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3" r:id="rId2"/>
    <p:sldId id="299" r:id="rId3"/>
    <p:sldId id="257" r:id="rId4"/>
    <p:sldId id="294" r:id="rId5"/>
    <p:sldId id="304" r:id="rId6"/>
    <p:sldId id="301" r:id="rId7"/>
    <p:sldId id="303" r:id="rId8"/>
    <p:sldId id="312" r:id="rId9"/>
    <p:sldId id="300" r:id="rId10"/>
    <p:sldId id="289" r:id="rId11"/>
    <p:sldId id="305" r:id="rId12"/>
    <p:sldId id="311" r:id="rId13"/>
    <p:sldId id="302" r:id="rId14"/>
    <p:sldId id="308" r:id="rId15"/>
    <p:sldId id="307" r:id="rId16"/>
    <p:sldId id="317" r:id="rId17"/>
    <p:sldId id="309" r:id="rId18"/>
    <p:sldId id="313" r:id="rId19"/>
    <p:sldId id="314" r:id="rId20"/>
    <p:sldId id="298" r:id="rId21"/>
    <p:sldId id="315" r:id="rId22"/>
    <p:sldId id="316" r:id="rId23"/>
    <p:sldId id="321" r:id="rId24"/>
    <p:sldId id="319" r:id="rId25"/>
    <p:sldId id="318" r:id="rId26"/>
    <p:sldId id="320" r:id="rId27"/>
    <p:sldId id="270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A5D"/>
    <a:srgbClr val="D8966A"/>
    <a:srgbClr val="BF3B72"/>
    <a:srgbClr val="FD845B"/>
    <a:srgbClr val="FEDCCE"/>
    <a:srgbClr val="EBBFD1"/>
    <a:srgbClr val="FFC08D"/>
    <a:srgbClr val="FA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 autoAdjust="0"/>
    <p:restoredTop sz="94660"/>
  </p:normalViewPr>
  <p:slideViewPr>
    <p:cSldViewPr snapToGrid="0">
      <p:cViewPr varScale="1">
        <p:scale>
          <a:sx n="63" d="100"/>
          <a:sy n="63" d="100"/>
        </p:scale>
        <p:origin x="-224" y="-56"/>
      </p:cViewPr>
      <p:guideLst>
        <p:guide orient="horz" pos="2105"/>
        <p:guide pos="40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318" y="54"/>
      </p:cViewPr>
      <p:guideLst>
        <p:guide orient="horz" pos="286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2022/4/18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64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91193DA7-6F23-46ED-B7AF-4095EC41BAA2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dirty="0"/>
              <a:t>Janice</a:t>
            </a:r>
            <a:r>
              <a:rPr lang="zh-CN" altLang="en-US" dirty="0"/>
              <a:t>作品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BDAD656-AB8D-40F8-9F60-E378E4FEE4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10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Janice</a:t>
            </a:r>
            <a:r>
              <a:rPr lang="zh-CN" altLang="en-US" dirty="0"/>
              <a:t>作品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28600"/>
            <a:ext cx="12192000" cy="72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458" y="-533400"/>
            <a:ext cx="13277757" cy="784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999317B-53F1-4EFF-9866-7E0C18D8ECEC}" type="datetimeFigureOut">
              <a:rPr lang="zh-CN" altLang="en-US" smtClean="0"/>
              <a:t>2022/4/18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microsoft.com/office/2007/relationships/hdphoto" Target="../media/hdphoto1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039892" y="80154"/>
            <a:ext cx="886635" cy="1213682"/>
            <a:chOff x="1795522" y="3189767"/>
            <a:chExt cx="886635" cy="121368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522" y="3189767"/>
              <a:ext cx="521395" cy="77774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024" y="3997517"/>
              <a:ext cx="272133" cy="405932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39" y="-111105"/>
            <a:ext cx="1133810" cy="1691266"/>
          </a:xfrm>
          <a:prstGeom prst="rect">
            <a:avLst/>
          </a:prstGeom>
        </p:spPr>
      </p:pic>
      <p:sp>
        <p:nvSpPr>
          <p:cNvPr id="31" name="KSO_Shape"/>
          <p:cNvSpPr/>
          <p:nvPr/>
        </p:nvSpPr>
        <p:spPr bwMode="auto">
          <a:xfrm>
            <a:off x="1931811" y="371189"/>
            <a:ext cx="1905000" cy="10477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3" name="KSO_Shape"/>
          <p:cNvSpPr/>
          <p:nvPr/>
        </p:nvSpPr>
        <p:spPr bwMode="auto">
          <a:xfrm>
            <a:off x="5792591" y="107886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4" name="KSO_Shape"/>
          <p:cNvSpPr/>
          <p:nvPr/>
        </p:nvSpPr>
        <p:spPr bwMode="auto">
          <a:xfrm>
            <a:off x="9599059" y="583990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5" name="KSO_Shape"/>
          <p:cNvSpPr/>
          <p:nvPr/>
        </p:nvSpPr>
        <p:spPr bwMode="auto">
          <a:xfrm>
            <a:off x="132613" y="1094020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6" name="KSO_Shape"/>
          <p:cNvSpPr/>
          <p:nvPr/>
        </p:nvSpPr>
        <p:spPr bwMode="auto">
          <a:xfrm>
            <a:off x="7504777" y="715063"/>
            <a:ext cx="1786532" cy="98259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486490" y="3451536"/>
            <a:ext cx="2914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Montserrat" panose="00000500000000000000" charset="0"/>
                <a:cs typeface="Montserrat" panose="00000500000000000000" charset="0"/>
              </a:rPr>
              <a:t>KHTN 6 CÁNH DIỀU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0" name="文本框 4"/>
          <p:cNvSpPr txBox="1"/>
          <p:nvPr/>
        </p:nvSpPr>
        <p:spPr>
          <a:xfrm>
            <a:off x="2049360" y="744107"/>
            <a:ext cx="96141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b="1" dirty="0" smtClean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C8A5D">
                        <a:shade val="30000"/>
                        <a:satMod val="115000"/>
                      </a:srgbClr>
                    </a:gs>
                    <a:gs pos="50000">
                      <a:srgbClr val="FC8A5D">
                        <a:shade val="67500"/>
                        <a:satMod val="115000"/>
                      </a:srgbClr>
                    </a:gs>
                    <a:gs pos="100000">
                      <a:srgbClr val="FC8A5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PHẦN 5</a:t>
            </a:r>
          </a:p>
          <a:p>
            <a:r>
              <a:rPr lang="vi-VN" sz="3600" b="1" dirty="0" smtClean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C8A5D">
                        <a:shade val="30000"/>
                        <a:satMod val="115000"/>
                      </a:srgbClr>
                    </a:gs>
                    <a:gs pos="50000">
                      <a:srgbClr val="FC8A5D">
                        <a:shade val="67500"/>
                        <a:satMod val="115000"/>
                      </a:srgbClr>
                    </a:gs>
                    <a:gs pos="100000">
                      <a:srgbClr val="FC8A5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CHỦ ĐỀ 11</a:t>
            </a:r>
          </a:p>
          <a:p>
            <a:pPr algn="ctr"/>
            <a:r>
              <a:rPr lang="vi-VN" sz="5400" b="1" dirty="0" smtClean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C8A5D">
                        <a:shade val="30000"/>
                        <a:satMod val="115000"/>
                      </a:srgbClr>
                    </a:gs>
                    <a:gs pos="50000">
                      <a:srgbClr val="FC8A5D">
                        <a:shade val="67500"/>
                        <a:satMod val="115000"/>
                      </a:srgbClr>
                    </a:gs>
                    <a:gs pos="100000">
                      <a:srgbClr val="FC8A5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BÀI 34: CÁC DẠNG NHÌN THẤY CỦA MẶT TRĂNG</a:t>
            </a:r>
            <a:endParaRPr sz="5400" b="1" dirty="0">
              <a:ln w="1905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C8A5D">
                      <a:shade val="30000"/>
                      <a:satMod val="115000"/>
                    </a:srgbClr>
                  </a:gs>
                  <a:gs pos="50000">
                    <a:srgbClr val="FC8A5D">
                      <a:shade val="67500"/>
                      <a:satMod val="115000"/>
                    </a:srgbClr>
                  </a:gs>
                  <a:gs pos="100000">
                    <a:srgbClr val="FC8A5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2" y="1514349"/>
            <a:ext cx="1520515" cy="226810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340" y="-96318"/>
            <a:ext cx="1932599" cy="3060457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638166" y="2432671"/>
            <a:ext cx="1568597" cy="484289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l"/>
            <a:endParaRPr lang="zh-CN" altLang="en-US" sz="2400" spc="400" dirty="0">
              <a:solidFill>
                <a:srgbClr val="BF3B7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645939" y="564332"/>
            <a:ext cx="9393972" cy="103914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ctr">
            <a:no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Montserrat" panose="00000500000000000000" charset="0"/>
                <a:cs typeface="Montserrat" panose="00000500000000000000" charset="0"/>
              </a:rPr>
              <a:t>I. MẶT </a:t>
            </a: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" panose="00000500000000000000" charset="0"/>
                <a:cs typeface="Montserrat" panose="00000500000000000000" charset="0"/>
              </a:rPr>
              <a:t>TRĂNG CÓ HÌNH DẠNG NHÌN THẤY NHƯ THẾ NÀO?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5" y="129294"/>
            <a:ext cx="1279928" cy="19092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34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HTN6]-Giải thích các hình dạng nhìn thấy của mặt tră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209" y="1271112"/>
            <a:ext cx="9753600" cy="5486400"/>
          </a:xfrm>
          <a:prstGeom prst="rect">
            <a:avLst/>
          </a:prstGeom>
        </p:spPr>
      </p:pic>
      <p:grpSp>
        <p:nvGrpSpPr>
          <p:cNvPr id="3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4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5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867711" y="1614791"/>
            <a:ext cx="9788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Em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vẽ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từng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Mặt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Trăng</a:t>
            </a:r>
            <a:endParaRPr lang="vi-VN" sz="2800" b="1" dirty="0"/>
          </a:p>
        </p:txBody>
      </p:sp>
      <p:pic>
        <p:nvPicPr>
          <p:cNvPr id="7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0" y="1504088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F6EEECD-1FEB-4481-9DDF-726B9F7E8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70" y="1085574"/>
            <a:ext cx="10616184" cy="530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0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79" y="705250"/>
            <a:ext cx="9970851" cy="6152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8528" y="2937753"/>
            <a:ext cx="1809344" cy="60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4053191" y="3086907"/>
            <a:ext cx="1809344" cy="7652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6450274" y="3086907"/>
            <a:ext cx="2061427" cy="7652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8936476" y="2915054"/>
            <a:ext cx="1809344" cy="8665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1990928" y="5911174"/>
            <a:ext cx="1809344" cy="60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4199106" y="5911173"/>
            <a:ext cx="1809344" cy="8690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6378102" y="5942380"/>
            <a:ext cx="2201693" cy="8377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8936476" y="5872262"/>
            <a:ext cx="1809344" cy="907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7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811" y="1311833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grpSp>
        <p:nvGrpSpPr>
          <p:cNvPr id="4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5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1169135" y="1492073"/>
            <a:ext cx="6917674" cy="768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827" y="2937210"/>
            <a:ext cx="109087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những ngày ta thấy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 nhưng có những ngày lại dường như không thấy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Từ ngày không trăng tới ngày trăng </a:t>
            </a:r>
            <a:r>
              <a:rPr lang="vi-VN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là khoảng hai tuần, 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ngày không trăng tiếp theo hết khoảng một tháng.</a:t>
            </a:r>
          </a:p>
        </p:txBody>
      </p:sp>
    </p:spTree>
    <p:extLst>
      <p:ext uri="{BB962C8B-B14F-4D97-AF65-F5344CB8AC3E}">
        <p14:creationId xmlns:p14="http://schemas.microsoft.com/office/powerpoint/2010/main" val="24678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542"/>
            <a:ext cx="12192000" cy="48693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84542"/>
            <a:ext cx="3852153" cy="1060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5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-1" y="3197157"/>
            <a:ext cx="5068112" cy="1627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77819" y="5081080"/>
            <a:ext cx="5437763" cy="1627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" y="1215034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4" y="2738069"/>
            <a:ext cx="5040341" cy="24687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5415" y="1236746"/>
            <a:ext cx="10510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Nếu quan sát thấy trăng tròn thì sơ đồ nào sau đây mô tả đúng vị trí của Mặt Trời, Trái Đất và Mặt Trăng?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87" y="2738069"/>
            <a:ext cx="6410913" cy="24687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9191" y="5379555"/>
            <a:ext cx="661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A</a:t>
            </a:r>
            <a:endParaRPr lang="vi-VN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20781" y="5379555"/>
            <a:ext cx="5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B</a:t>
            </a:r>
            <a:endParaRPr lang="vi-VN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954520" y="5337467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90453" y="5379555"/>
            <a:ext cx="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9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" y="926061"/>
            <a:ext cx="11784709" cy="4538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613" y="4752870"/>
            <a:ext cx="117847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70C0"/>
                </a:solidFill>
              </a:rPr>
              <a:t>Trái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Đất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nằm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giữa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Trời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Trăng</a:t>
            </a:r>
            <a:r>
              <a:rPr lang="en-US" sz="2800" b="1" dirty="0" smtClean="0">
                <a:solidFill>
                  <a:srgbClr val="0070C0"/>
                </a:solidFill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</a:rPr>
              <a:t>Khi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đó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nữa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trăng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được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trời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chiếu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sáng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hướng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về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phía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Trái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đất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nên</a:t>
            </a:r>
            <a:r>
              <a:rPr lang="en-US" sz="2800" b="1" dirty="0" smtClean="0">
                <a:solidFill>
                  <a:srgbClr val="0070C0"/>
                </a:solidFill>
              </a:rPr>
              <a:t> ta </a:t>
            </a:r>
            <a:r>
              <a:rPr lang="en-US" sz="2800" b="1" dirty="0" err="1" smtClean="0">
                <a:solidFill>
                  <a:srgbClr val="0070C0"/>
                </a:solidFill>
              </a:rPr>
              <a:t>nhìn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thấy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Trăng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tròn</a:t>
            </a:r>
            <a:r>
              <a:rPr lang="en-US" sz="2800" b="1" dirty="0" smtClean="0">
                <a:solidFill>
                  <a:srgbClr val="0070C0"/>
                </a:solidFill>
              </a:rPr>
              <a:t>.</a:t>
            </a:r>
            <a:endParaRPr lang="vi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27" y="705250"/>
            <a:ext cx="10416495" cy="5101958"/>
          </a:xfrm>
          <a:prstGeom prst="rect">
            <a:avLst/>
          </a:prstGeom>
        </p:spPr>
      </p:pic>
      <p:grpSp>
        <p:nvGrpSpPr>
          <p:cNvPr id="3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4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5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81585" y="4924977"/>
            <a:ext cx="11760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70C0"/>
                </a:solidFill>
              </a:rPr>
              <a:t>Ngược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</a:rPr>
              <a:t>nếu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</a:t>
            </a:r>
            <a:r>
              <a:rPr lang="en-US" sz="2800" b="1" dirty="0" err="1" smtClean="0">
                <a:solidFill>
                  <a:srgbClr val="0070C0"/>
                </a:solidFill>
              </a:rPr>
              <a:t>răng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nằm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giữa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Trời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Trái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Đất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thì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phần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không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được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chiếu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sáng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Trăng</a:t>
            </a:r>
            <a:r>
              <a:rPr lang="en-US" sz="2800" b="1" dirty="0" smtClean="0">
                <a:solidFill>
                  <a:srgbClr val="0070C0"/>
                </a:solidFill>
              </a:rPr>
              <a:t> quay </a:t>
            </a:r>
            <a:r>
              <a:rPr lang="en-US" sz="2800" b="1" dirty="0" err="1" smtClean="0">
                <a:solidFill>
                  <a:srgbClr val="0070C0"/>
                </a:solidFill>
              </a:rPr>
              <a:t>về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phía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Trái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Đất</a:t>
            </a:r>
            <a:r>
              <a:rPr lang="en-US" sz="2800" b="1" dirty="0" smtClean="0">
                <a:solidFill>
                  <a:srgbClr val="0070C0"/>
                </a:solidFill>
              </a:rPr>
              <a:t>. Do </a:t>
            </a:r>
            <a:r>
              <a:rPr lang="en-US" sz="2800" b="1" dirty="0" err="1" smtClean="0">
                <a:solidFill>
                  <a:srgbClr val="0070C0"/>
                </a:solidFill>
              </a:rPr>
              <a:t>đó</a:t>
            </a:r>
            <a:r>
              <a:rPr lang="en-US" sz="2800" b="1" dirty="0" smtClean="0">
                <a:solidFill>
                  <a:srgbClr val="0070C0"/>
                </a:solidFill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</a:rPr>
              <a:t> ở </a:t>
            </a:r>
            <a:r>
              <a:rPr lang="en-US" sz="2800" b="1" dirty="0" err="1" smtClean="0">
                <a:solidFill>
                  <a:srgbClr val="0070C0"/>
                </a:solidFill>
              </a:rPr>
              <a:t>Trái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Đất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không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nhìn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thấy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Trăng</a:t>
            </a:r>
            <a:r>
              <a:rPr lang="en-US" sz="2800" b="1" dirty="0" smtClean="0">
                <a:solidFill>
                  <a:srgbClr val="0070C0"/>
                </a:solidFill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</a:rPr>
              <a:t>Đó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những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đêm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không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trăng</a:t>
            </a:r>
            <a:r>
              <a:rPr lang="en-US" sz="2800" b="1" dirty="0" smtClean="0">
                <a:solidFill>
                  <a:srgbClr val="0070C0"/>
                </a:solidFill>
              </a:rPr>
              <a:t>.</a:t>
            </a:r>
            <a:endParaRPr lang="vi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8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340" y="-96318"/>
            <a:ext cx="1932599" cy="3060457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638166" y="2432671"/>
            <a:ext cx="1568597" cy="484289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l"/>
            <a:endParaRPr lang="zh-CN" altLang="en-US" sz="2400" spc="400" dirty="0">
              <a:solidFill>
                <a:srgbClr val="BF3B7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475123" y="179644"/>
            <a:ext cx="9793919" cy="103914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ctr">
            <a:no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Montserrat" panose="00000500000000000000" charset="0"/>
                <a:cs typeface="Montserrat" panose="00000500000000000000" charset="0"/>
              </a:rPr>
              <a:t>II. GIẢI THÍCH CÁC HÌNH DẠNG NHÌN THẤY CỦA MẶT TRĂNG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5" y="129294"/>
            <a:ext cx="1279928" cy="1909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20815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34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996853" cy="762527"/>
            <a:chOff x="248830" y="172316"/>
            <a:chExt cx="11996853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817555" y="182030"/>
              <a:ext cx="11428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II. GIẢI THÍCH CÁC HÌNH DẠNG NHÌN THẤY CỦA MẶT TRĂNG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865582" y="988925"/>
            <a:ext cx="10326418" cy="5869075"/>
            <a:chOff x="1168896" y="934843"/>
            <a:chExt cx="10326418" cy="58690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" y="934843"/>
              <a:ext cx="10326418" cy="586907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86022" y="3396343"/>
              <a:ext cx="231112" cy="3315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9725" y="3421662"/>
            <a:ext cx="19434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/>
              <a:t>Hình</a:t>
            </a:r>
            <a:r>
              <a:rPr lang="en-US" sz="2200" dirty="0" smtClean="0"/>
              <a:t> </a:t>
            </a:r>
            <a:r>
              <a:rPr lang="en-US" sz="2200" dirty="0" err="1" smtClean="0"/>
              <a:t>dạng</a:t>
            </a:r>
            <a:r>
              <a:rPr lang="en-US" sz="2200" dirty="0" smtClean="0"/>
              <a:t> </a:t>
            </a:r>
            <a:r>
              <a:rPr lang="en-US" sz="2200" dirty="0" err="1" smtClean="0"/>
              <a:t>Mặt</a:t>
            </a:r>
            <a:r>
              <a:rPr lang="en-US" sz="2200" dirty="0" smtClean="0"/>
              <a:t> </a:t>
            </a:r>
            <a:r>
              <a:rPr lang="en-US" sz="2200" dirty="0" err="1" smtClean="0"/>
              <a:t>Trăng</a:t>
            </a:r>
            <a:r>
              <a:rPr lang="en-US" sz="2200" dirty="0" smtClean="0"/>
              <a:t> ở </a:t>
            </a:r>
            <a:r>
              <a:rPr lang="en-US" sz="2200" dirty="0" err="1" smtClean="0"/>
              <a:t>các</a:t>
            </a:r>
            <a:r>
              <a:rPr lang="en-US" sz="2200" dirty="0" smtClean="0"/>
              <a:t> </a:t>
            </a:r>
            <a:r>
              <a:rPr lang="en-US" sz="2200" dirty="0" err="1" smtClean="0"/>
              <a:t>vị</a:t>
            </a:r>
            <a:r>
              <a:rPr lang="en-US" sz="2200" dirty="0" smtClean="0"/>
              <a:t> </a:t>
            </a:r>
            <a:r>
              <a:rPr lang="en-US" sz="2200" dirty="0" err="1" smtClean="0"/>
              <a:t>trí</a:t>
            </a:r>
            <a:r>
              <a:rPr lang="en-US" sz="2200" dirty="0" smtClean="0"/>
              <a:t> </a:t>
            </a:r>
            <a:r>
              <a:rPr lang="en-US" sz="2200" dirty="0" err="1" smtClean="0"/>
              <a:t>khác</a:t>
            </a:r>
            <a:r>
              <a:rPr lang="en-US" sz="2200" dirty="0" smtClean="0"/>
              <a:t> </a:t>
            </a:r>
            <a:r>
              <a:rPr lang="en-US" sz="2200" dirty="0" err="1" smtClean="0"/>
              <a:t>nhau</a:t>
            </a:r>
            <a:r>
              <a:rPr lang="en-US" sz="2200" dirty="0" smtClean="0"/>
              <a:t> </a:t>
            </a:r>
            <a:r>
              <a:rPr lang="en-US" sz="2200" dirty="0" err="1" smtClean="0"/>
              <a:t>trong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vòng</a:t>
            </a:r>
            <a:r>
              <a:rPr lang="en-US" sz="2200" dirty="0" smtClean="0"/>
              <a:t> quay </a:t>
            </a:r>
            <a:r>
              <a:rPr lang="en-US" sz="2200" dirty="0" err="1" smtClean="0"/>
              <a:t>xung</a:t>
            </a:r>
            <a:r>
              <a:rPr lang="en-US" sz="2200" dirty="0" smtClean="0"/>
              <a:t> </a:t>
            </a:r>
            <a:r>
              <a:rPr lang="en-US" sz="2200" dirty="0" err="1" smtClean="0"/>
              <a:t>quanh</a:t>
            </a:r>
            <a:r>
              <a:rPr lang="en-US" sz="2200" dirty="0" smtClean="0"/>
              <a:t> </a:t>
            </a:r>
            <a:r>
              <a:rPr lang="en-US" sz="2200" dirty="0" err="1" smtClean="0"/>
              <a:t>Trái</a:t>
            </a:r>
            <a:r>
              <a:rPr lang="en-US" sz="2200" dirty="0" smtClean="0"/>
              <a:t> </a:t>
            </a:r>
            <a:r>
              <a:rPr lang="en-US" sz="2200" dirty="0" err="1" smtClean="0"/>
              <a:t>Đất</a:t>
            </a:r>
            <a:endParaRPr lang="vi-VN" sz="2200" dirty="0"/>
          </a:p>
        </p:txBody>
      </p:sp>
    </p:spTree>
    <p:extLst>
      <p:ext uri="{BB962C8B-B14F-4D97-AF65-F5344CB8AC3E}">
        <p14:creationId xmlns:p14="http://schemas.microsoft.com/office/powerpoint/2010/main" val="23313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1"/>
          <p:cNvGrpSpPr/>
          <p:nvPr/>
        </p:nvGrpSpPr>
        <p:grpSpPr>
          <a:xfrm>
            <a:off x="248830" y="172316"/>
            <a:ext cx="11996853" cy="762527"/>
            <a:chOff x="248830" y="172316"/>
            <a:chExt cx="11996853" cy="762527"/>
          </a:xfrm>
        </p:grpSpPr>
        <p:sp>
          <p:nvSpPr>
            <p:cNvPr id="6" name="文本框 12"/>
            <p:cNvSpPr txBox="1"/>
            <p:nvPr/>
          </p:nvSpPr>
          <p:spPr>
            <a:xfrm>
              <a:off x="817555" y="182030"/>
              <a:ext cx="11428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II. GIẢI THÍCH CÁC HÌNH DẠNG NHÌN THẤY CỦA MẶT TRĂNG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7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0723D8-4F75-493E-B650-6319EE2891BD}"/>
              </a:ext>
            </a:extLst>
          </p:cNvPr>
          <p:cNvSpPr txBox="1"/>
          <p:nvPr/>
        </p:nvSpPr>
        <p:spPr>
          <a:xfrm>
            <a:off x="504425" y="1812854"/>
            <a:ext cx="1143000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lang="en-US" sz="32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0650" y="1574690"/>
            <a:ext cx="10055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组合 11"/>
          <p:cNvGrpSpPr/>
          <p:nvPr/>
        </p:nvGrpSpPr>
        <p:grpSpPr>
          <a:xfrm>
            <a:off x="248830" y="172316"/>
            <a:ext cx="11996853" cy="762527"/>
            <a:chOff x="248830" y="172316"/>
            <a:chExt cx="11996853" cy="762527"/>
          </a:xfrm>
        </p:grpSpPr>
        <p:sp>
          <p:nvSpPr>
            <p:cNvPr id="4" name="文本框 12"/>
            <p:cNvSpPr txBox="1"/>
            <p:nvPr/>
          </p:nvSpPr>
          <p:spPr>
            <a:xfrm>
              <a:off x="817555" y="182030"/>
              <a:ext cx="11428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II. GIẢI THÍCH CÁC HÌNH DẠNG NHÌN THẤY CỦA MẶT TRĂNG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5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-4811" y="1311833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7" name="Rectangle 6"/>
          <p:cNvSpPr/>
          <p:nvPr/>
        </p:nvSpPr>
        <p:spPr>
          <a:xfrm>
            <a:off x="1520649" y="2967335"/>
            <a:ext cx="100550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2082" y="2957532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30553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1A5B3F-FAC7-4139-A7BA-EA9513E723A3}"/>
              </a:ext>
            </a:extLst>
          </p:cNvPr>
          <p:cNvSpPr txBox="1"/>
          <p:nvPr/>
        </p:nvSpPr>
        <p:spPr>
          <a:xfrm>
            <a:off x="2341206" y="1592666"/>
            <a:ext cx="7204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11"/>
          <p:cNvGrpSpPr/>
          <p:nvPr/>
        </p:nvGrpSpPr>
        <p:grpSpPr>
          <a:xfrm>
            <a:off x="248830" y="172316"/>
            <a:ext cx="11996853" cy="762527"/>
            <a:chOff x="248830" y="172316"/>
            <a:chExt cx="11996853" cy="762527"/>
          </a:xfrm>
        </p:grpSpPr>
        <p:sp>
          <p:nvSpPr>
            <p:cNvPr id="4" name="文本框 12"/>
            <p:cNvSpPr txBox="1"/>
            <p:nvPr/>
          </p:nvSpPr>
          <p:spPr>
            <a:xfrm>
              <a:off x="817555" y="182030"/>
              <a:ext cx="11428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II. GIẢI THÍCH CÁC HÌNH DẠNG NHÌN THẤY CỦA MẶT TRĂNG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5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465195" y="2828836"/>
            <a:ext cx="3151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65195" y="3713984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65195" y="4663779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5195" y="5595649"/>
            <a:ext cx="2260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0" y="1504088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39493" y="4540667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6399" y="270572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96989" y="355814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1279" y="545945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6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996853" cy="762527"/>
            <a:chOff x="248830" y="172316"/>
            <a:chExt cx="11996853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817555" y="182030"/>
              <a:ext cx="11428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II. GIẢI THÍCH CÁC HÌNH DẠNG NHÌN THẤY CỦA MẶT TRĂNG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83032" y="1544462"/>
            <a:ext cx="100089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Ánh sáng từ Mặt Trăng mà ta nhìn thấy có được từ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0" y="1504088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31023" y="2826597"/>
            <a:ext cx="24534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Trời. 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1023" y="3778035"/>
            <a:ext cx="3002746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 sao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1023" y="4653525"/>
            <a:ext cx="4734566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chính Mặt Trăng phát ra.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1023" y="5587380"/>
            <a:ext cx="224830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Đất.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53980" y="2699324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7186" y="456734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96989" y="355814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1279" y="545945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3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7744" y="2416765"/>
            <a:ext cx="300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Muli"/>
                <a:cs typeface="Arial" pitchFamily="34" charset="0"/>
              </a:rPr>
              <a:t>  </a:t>
            </a:r>
            <a:endParaRPr kumimoji="0" lang="vi-V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Muli"/>
                <a:cs typeface="Arial" pitchFamily="34" charset="0"/>
              </a:rPr>
              <a:t> </a:t>
            </a:r>
            <a:endParaRPr kumimoji="0" lang="vi-V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loading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72" y="1565046"/>
            <a:ext cx="4885626" cy="274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73064" y="1668961"/>
            <a:ext cx="4655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Câu 3: </a:t>
            </a:r>
            <a:r>
              <a:rPr lang="vi-VN" sz="3200" dirty="0" smtClean="0">
                <a:solidFill>
                  <a:srgbClr val="212529"/>
                </a:solidFill>
                <a:latin typeface="+mj-lt"/>
                <a:cs typeface="Arial" pitchFamily="34" charset="0"/>
              </a:rPr>
              <a:t>Đây </a:t>
            </a:r>
            <a:r>
              <a:rPr lang="vi-VN" sz="3200" dirty="0">
                <a:solidFill>
                  <a:srgbClr val="212529"/>
                </a:solidFill>
                <a:latin typeface="+mj-lt"/>
                <a:cs typeface="Arial" pitchFamily="34" charset="0"/>
              </a:rPr>
              <a:t>là hình ảnh của</a:t>
            </a:r>
            <a:endParaRPr lang="vi-VN" sz="3200" dirty="0"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2114" y="3720988"/>
            <a:ext cx="2731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212529"/>
                </a:solidFill>
                <a:latin typeface="+mj-lt"/>
                <a:cs typeface="Arial" pitchFamily="34" charset="0"/>
              </a:rPr>
              <a:t>trăng lưỡi liềm.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2114" y="2864955"/>
            <a:ext cx="1893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212529"/>
                </a:solidFill>
                <a:latin typeface="+mj-lt"/>
                <a:cs typeface="Arial" pitchFamily="34" charset="0"/>
              </a:rPr>
              <a:t>trăng tròn.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2114" y="4646233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212529"/>
                </a:solidFill>
                <a:latin typeface="+mj-lt"/>
                <a:cs typeface="Arial" pitchFamily="34" charset="0"/>
              </a:rPr>
              <a:t>trăng bán nguyệt.</a:t>
            </a:r>
          </a:p>
        </p:txBody>
      </p:sp>
      <p:grpSp>
        <p:nvGrpSpPr>
          <p:cNvPr id="8" name="组合 11"/>
          <p:cNvGrpSpPr/>
          <p:nvPr/>
        </p:nvGrpSpPr>
        <p:grpSpPr>
          <a:xfrm>
            <a:off x="248830" y="172316"/>
            <a:ext cx="11996853" cy="762527"/>
            <a:chOff x="248830" y="172316"/>
            <a:chExt cx="11996853" cy="762527"/>
          </a:xfrm>
        </p:grpSpPr>
        <p:sp>
          <p:nvSpPr>
            <p:cNvPr id="9" name="文本框 12"/>
            <p:cNvSpPr txBox="1"/>
            <p:nvPr/>
          </p:nvSpPr>
          <p:spPr>
            <a:xfrm>
              <a:off x="817555" y="182030"/>
              <a:ext cx="11428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 smtClea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II. GIẢI THÍCH CÁC HÌNH DẠNG NHÌN THẤY CỦA MẶT TRĂNG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10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11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0" y="1504088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17787" y="3656244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17787" y="457241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4243" y="270960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2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19075"/>
            <a:ext cx="12192000" cy="72961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20914" y="2958750"/>
            <a:ext cx="671385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BF3B72">
                        <a:shade val="30000"/>
                        <a:satMod val="115000"/>
                      </a:srgbClr>
                    </a:gs>
                    <a:gs pos="50000">
                      <a:srgbClr val="BF3B72">
                        <a:shade val="67500"/>
                        <a:satMod val="115000"/>
                      </a:srgbClr>
                    </a:gs>
                    <a:gs pos="100000">
                      <a:srgbClr val="BF3B72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THANK YOU!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217728" y="-11875"/>
            <a:ext cx="3945045" cy="2688428"/>
            <a:chOff x="4217728" y="-11875"/>
            <a:chExt cx="3945045" cy="2688428"/>
          </a:xfrm>
        </p:grpSpPr>
        <p:grpSp>
          <p:nvGrpSpPr>
            <p:cNvPr id="9" name="组合 8"/>
            <p:cNvGrpSpPr/>
            <p:nvPr/>
          </p:nvGrpSpPr>
          <p:grpSpPr>
            <a:xfrm>
              <a:off x="4217728" y="0"/>
              <a:ext cx="3945045" cy="2676553"/>
              <a:chOff x="3967604" y="1063332"/>
              <a:chExt cx="3945045" cy="2676553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0" y="1063332"/>
                <a:ext cx="1714877" cy="2558024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7604" y="2506694"/>
                <a:ext cx="521395" cy="777748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6340" y="3333953"/>
                <a:ext cx="272133" cy="405932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1254" y="1953470"/>
                <a:ext cx="521395" cy="777748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9121" y="3047822"/>
                <a:ext cx="272133" cy="405932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4857" y="2641890"/>
                <a:ext cx="153452" cy="228900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5866593" y="-11875"/>
              <a:ext cx="6941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END</a:t>
              </a:r>
              <a:endParaRPr lang="zh-CN" altLang="en-US" sz="36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57686" y="844500"/>
            <a:ext cx="2428640" cy="2623390"/>
            <a:chOff x="257686" y="844500"/>
            <a:chExt cx="2428640" cy="2623390"/>
          </a:xfrm>
        </p:grpSpPr>
        <p:grpSp>
          <p:nvGrpSpPr>
            <p:cNvPr id="13" name="组合 12"/>
            <p:cNvGrpSpPr/>
            <p:nvPr/>
          </p:nvGrpSpPr>
          <p:grpSpPr>
            <a:xfrm>
              <a:off x="257686" y="844500"/>
              <a:ext cx="2428640" cy="2623390"/>
              <a:chOff x="1795522" y="1780059"/>
              <a:chExt cx="2428640" cy="262339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9285" y="1780059"/>
                <a:ext cx="1714877" cy="2558024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522" y="3189767"/>
                <a:ext cx="521395" cy="777748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0024" y="3997517"/>
                <a:ext cx="272133" cy="405932"/>
              </a:xfrm>
              <a:prstGeom prst="rect">
                <a:avLst/>
              </a:prstGeom>
            </p:spPr>
          </p:pic>
        </p:grpSp>
        <p:sp>
          <p:nvSpPr>
            <p:cNvPr id="15" name="文本框 14"/>
            <p:cNvSpPr txBox="1"/>
            <p:nvPr/>
          </p:nvSpPr>
          <p:spPr>
            <a:xfrm>
              <a:off x="928591" y="1475083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416044" y="890270"/>
            <a:ext cx="7655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Montserrat" panose="00000500000000000000" charset="0"/>
                <a:cs typeface="Montserrat" panose="00000500000000000000" charset="0"/>
              </a:rPr>
              <a:t>MẶT TRĂNG CÓ HÌNH DẠNG NHÌN THẤY NHƯ THẾ NÀO?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40284" y="2155825"/>
            <a:ext cx="7831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Montserrat" panose="00000500000000000000" charset="0"/>
                <a:cs typeface="Montserrat" panose="00000500000000000000" charset="0"/>
              </a:rPr>
              <a:t>GIẢI THÍCH CÁC HÌNH DẠNG NHÌN THẤY CỦA MẶT TRĂNG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42870" y="738758"/>
            <a:ext cx="704301" cy="887341"/>
            <a:chOff x="4678326" y="738758"/>
            <a:chExt cx="704301" cy="8873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326" y="738758"/>
              <a:ext cx="594865" cy="887341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4703726" y="779016"/>
              <a:ext cx="67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170140" y="2035905"/>
            <a:ext cx="746196" cy="887341"/>
            <a:chOff x="3607900" y="2035905"/>
            <a:chExt cx="694292" cy="88734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00" y="2035905"/>
              <a:ext cx="594865" cy="887341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23291" y="2100270"/>
              <a:ext cx="67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25788" y="3538397"/>
            <a:ext cx="694292" cy="887341"/>
            <a:chOff x="3607900" y="3538397"/>
            <a:chExt cx="694292" cy="88734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00" y="3538397"/>
              <a:ext cx="594865" cy="887341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3623291" y="3616800"/>
              <a:ext cx="67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396214" y="4820930"/>
            <a:ext cx="691601" cy="887341"/>
            <a:chOff x="4678326" y="4820930"/>
            <a:chExt cx="691601" cy="88734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326" y="4820930"/>
              <a:ext cx="594865" cy="887341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4691026" y="4884430"/>
              <a:ext cx="67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0" y="62732"/>
            <a:ext cx="11400817" cy="5704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4017" y="4961071"/>
            <a:ext cx="1838528" cy="622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7953983" y="5113470"/>
            <a:ext cx="1838528" cy="622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264477" y="432418"/>
            <a:ext cx="11927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Các em đã từng nhìn thấy hình dạng như thế này Mặt Trăng hay chưa?</a:t>
            </a:r>
            <a:endParaRPr lang="vi-VN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343711" y="5766879"/>
            <a:ext cx="11305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333333"/>
                </a:solidFill>
              </a:rPr>
              <a:t>Ta thường thấy một số hình dạng của </a:t>
            </a:r>
            <a:r>
              <a:rPr lang="vi-VN" sz="2400" b="1" dirty="0">
                <a:solidFill>
                  <a:srgbClr val="333333"/>
                </a:solidFill>
              </a:rPr>
              <a:t>Mặt Trăng </a:t>
            </a:r>
            <a:r>
              <a:rPr lang="vi-VN" sz="2400" dirty="0">
                <a:solidFill>
                  <a:srgbClr val="333333"/>
                </a:solidFill>
              </a:rPr>
              <a:t>như 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rgbClr val="333333"/>
                </a:solidFill>
              </a:rPr>
              <a:t>răng </a:t>
            </a:r>
            <a:r>
              <a:rPr lang="vi-VN" sz="2400" dirty="0">
                <a:solidFill>
                  <a:srgbClr val="333333"/>
                </a:solidFill>
              </a:rPr>
              <a:t>tròn, 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rgbClr val="333333"/>
                </a:solidFill>
              </a:rPr>
              <a:t>răng </a:t>
            </a:r>
            <a:r>
              <a:rPr lang="vi-VN" sz="2400" dirty="0">
                <a:solidFill>
                  <a:srgbClr val="333333"/>
                </a:solidFill>
              </a:rPr>
              <a:t>khuyết,...</a:t>
            </a:r>
            <a:endParaRPr lang="vi-VN" sz="2400" dirty="0"/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95728" y="940631"/>
            <a:ext cx="9561405" cy="10438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71883" y="2451370"/>
            <a:ext cx="10265791" cy="1049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8" y="1016296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8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0021" y="815617"/>
            <a:ext cx="11100689" cy="5954835"/>
            <a:chOff x="760021" y="815617"/>
            <a:chExt cx="11100689" cy="59548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21" y="815617"/>
              <a:ext cx="11100689" cy="595483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690698" y="815617"/>
              <a:ext cx="1170012" cy="4197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Rectangle 7"/>
          <p:cNvSpPr/>
          <p:nvPr/>
        </p:nvSpPr>
        <p:spPr>
          <a:xfrm>
            <a:off x="5505855" y="2033081"/>
            <a:ext cx="2801566" cy="78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591455" y="2821021"/>
            <a:ext cx="5194571" cy="301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 rot="2460766">
            <a:off x="9202838" y="2964266"/>
            <a:ext cx="264808" cy="1719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9572017" y="3823814"/>
            <a:ext cx="1703687" cy="39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2928026" y="4559285"/>
            <a:ext cx="2928025" cy="1150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851" y="0"/>
            <a:ext cx="11247859" cy="12680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0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" y="-436929"/>
            <a:ext cx="11998857" cy="56706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1024" y="4093250"/>
            <a:ext cx="1909187" cy="854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8030307" y="4099949"/>
            <a:ext cx="1909187" cy="854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336444" y="5198891"/>
            <a:ext cx="115045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phản chiếu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hơn ánh sáng trực tiếp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đó, ban đêm ta nhìn thấy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 hơn ban ngày.</a:t>
            </a:r>
          </a:p>
        </p:txBody>
      </p:sp>
    </p:spTree>
    <p:extLst>
      <p:ext uri="{BB962C8B-B14F-4D97-AF65-F5344CB8AC3E}">
        <p14:creationId xmlns:p14="http://schemas.microsoft.com/office/powerpoint/2010/main" val="321603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743B4C1-295C-42A6-BDBC-56DE8C84C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3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0469" y="2255303"/>
            <a:ext cx="117607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/>
              <a:t>Mỗi </a:t>
            </a:r>
            <a:r>
              <a:rPr lang="vi-VN" sz="2800" dirty="0"/>
              <a:t>thời điểm, phần bề </a:t>
            </a:r>
            <a:r>
              <a:rPr lang="vi-VN" sz="2800" dirty="0" smtClean="0"/>
              <a:t>mặt……………………………..hướng về ……………………… được ………………………………………chiếu </a:t>
            </a:r>
            <a:r>
              <a:rPr lang="vi-VN" sz="2800" dirty="0"/>
              <a:t>sáng lại có diện tích khác nhau nên ta nhìn thấy hình dạng của Mặt Trăng là khác nhau.</a:t>
            </a:r>
          </a:p>
        </p:txBody>
      </p:sp>
      <p:sp>
        <p:nvSpPr>
          <p:cNvPr id="3" name="Rectangle 2"/>
          <p:cNvSpPr/>
          <p:nvPr/>
        </p:nvSpPr>
        <p:spPr>
          <a:xfrm>
            <a:off x="927370" y="343180"/>
            <a:ext cx="10950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Chọn từ thích hợp vào chỗ trống để hoàn thành câu sau.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114" y="5617008"/>
            <a:ext cx="26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Mặt Trăng</a:t>
            </a:r>
            <a:endParaRPr lang="vi-VN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82874" y="5605206"/>
            <a:ext cx="2270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Mặt Trời</a:t>
            </a:r>
            <a:endParaRPr lang="vi-VN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937771" y="5634389"/>
            <a:ext cx="236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Trái Đất</a:t>
            </a:r>
            <a:endParaRPr lang="vi-VN" sz="2800" b="1" dirty="0"/>
          </a:p>
        </p:txBody>
      </p:sp>
      <p:pic>
        <p:nvPicPr>
          <p:cNvPr id="7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75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71E-6 4.07407E-6 L 0.40219 -0.496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9" y="-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737E-6 -2.22222E-6 L 0.16111 -0.503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9" y="-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875E-6 -4.07407E-6 L -0.20422 -0.4317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11" y="-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5" grpId="1"/>
      <p:bldP spid="6" grpId="0"/>
      <p:bldP spid="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F6547EA-41D3-4BF5-8A21-C9B464E348F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E:\学习\包图网\视频"/>
  <p:tag name="ISPRING_PRESENTATION_TITLE" val="可爱卡通教师说课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6112036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6112036"/>
  <p:tag name="MH_LIBRARY" val="GRAPHIC"/>
  <p:tag name="MH_ORDER" val="TextBox 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6112036"/>
  <p:tag name="MH_LIBRARY" val="GRAPHIC"/>
  <p:tag name="MH_ORDER" val="TextBox 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6112036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6112036"/>
  <p:tag name="MH_LIBRARY" val="GRAPHIC"/>
  <p:tag name="MH_ORDER" val="TextBox 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6112036"/>
  <p:tag name="MH_LIBRARY" val="GRAPHIC"/>
  <p:tag name="MH_ORDER" val="TextBox 2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847</Words>
  <Application>Microsoft Office PowerPoint</Application>
  <PresentationFormat>Custom</PresentationFormat>
  <Paragraphs>92</Paragraphs>
  <Slides>27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Janice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可爱卡通教师说课</dc:title>
  <dc:creator>Janice</dc:creator>
  <cp:lastModifiedBy>MY PC</cp:lastModifiedBy>
  <cp:revision>584</cp:revision>
  <dcterms:created xsi:type="dcterms:W3CDTF">2016-11-14T08:00:00Z</dcterms:created>
  <dcterms:modified xsi:type="dcterms:W3CDTF">2022-04-18T08:05:29Z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2CB7C2AB67E040808E9733BFD4C5EFBE</vt:lpwstr>
  </property>
  <property fmtid="{D5CDD505-2E9C-101B-9397-08002B2CF9AE}" pid="3" name="KSOProductBuildVer">
    <vt:lpwstr>2052-11.1.0.10463</vt:lpwstr>
  </property>
</Properties>
</file>