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54"/>
  </p:notesMasterIdLst>
  <p:sldIdLst>
    <p:sldId id="256" r:id="rId2"/>
    <p:sldId id="264" r:id="rId3"/>
    <p:sldId id="258" r:id="rId4"/>
    <p:sldId id="260" r:id="rId5"/>
    <p:sldId id="259" r:id="rId6"/>
    <p:sldId id="257" r:id="rId7"/>
    <p:sldId id="267" r:id="rId8"/>
    <p:sldId id="272" r:id="rId9"/>
    <p:sldId id="274" r:id="rId10"/>
    <p:sldId id="282" r:id="rId11"/>
    <p:sldId id="284" r:id="rId12"/>
    <p:sldId id="261" r:id="rId13"/>
    <p:sldId id="271" r:id="rId14"/>
    <p:sldId id="263" r:id="rId15"/>
    <p:sldId id="283" r:id="rId16"/>
    <p:sldId id="314" r:id="rId17"/>
    <p:sldId id="318" r:id="rId18"/>
    <p:sldId id="319" r:id="rId19"/>
    <p:sldId id="270" r:id="rId20"/>
    <p:sldId id="275" r:id="rId21"/>
    <p:sldId id="280" r:id="rId22"/>
    <p:sldId id="312" r:id="rId23"/>
    <p:sldId id="277" r:id="rId24"/>
    <p:sldId id="285" r:id="rId25"/>
    <p:sldId id="313" r:id="rId26"/>
    <p:sldId id="273" r:id="rId27"/>
    <p:sldId id="321" r:id="rId28"/>
    <p:sldId id="320" r:id="rId29"/>
    <p:sldId id="322" r:id="rId30"/>
    <p:sldId id="276" r:id="rId31"/>
    <p:sldId id="294" r:id="rId32"/>
    <p:sldId id="326" r:id="rId33"/>
    <p:sldId id="327" r:id="rId34"/>
    <p:sldId id="293" r:id="rId35"/>
    <p:sldId id="287" r:id="rId36"/>
    <p:sldId id="288" r:id="rId37"/>
    <p:sldId id="289" r:id="rId38"/>
    <p:sldId id="311" r:id="rId39"/>
    <p:sldId id="291" r:id="rId40"/>
    <p:sldId id="268" r:id="rId41"/>
    <p:sldId id="307" r:id="rId42"/>
    <p:sldId id="308" r:id="rId43"/>
    <p:sldId id="328" r:id="rId44"/>
    <p:sldId id="329" r:id="rId45"/>
    <p:sldId id="330" r:id="rId46"/>
    <p:sldId id="331" r:id="rId47"/>
    <p:sldId id="332" r:id="rId48"/>
    <p:sldId id="333" r:id="rId49"/>
    <p:sldId id="334" r:id="rId50"/>
    <p:sldId id="335" r:id="rId51"/>
    <p:sldId id="262" r:id="rId52"/>
    <p:sldId id="265" r:id="rId53"/>
  </p:sldIdLst>
  <p:sldSz cx="18288000" cy="10287000"/>
  <p:notesSz cx="6858000" cy="9144000"/>
  <p:embeddedFontLst>
    <p:embeddedFont>
      <p:font typeface="Calibri" panose="020F0502020204030204" pitchFamily="34" charset="0"/>
      <p:regular r:id="rId55"/>
      <p:bold r:id="rId56"/>
      <p:italic r:id="rId57"/>
      <p:boldItalic r:id="rId58"/>
    </p:embeddedFont>
    <p:embeddedFont>
      <p:font typeface="Calibri Light" panose="020F0302020204030204" pitchFamily="34" charset="0"/>
      <p:regular r:id="rId59"/>
      <p:italic r:id="rId60"/>
    </p:embeddedFont>
    <p:embeddedFont>
      <p:font typeface="Cambria Math" panose="02040503050406030204" pitchFamily="18" charset="0"/>
      <p:regular r:id="rId6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17" autoAdjust="0"/>
    <p:restoredTop sz="94622" autoAdjust="0"/>
  </p:normalViewPr>
  <p:slideViewPr>
    <p:cSldViewPr>
      <p:cViewPr varScale="1">
        <p:scale>
          <a:sx n="47" d="100"/>
          <a:sy n="47" d="100"/>
        </p:scale>
        <p:origin x="464" y="5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font" Target="fonts/font1.fntdata"/><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font" Target="fonts/font4.fntdata"/><Relationship Id="rId5" Type="http://schemas.openxmlformats.org/officeDocument/2006/relationships/slide" Target="slides/slide4.xml"/><Relationship Id="rId61" Type="http://schemas.openxmlformats.org/officeDocument/2006/relationships/font" Target="fonts/font7.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2.fntdata"/><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5.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3.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6.fntdata"/><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D7E34CF-6F91-4F12-A6C1-21DE27C777E7}" type="datetimeFigureOut">
              <a:rPr lang="en-US" smtClean="0"/>
              <a:t>4/3/2026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F5F9E67-9EE9-45AF-BE45-740DD326B18C}" type="slidenum">
              <a:rPr lang="en-US" smtClean="0"/>
              <a:t>‹#›</a:t>
            </a:fld>
            <a:endParaRPr lang="en-US"/>
          </a:p>
        </p:txBody>
      </p:sp>
    </p:spTree>
    <p:extLst>
      <p:ext uri="{BB962C8B-B14F-4D97-AF65-F5344CB8AC3E}">
        <p14:creationId xmlns:p14="http://schemas.microsoft.com/office/powerpoint/2010/main" val="21606628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F5F9E67-9EE9-45AF-BE45-740DD326B18C}" type="slidenum">
              <a:rPr lang="en-US" smtClean="0"/>
              <a:t>22</a:t>
            </a:fld>
            <a:endParaRPr lang="en-US"/>
          </a:p>
        </p:txBody>
      </p:sp>
    </p:spTree>
    <p:extLst>
      <p:ext uri="{BB962C8B-B14F-4D97-AF65-F5344CB8AC3E}">
        <p14:creationId xmlns:p14="http://schemas.microsoft.com/office/powerpoint/2010/main" val="20139351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5F9E67-9EE9-45AF-BE45-740DD326B18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76619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64DD517-68FC-4A63-A08E-FD122F82A9CA}" type="slidenum">
              <a:rPr lang="en-US" smtClean="0">
                <a:solidFill>
                  <a:prstClr val="black"/>
                </a:solidFill>
              </a:rPr>
              <a:pPr/>
              <a:t>35</a:t>
            </a:fld>
            <a:endParaRPr lang="en-US">
              <a:solidFill>
                <a:prstClr val="black"/>
              </a:solidFill>
            </a:endParaRPr>
          </a:p>
        </p:txBody>
      </p:sp>
    </p:spTree>
    <p:extLst>
      <p:ext uri="{BB962C8B-B14F-4D97-AF65-F5344CB8AC3E}">
        <p14:creationId xmlns:p14="http://schemas.microsoft.com/office/powerpoint/2010/main" val="9350362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4DD517-68FC-4A63-A08E-FD122F82A9C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99283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4DD517-68FC-4A63-A08E-FD122F82A9C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21099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4DD517-68FC-4A63-A08E-FD122F82A9C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54486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4DD517-68FC-4A63-A08E-FD122F82A9C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32420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F5F9E67-9EE9-45AF-BE45-740DD326B18C}" type="slidenum">
              <a:rPr lang="en-US" smtClean="0"/>
              <a:t>48</a:t>
            </a:fld>
            <a:endParaRPr lang="en-US"/>
          </a:p>
        </p:txBody>
      </p:sp>
    </p:spTree>
    <p:extLst>
      <p:ext uri="{BB962C8B-B14F-4D97-AF65-F5344CB8AC3E}">
        <p14:creationId xmlns:p14="http://schemas.microsoft.com/office/powerpoint/2010/main" val="17145094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4/3/2026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4/3/2026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4/3/2026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4/3/2026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18" Type="http://schemas.openxmlformats.org/officeDocument/2006/relationships/image" Target="../media/image17.pn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1.png"/><Relationship Id="rId17" Type="http://schemas.openxmlformats.org/officeDocument/2006/relationships/image" Target="../media/image16.svg"/><Relationship Id="rId2" Type="http://schemas.openxmlformats.org/officeDocument/2006/relationships/image" Target="../media/image1.png"/><Relationship Id="rId16"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9.png"/><Relationship Id="rId19" Type="http://schemas.openxmlformats.org/officeDocument/2006/relationships/image" Target="../media/image18.sv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image" Target="../media/image61.svg"/><Relationship Id="rId12" Type="http://schemas.openxmlformats.org/officeDocument/2006/relationships/image" Target="../media/image79.svg"/><Relationship Id="rId2" Type="http://schemas.openxmlformats.org/officeDocument/2006/relationships/image" Target="../media/image60.png"/><Relationship Id="rId1" Type="http://schemas.openxmlformats.org/officeDocument/2006/relationships/slideLayout" Target="../slideLayouts/slideLayout7.xml"/><Relationship Id="rId11" Type="http://schemas.openxmlformats.org/officeDocument/2006/relationships/image" Target="../media/image78.png"/><Relationship Id="rId5" Type="http://schemas.openxmlformats.org/officeDocument/2006/relationships/image" Target="../media/image14.svg"/><Relationship Id="rId10" Type="http://schemas.openxmlformats.org/officeDocument/2006/relationships/image" Target="../media/image49.png"/><Relationship Id="rId4" Type="http://schemas.openxmlformats.org/officeDocument/2006/relationships/image" Target="../media/image13.png"/><Relationship Id="rId9" Type="http://schemas.openxmlformats.org/officeDocument/2006/relationships/image" Target="../media/image480.png"/></Relationships>
</file>

<file path=ppt/slides/_rels/slide11.xml.rels><?xml version="1.0" encoding="UTF-8" standalone="yes"?>
<Relationships xmlns="http://schemas.openxmlformats.org/package/2006/relationships"><Relationship Id="rId3" Type="http://schemas.openxmlformats.org/officeDocument/2006/relationships/image" Target="../media/image73.svg"/><Relationship Id="rId17" Type="http://schemas.openxmlformats.org/officeDocument/2006/relationships/image" Target="../media/image80.png"/><Relationship Id="rId2" Type="http://schemas.openxmlformats.org/officeDocument/2006/relationships/image" Target="../media/image72.png"/><Relationship Id="rId16" Type="http://schemas.openxmlformats.org/officeDocument/2006/relationships/image" Target="../media/image520.png"/><Relationship Id="rId1" Type="http://schemas.openxmlformats.org/officeDocument/2006/relationships/slideLayout" Target="../slideLayouts/slideLayout7.xml"/><Relationship Id="rId5" Type="http://schemas.openxmlformats.org/officeDocument/2006/relationships/image" Target="../media/image14.svg"/><Relationship Id="rId15" Type="http://schemas.openxmlformats.org/officeDocument/2006/relationships/image" Target="../media/image51.pn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67.svg"/><Relationship Id="rId7" Type="http://schemas.microsoft.com/office/2007/relationships/hdphoto" Target="../media/hdphoto1.wdp"/><Relationship Id="rId2" Type="http://schemas.openxmlformats.org/officeDocument/2006/relationships/image" Target="../media/image66.png"/><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38.svg"/><Relationship Id="rId15" Type="http://schemas.openxmlformats.org/officeDocument/2006/relationships/image" Target="../media/image82.png"/><Relationship Id="rId4" Type="http://schemas.openxmlformats.org/officeDocument/2006/relationships/image" Target="../media/image81.png"/><Relationship Id="rId14" Type="http://schemas.openxmlformats.org/officeDocument/2006/relationships/image" Target="../media/image55.png"/></Relationships>
</file>

<file path=ppt/slides/_rels/slide13.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86.svg"/><Relationship Id="rId3" Type="http://schemas.openxmlformats.org/officeDocument/2006/relationships/image" Target="../media/image49.svg"/><Relationship Id="rId7" Type="http://schemas.openxmlformats.org/officeDocument/2006/relationships/image" Target="../media/image45.svg"/><Relationship Id="rId12" Type="http://schemas.openxmlformats.org/officeDocument/2006/relationships/image" Target="../media/image85.png"/><Relationship Id="rId2" Type="http://schemas.openxmlformats.org/officeDocument/2006/relationships/image" Target="../media/image48.png"/><Relationship Id="rId1" Type="http://schemas.openxmlformats.org/officeDocument/2006/relationships/slideLayout" Target="../slideLayouts/slideLayout7.xml"/><Relationship Id="rId6" Type="http://schemas.openxmlformats.org/officeDocument/2006/relationships/image" Target="../media/image44.png"/><Relationship Id="rId11" Type="http://schemas.openxmlformats.org/officeDocument/2006/relationships/image" Target="../media/image84.svg"/><Relationship Id="rId5" Type="http://schemas.openxmlformats.org/officeDocument/2006/relationships/image" Target="../media/image47.svg"/><Relationship Id="rId10" Type="http://schemas.openxmlformats.org/officeDocument/2006/relationships/image" Target="../media/image83.png"/><Relationship Id="rId4" Type="http://schemas.openxmlformats.org/officeDocument/2006/relationships/image" Target="../media/image46.png"/><Relationship Id="rId9" Type="http://schemas.openxmlformats.org/officeDocument/2006/relationships/image" Target="../media/image53.svg"/></Relationships>
</file>

<file path=ppt/slides/_rels/slide14.xml.rels><?xml version="1.0" encoding="UTF-8" standalone="yes"?>
<Relationships xmlns="http://schemas.openxmlformats.org/package/2006/relationships"><Relationship Id="rId13" Type="http://schemas.openxmlformats.org/officeDocument/2006/relationships/image" Target="../media/image94.svg"/><Relationship Id="rId3" Type="http://schemas.openxmlformats.org/officeDocument/2006/relationships/image" Target="../media/image88.svg"/><Relationship Id="rId7" Type="http://schemas.openxmlformats.org/officeDocument/2006/relationships/image" Target="../media/image14.svg"/><Relationship Id="rId12" Type="http://schemas.openxmlformats.org/officeDocument/2006/relationships/image" Target="../media/image93.png"/><Relationship Id="rId2" Type="http://schemas.openxmlformats.org/officeDocument/2006/relationships/image" Target="../media/image87.png"/><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92.svg"/><Relationship Id="rId5" Type="http://schemas.openxmlformats.org/officeDocument/2006/relationships/image" Target="../media/image90.svg"/><Relationship Id="rId10" Type="http://schemas.openxmlformats.org/officeDocument/2006/relationships/image" Target="../media/image91.png"/><Relationship Id="rId4" Type="http://schemas.openxmlformats.org/officeDocument/2006/relationships/image" Target="../media/image89.png"/><Relationship Id="rId9" Type="http://schemas.openxmlformats.org/officeDocument/2006/relationships/image" Target="../media/image61.png"/></Relationships>
</file>

<file path=ppt/slides/_rels/slide15.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75.png"/><Relationship Id="rId3" Type="http://schemas.openxmlformats.org/officeDocument/2006/relationships/image" Target="../media/image14.svg"/><Relationship Id="rId7" Type="http://schemas.openxmlformats.org/officeDocument/2006/relationships/image" Target="../media/image65.png"/><Relationship Id="rId12" Type="http://schemas.openxmlformats.org/officeDocument/2006/relationships/image" Target="../media/image95.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640.png"/><Relationship Id="rId11" Type="http://schemas.openxmlformats.org/officeDocument/2006/relationships/image" Target="../media/image61.svg"/><Relationship Id="rId10" Type="http://schemas.openxmlformats.org/officeDocument/2006/relationships/image" Target="../media/image60.png"/><Relationship Id="rId9" Type="http://schemas.openxmlformats.org/officeDocument/2006/relationships/image" Target="../media/image59.svg"/><Relationship Id="rId14" Type="http://schemas.openxmlformats.org/officeDocument/2006/relationships/image" Target="../media/image76.svg"/></Relationships>
</file>

<file path=ppt/slides/_rels/slide16.xml.rels><?xml version="1.0" encoding="UTF-8" standalone="yes"?>
<Relationships xmlns="http://schemas.openxmlformats.org/package/2006/relationships"><Relationship Id="rId13" Type="http://schemas.openxmlformats.org/officeDocument/2006/relationships/image" Target="../media/image71.png"/><Relationship Id="rId3" Type="http://schemas.openxmlformats.org/officeDocument/2006/relationships/image" Target="../media/image61.svg"/><Relationship Id="rId12" Type="http://schemas.openxmlformats.org/officeDocument/2006/relationships/image" Target="../media/image700.png"/><Relationship Id="rId2" Type="http://schemas.openxmlformats.org/officeDocument/2006/relationships/image" Target="../media/image60.png"/><Relationship Id="rId1" Type="http://schemas.openxmlformats.org/officeDocument/2006/relationships/slideLayout" Target="../slideLayouts/slideLayout7.xml"/><Relationship Id="rId6" Type="http://schemas.openxmlformats.org/officeDocument/2006/relationships/image" Target="../media/image96.png"/><Relationship Id="rId11" Type="http://schemas.openxmlformats.org/officeDocument/2006/relationships/image" Target="../media/image69.png"/><Relationship Id="rId5" Type="http://schemas.openxmlformats.org/officeDocument/2006/relationships/image" Target="../media/image14.svg"/><Relationship Id="rId10" Type="http://schemas.openxmlformats.org/officeDocument/2006/relationships/image" Target="../media/image680.png"/><Relationship Id="rId4" Type="http://schemas.openxmlformats.org/officeDocument/2006/relationships/image" Target="../media/image13.png"/><Relationship Id="rId14" Type="http://schemas.openxmlformats.org/officeDocument/2006/relationships/image" Target="../media/image97.png"/></Relationships>
</file>

<file path=ppt/slides/_rels/slide17.xml.rels><?xml version="1.0" encoding="UTF-8" standalone="yes"?>
<Relationships xmlns="http://schemas.openxmlformats.org/package/2006/relationships"><Relationship Id="rId3" Type="http://schemas.openxmlformats.org/officeDocument/2006/relationships/image" Target="../media/image73.svg"/><Relationship Id="rId7" Type="http://schemas.openxmlformats.org/officeDocument/2006/relationships/image" Target="../media/image38.svg"/><Relationship Id="rId2" Type="http://schemas.openxmlformats.org/officeDocument/2006/relationships/image" Target="../media/image72.png"/><Relationship Id="rId1" Type="http://schemas.openxmlformats.org/officeDocument/2006/relationships/slideLayout" Target="../slideLayouts/slideLayout7.xml"/><Relationship Id="rId6" Type="http://schemas.openxmlformats.org/officeDocument/2006/relationships/image" Target="../media/image81.png"/><Relationship Id="rId5" Type="http://schemas.openxmlformats.org/officeDocument/2006/relationships/image" Target="../media/image99.svg"/><Relationship Id="rId4" Type="http://schemas.openxmlformats.org/officeDocument/2006/relationships/image" Target="../media/image98.png"/></Relationships>
</file>

<file path=ppt/slides/_rels/slide18.xml.rels><?xml version="1.0" encoding="UTF-8" standalone="yes"?>
<Relationships xmlns="http://schemas.openxmlformats.org/package/2006/relationships"><Relationship Id="rId3" Type="http://schemas.openxmlformats.org/officeDocument/2006/relationships/image" Target="../media/image73.svg"/><Relationship Id="rId2" Type="http://schemas.openxmlformats.org/officeDocument/2006/relationships/image" Target="../media/image72.png"/><Relationship Id="rId1" Type="http://schemas.openxmlformats.org/officeDocument/2006/relationships/slideLayout" Target="../slideLayouts/slideLayout7.xml"/><Relationship Id="rId5" Type="http://schemas.openxmlformats.org/officeDocument/2006/relationships/image" Target="../media/image14.svg"/><Relationship Id="rId15" Type="http://schemas.openxmlformats.org/officeDocument/2006/relationships/image" Target="../media/image740.png"/><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3" Type="http://schemas.openxmlformats.org/officeDocument/2006/relationships/image" Target="../media/image79.svg"/><Relationship Id="rId17" Type="http://schemas.openxmlformats.org/officeDocument/2006/relationships/image" Target="../media/image101.svg"/><Relationship Id="rId2" Type="http://schemas.openxmlformats.org/officeDocument/2006/relationships/image" Target="../media/image78.png"/><Relationship Id="rId16" Type="http://schemas.openxmlformats.org/officeDocument/2006/relationships/image" Target="../media/image100.png"/><Relationship Id="rId1" Type="http://schemas.openxmlformats.org/officeDocument/2006/relationships/slideLayout" Target="../slideLayouts/slideLayout7.xml"/><Relationship Id="rId5" Type="http://schemas.openxmlformats.org/officeDocument/2006/relationships/image" Target="../media/image73.svg"/><Relationship Id="rId15" Type="http://schemas.openxmlformats.org/officeDocument/2006/relationships/image" Target="../media/image76.png"/><Relationship Id="rId4" Type="http://schemas.openxmlformats.org/officeDocument/2006/relationships/image" Target="../media/image72.png"/><Relationship Id="rId14" Type="http://schemas.openxmlformats.org/officeDocument/2006/relationships/image" Target="../media/image750.png"/></Relationships>
</file>

<file path=ppt/slides/_rels/slide2.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0.svg"/><Relationship Id="rId7" Type="http://schemas.openxmlformats.org/officeDocument/2006/relationships/image" Target="../media/image12.sv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22.svg"/><Relationship Id="rId4" Type="http://schemas.openxmlformats.org/officeDocument/2006/relationships/image" Target="../media/image21.png"/><Relationship Id="rId9" Type="http://schemas.openxmlformats.org/officeDocument/2006/relationships/image" Target="../media/image24.png"/></Relationships>
</file>

<file path=ppt/slides/_rels/slide20.xml.rels><?xml version="1.0" encoding="UTF-8" standalone="yes"?>
<Relationships xmlns="http://schemas.openxmlformats.org/package/2006/relationships"><Relationship Id="rId3" Type="http://schemas.openxmlformats.org/officeDocument/2006/relationships/image" Target="../media/image73.svg"/><Relationship Id="rId7" Type="http://schemas.microsoft.com/office/2007/relationships/hdphoto" Target="../media/hdphoto1.wdp"/><Relationship Id="rId2" Type="http://schemas.openxmlformats.org/officeDocument/2006/relationships/image" Target="../media/image72.png"/><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14.svg"/><Relationship Id="rId4" Type="http://schemas.openxmlformats.org/officeDocument/2006/relationships/image" Target="../media/image13.png"/><Relationship Id="rId22" Type="http://schemas.openxmlformats.org/officeDocument/2006/relationships/image" Target="../media/image780.png"/></Relationships>
</file>

<file path=ppt/slides/_rels/slide21.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61.svg"/><Relationship Id="rId3" Type="http://schemas.openxmlformats.org/officeDocument/2006/relationships/image" Target="../media/image45.svg"/><Relationship Id="rId7" Type="http://schemas.openxmlformats.org/officeDocument/2006/relationships/image" Target="../media/image49.svg"/><Relationship Id="rId12" Type="http://schemas.openxmlformats.org/officeDocument/2006/relationships/image" Target="../media/image102.png"/><Relationship Id="rId2" Type="http://schemas.openxmlformats.org/officeDocument/2006/relationships/image" Target="../media/image44.png"/><Relationship Id="rId1" Type="http://schemas.openxmlformats.org/officeDocument/2006/relationships/slideLayout" Target="../slideLayouts/slideLayout7.xml"/><Relationship Id="rId6" Type="http://schemas.openxmlformats.org/officeDocument/2006/relationships/image" Target="../media/image48.png"/><Relationship Id="rId11" Type="http://schemas.openxmlformats.org/officeDocument/2006/relationships/image" Target="../media/image53.svg"/><Relationship Id="rId5" Type="http://schemas.openxmlformats.org/officeDocument/2006/relationships/image" Target="../media/image47.svg"/><Relationship Id="rId15" Type="http://schemas.openxmlformats.org/officeDocument/2006/relationships/image" Target="../media/image55.svg"/><Relationship Id="rId10" Type="http://schemas.openxmlformats.org/officeDocument/2006/relationships/image" Target="../media/image52.png"/><Relationship Id="rId4" Type="http://schemas.openxmlformats.org/officeDocument/2006/relationships/image" Target="../media/image46.png"/><Relationship Id="rId9" Type="http://schemas.openxmlformats.org/officeDocument/2006/relationships/image" Target="../media/image51.svg"/><Relationship Id="rId14" Type="http://schemas.openxmlformats.org/officeDocument/2006/relationships/image" Target="../media/image54.png"/></Relationships>
</file>

<file path=ppt/slides/_rels/slide22.xml.rels><?xml version="1.0" encoding="UTF-8" standalone="yes"?>
<Relationships xmlns="http://schemas.openxmlformats.org/package/2006/relationships"><Relationship Id="rId13" Type="http://schemas.openxmlformats.org/officeDocument/2006/relationships/image" Target="../media/image810.png"/><Relationship Id="rId3" Type="http://schemas.openxmlformats.org/officeDocument/2006/relationships/image" Target="../media/image66.png"/><Relationship Id="rId12" Type="http://schemas.openxmlformats.org/officeDocument/2006/relationships/image" Target="../media/image800.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38.svg"/><Relationship Id="rId5" Type="http://schemas.openxmlformats.org/officeDocument/2006/relationships/image" Target="../media/image81.png"/><Relationship Id="rId4" Type="http://schemas.openxmlformats.org/officeDocument/2006/relationships/image" Target="../media/image67.svg"/></Relationships>
</file>

<file path=ppt/slides/_rels/slide23.xml.rels><?xml version="1.0" encoding="UTF-8" standalone="yes"?>
<Relationships xmlns="http://schemas.openxmlformats.org/package/2006/relationships"><Relationship Id="rId13" Type="http://schemas.openxmlformats.org/officeDocument/2006/relationships/image" Target="../media/image830.png"/><Relationship Id="rId3" Type="http://schemas.openxmlformats.org/officeDocument/2006/relationships/image" Target="../media/image67.svg"/><Relationship Id="rId12" Type="http://schemas.openxmlformats.org/officeDocument/2006/relationships/image" Target="../media/image820.png"/><Relationship Id="rId2" Type="http://schemas.openxmlformats.org/officeDocument/2006/relationships/image" Target="../media/image66.png"/><Relationship Id="rId1" Type="http://schemas.openxmlformats.org/officeDocument/2006/relationships/slideLayout" Target="../slideLayouts/slideLayout7.xml"/><Relationship Id="rId5" Type="http://schemas.openxmlformats.org/officeDocument/2006/relationships/image" Target="../media/image38.svg"/><Relationship Id="rId4" Type="http://schemas.openxmlformats.org/officeDocument/2006/relationships/image" Target="../media/image81.png"/><Relationship Id="rId14" Type="http://schemas.openxmlformats.org/officeDocument/2006/relationships/image" Target="../media/image103.png"/></Relationships>
</file>

<file path=ppt/slides/_rels/slide24.xml.rels><?xml version="1.0" encoding="UTF-8" standalone="yes"?>
<Relationships xmlns="http://schemas.openxmlformats.org/package/2006/relationships"><Relationship Id="rId8" Type="http://schemas.openxmlformats.org/officeDocument/2006/relationships/image" Target="../media/image104.png"/><Relationship Id="rId3" Type="http://schemas.openxmlformats.org/officeDocument/2006/relationships/image" Target="../media/image73.svg"/><Relationship Id="rId21" Type="http://schemas.openxmlformats.org/officeDocument/2006/relationships/image" Target="../media/image86.png"/><Relationship Id="rId7" Type="http://schemas.openxmlformats.org/officeDocument/2006/relationships/image" Target="../media/image67.svg"/><Relationship Id="rId2" Type="http://schemas.openxmlformats.org/officeDocument/2006/relationships/image" Target="../media/image72.png"/><Relationship Id="rId1" Type="http://schemas.openxmlformats.org/officeDocument/2006/relationships/slideLayout" Target="../slideLayouts/slideLayout7.xml"/><Relationship Id="rId6" Type="http://schemas.openxmlformats.org/officeDocument/2006/relationships/image" Target="../media/image66.png"/><Relationship Id="rId5" Type="http://schemas.openxmlformats.org/officeDocument/2006/relationships/image" Target="../media/image14.svg"/><Relationship Id="rId4" Type="http://schemas.openxmlformats.org/officeDocument/2006/relationships/image" Target="../media/image13.png"/><Relationship Id="rId9" Type="http://schemas.openxmlformats.org/officeDocument/2006/relationships/image" Target="../media/image105.svg"/><Relationship Id="rId22" Type="http://schemas.openxmlformats.org/officeDocument/2006/relationships/image" Target="../media/image870.png"/></Relationships>
</file>

<file path=ppt/slides/_rels/slide25.xml.rels><?xml version="1.0" encoding="UTF-8" standalone="yes"?>
<Relationships xmlns="http://schemas.openxmlformats.org/package/2006/relationships"><Relationship Id="rId13" Type="http://schemas.openxmlformats.org/officeDocument/2006/relationships/image" Target="../media/image88.png"/><Relationship Id="rId3" Type="http://schemas.openxmlformats.org/officeDocument/2006/relationships/image" Target="../media/image81.png"/><Relationship Id="rId2" Type="http://schemas.openxmlformats.org/officeDocument/2006/relationships/notesSlide" Target="../notesSlides/notesSlide2.xml"/><Relationship Id="rId16" Type="http://schemas.openxmlformats.org/officeDocument/2006/relationships/image" Target="../media/image61.svg"/><Relationship Id="rId1" Type="http://schemas.openxmlformats.org/officeDocument/2006/relationships/slideLayout" Target="../slideLayouts/slideLayout7.xml"/><Relationship Id="rId6" Type="http://schemas.openxmlformats.org/officeDocument/2006/relationships/image" Target="../media/image67.svg"/><Relationship Id="rId5" Type="http://schemas.openxmlformats.org/officeDocument/2006/relationships/image" Target="../media/image66.png"/><Relationship Id="rId15" Type="http://schemas.openxmlformats.org/officeDocument/2006/relationships/image" Target="../media/image60.png"/><Relationship Id="rId4" Type="http://schemas.openxmlformats.org/officeDocument/2006/relationships/image" Target="../media/image38.svg"/><Relationship Id="rId14" Type="http://schemas.openxmlformats.org/officeDocument/2006/relationships/image" Target="../media/image890.png"/></Relationships>
</file>

<file path=ppt/slides/_rels/slide26.xml.rels><?xml version="1.0" encoding="UTF-8" standalone="yes"?>
<Relationships xmlns="http://schemas.openxmlformats.org/package/2006/relationships"><Relationship Id="rId8" Type="http://schemas.openxmlformats.org/officeDocument/2006/relationships/image" Target="../media/image106.png"/><Relationship Id="rId3" Type="http://schemas.openxmlformats.org/officeDocument/2006/relationships/image" Target="../media/image14.svg"/><Relationship Id="rId7" Type="http://schemas.openxmlformats.org/officeDocument/2006/relationships/image" Target="../media/image53.svg"/><Relationship Id="rId2" Type="http://schemas.openxmlformats.org/officeDocument/2006/relationships/image" Target="../media/image13.png"/><Relationship Id="rId20" Type="http://schemas.openxmlformats.org/officeDocument/2006/relationships/image" Target="../media/image92.png"/><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45.svg"/><Relationship Id="rId19" Type="http://schemas.openxmlformats.org/officeDocument/2006/relationships/image" Target="../media/image910.png"/><Relationship Id="rId4" Type="http://schemas.openxmlformats.org/officeDocument/2006/relationships/image" Target="../media/image44.png"/><Relationship Id="rId9" Type="http://schemas.openxmlformats.org/officeDocument/2006/relationships/image" Target="../media/image67.svg"/></Relationships>
</file>

<file path=ppt/slides/_rels/slide27.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image" Target="../media/image97.png"/><Relationship Id="rId7" Type="http://schemas.openxmlformats.org/officeDocument/2006/relationships/image" Target="../media/image108.png"/><Relationship Id="rId2" Type="http://schemas.openxmlformats.org/officeDocument/2006/relationships/image" Target="../media/image930.pn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107.png"/><Relationship Id="rId4" Type="http://schemas.openxmlformats.org/officeDocument/2006/relationships/image" Target="../media/image94.png"/></Relationships>
</file>

<file path=ppt/slides/_rels/slide28.xml.rels><?xml version="1.0" encoding="UTF-8" standalone="yes"?>
<Relationships xmlns="http://schemas.openxmlformats.org/package/2006/relationships"><Relationship Id="rId8" Type="http://schemas.openxmlformats.org/officeDocument/2006/relationships/image" Target="../media/image1020.png"/><Relationship Id="rId3" Type="http://schemas.openxmlformats.org/officeDocument/2006/relationships/image" Target="../media/image970.png"/><Relationship Id="rId7" Type="http://schemas.openxmlformats.org/officeDocument/2006/relationships/image" Target="../media/image101.png"/><Relationship Id="rId2" Type="http://schemas.openxmlformats.org/officeDocument/2006/relationships/image" Target="../media/image97.png"/><Relationship Id="rId1" Type="http://schemas.openxmlformats.org/officeDocument/2006/relationships/slideLayout" Target="../slideLayouts/slideLayout7.xml"/><Relationship Id="rId6" Type="http://schemas.openxmlformats.org/officeDocument/2006/relationships/image" Target="../media/image1000.png"/><Relationship Id="rId11" Type="http://schemas.openxmlformats.org/officeDocument/2006/relationships/image" Target="../media/image99.svg"/><Relationship Id="rId5" Type="http://schemas.openxmlformats.org/officeDocument/2006/relationships/image" Target="../media/image99.png"/><Relationship Id="rId10" Type="http://schemas.openxmlformats.org/officeDocument/2006/relationships/image" Target="../media/image1040.png"/><Relationship Id="rId4" Type="http://schemas.openxmlformats.org/officeDocument/2006/relationships/image" Target="../media/image980.png"/><Relationship Id="rId9" Type="http://schemas.openxmlformats.org/officeDocument/2006/relationships/image" Target="../media/image1030.png"/></Relationships>
</file>

<file path=ppt/slides/_rels/slide29.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105.png"/><Relationship Id="rId1" Type="http://schemas.openxmlformats.org/officeDocument/2006/relationships/slideLayout" Target="../slideLayouts/slideLayout7.xml"/><Relationship Id="rId5" Type="http://schemas.openxmlformats.org/officeDocument/2006/relationships/image" Target="../media/image99.svg"/><Relationship Id="rId4" Type="http://schemas.openxmlformats.org/officeDocument/2006/relationships/image" Target="../media/image98.png"/></Relationships>
</file>

<file path=ppt/slides/_rels/slide3.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svg"/><Relationship Id="rId7" Type="http://schemas.openxmlformats.org/officeDocument/2006/relationships/image" Target="../media/image30.sv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svg"/><Relationship Id="rId4" Type="http://schemas.openxmlformats.org/officeDocument/2006/relationships/image" Target="../media/image27.png"/><Relationship Id="rId9" Type="http://schemas.openxmlformats.org/officeDocument/2006/relationships/image" Target="../media/image32.svg"/></Relationships>
</file>

<file path=ppt/slides/_rels/slide30.xml.rels><?xml version="1.0" encoding="UTF-8" standalone="yes"?>
<Relationships xmlns="http://schemas.openxmlformats.org/package/2006/relationships"><Relationship Id="rId18" Type="http://schemas.openxmlformats.org/officeDocument/2006/relationships/image" Target="../media/image1080.png"/><Relationship Id="rId3" Type="http://schemas.openxmlformats.org/officeDocument/2006/relationships/image" Target="../media/image61.svg"/><Relationship Id="rId7" Type="http://schemas.openxmlformats.org/officeDocument/2006/relationships/image" Target="../media/image110.svg"/><Relationship Id="rId17" Type="http://schemas.openxmlformats.org/officeDocument/2006/relationships/image" Target="../media/image1070.png"/><Relationship Id="rId2" Type="http://schemas.openxmlformats.org/officeDocument/2006/relationships/image" Target="../media/image60.png"/><Relationship Id="rId20" Type="http://schemas.openxmlformats.org/officeDocument/2006/relationships/image" Target="../media/image59.svg"/><Relationship Id="rId1" Type="http://schemas.openxmlformats.org/officeDocument/2006/relationships/slideLayout" Target="../slideLayouts/slideLayout7.xml"/><Relationship Id="rId6" Type="http://schemas.openxmlformats.org/officeDocument/2006/relationships/image" Target="../media/image109.png"/><Relationship Id="rId5" Type="http://schemas.openxmlformats.org/officeDocument/2006/relationships/image" Target="../media/image12.svg"/><Relationship Id="rId19" Type="http://schemas.openxmlformats.org/officeDocument/2006/relationships/image" Target="../media/image58.png"/><Relationship Id="rId4" Type="http://schemas.openxmlformats.org/officeDocument/2006/relationships/image" Target="../media/image11.png"/></Relationships>
</file>

<file path=ppt/slides/_rels/slide31.xml.rels><?xml version="1.0" encoding="UTF-8" standalone="yes"?>
<Relationships xmlns="http://schemas.openxmlformats.org/package/2006/relationships"><Relationship Id="rId8" Type="http://schemas.openxmlformats.org/officeDocument/2006/relationships/image" Target="../media/image13.png"/><Relationship Id="rId18" Type="http://schemas.openxmlformats.org/officeDocument/2006/relationships/image" Target="../media/image110.png"/><Relationship Id="rId3" Type="http://schemas.openxmlformats.org/officeDocument/2006/relationships/image" Target="../media/image67.svg"/><Relationship Id="rId7" Type="http://schemas.openxmlformats.org/officeDocument/2006/relationships/image" Target="../media/image12.svg"/><Relationship Id="rId17" Type="http://schemas.openxmlformats.org/officeDocument/2006/relationships/image" Target="../media/image1090.png"/><Relationship Id="rId2" Type="http://schemas.openxmlformats.org/officeDocument/2006/relationships/image" Target="../media/image66.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57.svg"/><Relationship Id="rId4" Type="http://schemas.openxmlformats.org/officeDocument/2006/relationships/image" Target="../media/image56.png"/><Relationship Id="rId9" Type="http://schemas.openxmlformats.org/officeDocument/2006/relationships/image" Target="../media/image14.svg"/></Relationships>
</file>

<file path=ppt/slides/_rels/slide32.xml.rels><?xml version="1.0" encoding="UTF-8" standalone="yes"?>
<Relationships xmlns="http://schemas.openxmlformats.org/package/2006/relationships"><Relationship Id="rId8" Type="http://schemas.openxmlformats.org/officeDocument/2006/relationships/image" Target="../media/image13.png"/><Relationship Id="rId18" Type="http://schemas.openxmlformats.org/officeDocument/2006/relationships/image" Target="../media/image111.png"/><Relationship Id="rId3" Type="http://schemas.openxmlformats.org/officeDocument/2006/relationships/image" Target="../media/image67.svg"/><Relationship Id="rId7" Type="http://schemas.openxmlformats.org/officeDocument/2006/relationships/image" Target="../media/image12.svg"/><Relationship Id="rId17" Type="http://schemas.openxmlformats.org/officeDocument/2006/relationships/image" Target="../media/image1090.png"/><Relationship Id="rId2" Type="http://schemas.openxmlformats.org/officeDocument/2006/relationships/image" Target="../media/image66.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57.svg"/><Relationship Id="rId4" Type="http://schemas.openxmlformats.org/officeDocument/2006/relationships/image" Target="../media/image56.png"/><Relationship Id="rId9" Type="http://schemas.openxmlformats.org/officeDocument/2006/relationships/image" Target="../media/image14.svg"/></Relationships>
</file>

<file path=ppt/slides/_rels/slide33.xml.rels><?xml version="1.0" encoding="UTF-8" standalone="yes"?>
<Relationships xmlns="http://schemas.openxmlformats.org/package/2006/relationships"><Relationship Id="rId8" Type="http://schemas.openxmlformats.org/officeDocument/2006/relationships/image" Target="../media/image13.png"/><Relationship Id="rId18" Type="http://schemas.openxmlformats.org/officeDocument/2006/relationships/image" Target="../media/image112.png"/><Relationship Id="rId3" Type="http://schemas.openxmlformats.org/officeDocument/2006/relationships/image" Target="../media/image67.svg"/><Relationship Id="rId7" Type="http://schemas.openxmlformats.org/officeDocument/2006/relationships/image" Target="../media/image12.svg"/><Relationship Id="rId17" Type="http://schemas.openxmlformats.org/officeDocument/2006/relationships/image" Target="../media/image1090.png"/><Relationship Id="rId2" Type="http://schemas.openxmlformats.org/officeDocument/2006/relationships/image" Target="../media/image66.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57.svg"/><Relationship Id="rId4" Type="http://schemas.openxmlformats.org/officeDocument/2006/relationships/image" Target="../media/image56.png"/><Relationship Id="rId9" Type="http://schemas.openxmlformats.org/officeDocument/2006/relationships/image" Target="../media/image14.svg"/></Relationships>
</file>

<file path=ppt/slides/_rels/slide34.xml.rels><?xml version="1.0" encoding="UTF-8" standalone="yes"?>
<Relationships xmlns="http://schemas.openxmlformats.org/package/2006/relationships"><Relationship Id="rId3" Type="http://schemas.openxmlformats.org/officeDocument/2006/relationships/image" Target="../media/image79.svg"/><Relationship Id="rId7" Type="http://schemas.openxmlformats.org/officeDocument/2006/relationships/image" Target="../media/image73.svg"/><Relationship Id="rId2" Type="http://schemas.openxmlformats.org/officeDocument/2006/relationships/image" Target="../media/image78.png"/><Relationship Id="rId1" Type="http://schemas.openxmlformats.org/officeDocument/2006/relationships/slideLayout" Target="../slideLayouts/slideLayout7.xml"/><Relationship Id="rId6" Type="http://schemas.openxmlformats.org/officeDocument/2006/relationships/image" Target="../media/image72.png"/><Relationship Id="rId5" Type="http://schemas.openxmlformats.org/officeDocument/2006/relationships/image" Target="../media/image105.svg"/><Relationship Id="rId15" Type="http://schemas.openxmlformats.org/officeDocument/2006/relationships/image" Target="../media/image114.png"/><Relationship Id="rId4" Type="http://schemas.openxmlformats.org/officeDocument/2006/relationships/image" Target="../media/image104.png"/><Relationship Id="rId14" Type="http://schemas.openxmlformats.org/officeDocument/2006/relationships/image" Target="../media/image113.png"/></Relationships>
</file>

<file path=ppt/slides/_rels/slide35.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17.png"/><Relationship Id="rId4" Type="http://schemas.openxmlformats.org/officeDocument/2006/relationships/image" Target="../media/image116.png"/></Relationships>
</file>

<file path=ppt/slides/_rels/slide36.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18.png"/></Relationships>
</file>

<file path=ppt/slides/_rels/slide37.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19.png"/></Relationships>
</file>

<file path=ppt/slides/_rels/slide39.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21.png"/><Relationship Id="rId5" Type="http://schemas.openxmlformats.org/officeDocument/2006/relationships/image" Target="../media/image120.png"/></Relationships>
</file>

<file path=ppt/slides/_rels/slide4.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svg"/><Relationship Id="rId7" Type="http://schemas.openxmlformats.org/officeDocument/2006/relationships/image" Target="../media/image38.svg"/><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37.png"/><Relationship Id="rId11" Type="http://schemas.openxmlformats.org/officeDocument/2006/relationships/image" Target="../media/image12.svg"/><Relationship Id="rId5" Type="http://schemas.openxmlformats.org/officeDocument/2006/relationships/image" Target="../media/image36.svg"/><Relationship Id="rId10" Type="http://schemas.openxmlformats.org/officeDocument/2006/relationships/image" Target="../media/image11.png"/><Relationship Id="rId4" Type="http://schemas.openxmlformats.org/officeDocument/2006/relationships/image" Target="../media/image35.png"/><Relationship Id="rId9" Type="http://schemas.openxmlformats.org/officeDocument/2006/relationships/image" Target="../media/image40.svg"/></Relationships>
</file>

<file path=ppt/slides/_rels/slide40.xml.rels><?xml version="1.0" encoding="UTF-8" standalone="yes"?>
<Relationships xmlns="http://schemas.openxmlformats.org/package/2006/relationships"><Relationship Id="rId8" Type="http://schemas.openxmlformats.org/officeDocument/2006/relationships/image" Target="../media/image122.png"/><Relationship Id="rId3" Type="http://schemas.openxmlformats.org/officeDocument/2006/relationships/image" Target="../media/image67.svg"/><Relationship Id="rId7" Type="http://schemas.openxmlformats.org/officeDocument/2006/relationships/image" Target="../media/image12.svg"/><Relationship Id="rId2" Type="http://schemas.openxmlformats.org/officeDocument/2006/relationships/image" Target="../media/image66.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57.svg"/><Relationship Id="rId4" Type="http://schemas.openxmlformats.org/officeDocument/2006/relationships/image" Target="../media/image56.png"/></Relationships>
</file>

<file path=ppt/slides/_rels/slide41.xml.rels><?xml version="1.0" encoding="UTF-8" standalone="yes"?>
<Relationships xmlns="http://schemas.openxmlformats.org/package/2006/relationships"><Relationship Id="rId8" Type="http://schemas.openxmlformats.org/officeDocument/2006/relationships/image" Target="../media/image124.png"/><Relationship Id="rId3" Type="http://schemas.openxmlformats.org/officeDocument/2006/relationships/image" Target="../media/image61.svg"/><Relationship Id="rId2" Type="http://schemas.openxmlformats.org/officeDocument/2006/relationships/image" Target="../media/image123.png"/><Relationship Id="rId1" Type="http://schemas.openxmlformats.org/officeDocument/2006/relationships/slideLayout" Target="../slideLayouts/slideLayout7.xml"/><Relationship Id="rId11" Type="http://schemas.openxmlformats.org/officeDocument/2006/relationships/image" Target="../media/image122.png"/><Relationship Id="rId10" Type="http://schemas.openxmlformats.org/officeDocument/2006/relationships/image" Target="../media/image67.svg"/><Relationship Id="rId9" Type="http://schemas.openxmlformats.org/officeDocument/2006/relationships/image" Target="../media/image66.png"/></Relationships>
</file>

<file path=ppt/slides/_rels/slide42.xml.rels><?xml version="1.0" encoding="UTF-8" standalone="yes"?>
<Relationships xmlns="http://schemas.openxmlformats.org/package/2006/relationships"><Relationship Id="rId3" Type="http://schemas.openxmlformats.org/officeDocument/2006/relationships/image" Target="../media/image61.svg"/><Relationship Id="rId2" Type="http://schemas.openxmlformats.org/officeDocument/2006/relationships/image" Target="../media/image125.png"/><Relationship Id="rId1" Type="http://schemas.openxmlformats.org/officeDocument/2006/relationships/slideLayout" Target="../slideLayouts/slideLayout7.xml"/><Relationship Id="rId5" Type="http://schemas.openxmlformats.org/officeDocument/2006/relationships/image" Target="../media/image67.svg"/><Relationship Id="rId4" Type="http://schemas.openxmlformats.org/officeDocument/2006/relationships/image" Target="../media/image66.png"/></Relationships>
</file>

<file path=ppt/slides/_rels/slide43.xml.rels><?xml version="1.0" encoding="UTF-8" standalone="yes"?>
<Relationships xmlns="http://schemas.openxmlformats.org/package/2006/relationships"><Relationship Id="rId3" Type="http://schemas.openxmlformats.org/officeDocument/2006/relationships/image" Target="../media/image61.svg"/><Relationship Id="rId12" Type="http://schemas.openxmlformats.org/officeDocument/2006/relationships/image" Target="../media/image73.svg"/><Relationship Id="rId2" Type="http://schemas.openxmlformats.org/officeDocument/2006/relationships/image" Target="../media/image125.png"/><Relationship Id="rId1" Type="http://schemas.openxmlformats.org/officeDocument/2006/relationships/slideLayout" Target="../slideLayouts/slideLayout7.xml"/><Relationship Id="rId11" Type="http://schemas.openxmlformats.org/officeDocument/2006/relationships/image" Target="../media/image72.png"/><Relationship Id="rId5" Type="http://schemas.openxmlformats.org/officeDocument/2006/relationships/image" Target="../media/image67.svg"/><Relationship Id="rId10" Type="http://schemas.openxmlformats.org/officeDocument/2006/relationships/image" Target="../media/image126.png"/><Relationship Id="rId4" Type="http://schemas.openxmlformats.org/officeDocument/2006/relationships/image" Target="../media/image66.png"/></Relationships>
</file>

<file path=ppt/slides/_rels/slide44.xml.rels><?xml version="1.0" encoding="UTF-8" standalone="yes"?>
<Relationships xmlns="http://schemas.openxmlformats.org/package/2006/relationships"><Relationship Id="rId3" Type="http://schemas.openxmlformats.org/officeDocument/2006/relationships/image" Target="../media/image79.svg"/><Relationship Id="rId7" Type="http://schemas.openxmlformats.org/officeDocument/2006/relationships/image" Target="../media/image73.svg"/><Relationship Id="rId2" Type="http://schemas.openxmlformats.org/officeDocument/2006/relationships/image" Target="../media/image78.png"/><Relationship Id="rId1" Type="http://schemas.openxmlformats.org/officeDocument/2006/relationships/slideLayout" Target="../slideLayouts/slideLayout7.xml"/><Relationship Id="rId6" Type="http://schemas.openxmlformats.org/officeDocument/2006/relationships/image" Target="../media/image72.png"/><Relationship Id="rId5" Type="http://schemas.openxmlformats.org/officeDocument/2006/relationships/image" Target="../media/image105.svg"/><Relationship Id="rId4" Type="http://schemas.openxmlformats.org/officeDocument/2006/relationships/image" Target="../media/image104.png"/></Relationships>
</file>

<file path=ppt/slides/_rels/slide45.xml.rels><?xml version="1.0" encoding="UTF-8" standalone="yes"?>
<Relationships xmlns="http://schemas.openxmlformats.org/package/2006/relationships"><Relationship Id="rId18" Type="http://schemas.openxmlformats.org/officeDocument/2006/relationships/image" Target="../media/image129.png"/><Relationship Id="rId3" Type="http://schemas.openxmlformats.org/officeDocument/2006/relationships/image" Target="../media/image109.png"/><Relationship Id="rId17" Type="http://schemas.openxmlformats.org/officeDocument/2006/relationships/image" Target="../media/image128.png"/><Relationship Id="rId2" Type="http://schemas.openxmlformats.org/officeDocument/2006/relationships/image" Target="../media/image127.png"/><Relationship Id="rId20" Type="http://schemas.openxmlformats.org/officeDocument/2006/relationships/image" Target="../media/image61.svg"/><Relationship Id="rId1" Type="http://schemas.openxmlformats.org/officeDocument/2006/relationships/slideLayout" Target="../slideLayouts/slideLayout7.xml"/><Relationship Id="rId19" Type="http://schemas.openxmlformats.org/officeDocument/2006/relationships/image" Target="../media/image60.png"/><Relationship Id="rId4" Type="http://schemas.openxmlformats.org/officeDocument/2006/relationships/image" Target="../media/image110.svg"/></Relationships>
</file>

<file path=ppt/slides/_rels/slide46.xml.rels><?xml version="1.0" encoding="UTF-8" standalone="yes"?>
<Relationships xmlns="http://schemas.openxmlformats.org/package/2006/relationships"><Relationship Id="rId18" Type="http://schemas.openxmlformats.org/officeDocument/2006/relationships/image" Target="../media/image130.png"/><Relationship Id="rId3" Type="http://schemas.openxmlformats.org/officeDocument/2006/relationships/image" Target="../media/image110.svg"/><Relationship Id="rId2" Type="http://schemas.openxmlformats.org/officeDocument/2006/relationships/image" Target="../media/image109.png"/><Relationship Id="rId1" Type="http://schemas.openxmlformats.org/officeDocument/2006/relationships/slideLayout" Target="../slideLayouts/slideLayout7.xml"/><Relationship Id="rId5" Type="http://schemas.openxmlformats.org/officeDocument/2006/relationships/image" Target="../media/image61.svg"/><Relationship Id="rId19" Type="http://schemas.openxmlformats.org/officeDocument/2006/relationships/image" Target="../media/image131.png"/><Relationship Id="rId4" Type="http://schemas.openxmlformats.org/officeDocument/2006/relationships/image" Target="../media/image60.png"/></Relationships>
</file>

<file path=ppt/slides/_rels/slide47.xml.rels><?xml version="1.0" encoding="UTF-8" standalone="yes"?>
<Relationships xmlns="http://schemas.openxmlformats.org/package/2006/relationships"><Relationship Id="rId8" Type="http://schemas.openxmlformats.org/officeDocument/2006/relationships/image" Target="../media/image13.png"/><Relationship Id="rId18" Type="http://schemas.openxmlformats.org/officeDocument/2006/relationships/image" Target="../media/image133.png"/><Relationship Id="rId3" Type="http://schemas.openxmlformats.org/officeDocument/2006/relationships/image" Target="../media/image67.svg"/><Relationship Id="rId7" Type="http://schemas.openxmlformats.org/officeDocument/2006/relationships/image" Target="../media/image12.svg"/><Relationship Id="rId17" Type="http://schemas.openxmlformats.org/officeDocument/2006/relationships/image" Target="../media/image132.png"/><Relationship Id="rId2" Type="http://schemas.openxmlformats.org/officeDocument/2006/relationships/image" Target="../media/image66.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57.svg"/><Relationship Id="rId19" Type="http://schemas.openxmlformats.org/officeDocument/2006/relationships/image" Target="../media/image134.png"/><Relationship Id="rId4" Type="http://schemas.openxmlformats.org/officeDocument/2006/relationships/image" Target="../media/image56.png"/><Relationship Id="rId9" Type="http://schemas.openxmlformats.org/officeDocument/2006/relationships/image" Target="../media/image14.svg"/></Relationships>
</file>

<file path=ppt/slides/_rels/slide48.xml.rels><?xml version="1.0" encoding="UTF-8" standalone="yes"?>
<Relationships xmlns="http://schemas.openxmlformats.org/package/2006/relationships"><Relationship Id="rId8" Type="http://schemas.openxmlformats.org/officeDocument/2006/relationships/image" Target="../media/image14.svg"/><Relationship Id="rId13" Type="http://schemas.openxmlformats.org/officeDocument/2006/relationships/image" Target="../media/image135.png"/><Relationship Id="rId3" Type="http://schemas.openxmlformats.org/officeDocument/2006/relationships/image" Target="../media/image66.png"/><Relationship Id="rId7" Type="http://schemas.openxmlformats.org/officeDocument/2006/relationships/image" Target="../media/image13.png"/><Relationship Id="rId2" Type="http://schemas.openxmlformats.org/officeDocument/2006/relationships/notesSlide" Target="../notesSlides/notesSlide8.xml"/><Relationship Id="rId16" Type="http://schemas.openxmlformats.org/officeDocument/2006/relationships/image" Target="../media/image138.png"/><Relationship Id="rId1" Type="http://schemas.openxmlformats.org/officeDocument/2006/relationships/slideLayout" Target="../slideLayouts/slideLayout7.xml"/><Relationship Id="rId6" Type="http://schemas.openxmlformats.org/officeDocument/2006/relationships/image" Target="../media/image57.svg"/><Relationship Id="rId5" Type="http://schemas.openxmlformats.org/officeDocument/2006/relationships/image" Target="../media/image56.png"/><Relationship Id="rId15" Type="http://schemas.openxmlformats.org/officeDocument/2006/relationships/image" Target="../media/image137.png"/><Relationship Id="rId4" Type="http://schemas.openxmlformats.org/officeDocument/2006/relationships/image" Target="../media/image67.svg"/><Relationship Id="rId14" Type="http://schemas.openxmlformats.org/officeDocument/2006/relationships/image" Target="../media/image136.png"/></Relationships>
</file>

<file path=ppt/slides/_rels/slide49.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97.png"/><Relationship Id="rId1" Type="http://schemas.openxmlformats.org/officeDocument/2006/relationships/slideLayout" Target="../slideLayouts/slideLayout7.xml"/><Relationship Id="rId4" Type="http://schemas.openxmlformats.org/officeDocument/2006/relationships/image" Target="../media/image140.png"/></Relationships>
</file>

<file path=ppt/slides/_rels/slide5.xml.rels><?xml version="1.0" encoding="UTF-8" standalone="yes"?>
<Relationships xmlns="http://schemas.openxmlformats.org/package/2006/relationships"><Relationship Id="rId13" Type="http://schemas.openxmlformats.org/officeDocument/2006/relationships/image" Target="../media/image230.png"/><Relationship Id="rId3" Type="http://schemas.openxmlformats.org/officeDocument/2006/relationships/image" Target="../media/image30.svg"/><Relationship Id="rId7" Type="http://schemas.openxmlformats.org/officeDocument/2006/relationships/image" Target="../media/image14.sv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13.png"/><Relationship Id="rId5" Type="http://schemas.microsoft.com/office/2007/relationships/hdphoto" Target="../media/hdphoto1.wdp"/><Relationship Id="rId15" Type="http://schemas.openxmlformats.org/officeDocument/2006/relationships/image" Target="../media/image43.svg"/><Relationship Id="rId31" Type="http://schemas.openxmlformats.org/officeDocument/2006/relationships/image" Target="../media/image26.png"/><Relationship Id="rId4" Type="http://schemas.openxmlformats.org/officeDocument/2006/relationships/image" Target="../media/image41.png"/><Relationship Id="rId14" Type="http://schemas.openxmlformats.org/officeDocument/2006/relationships/image" Target="../media/image42.png"/><Relationship Id="rId30" Type="http://schemas.openxmlformats.org/officeDocument/2006/relationships/image" Target="../media/image250.png"/></Relationships>
</file>

<file path=ppt/slides/_rels/slide50.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97.png"/><Relationship Id="rId1" Type="http://schemas.openxmlformats.org/officeDocument/2006/relationships/slideLayout" Target="../slideLayouts/slideLayout7.xml"/><Relationship Id="rId4" Type="http://schemas.openxmlformats.org/officeDocument/2006/relationships/image" Target="../media/image142.png"/></Relationships>
</file>

<file path=ppt/slides/_rels/slide51.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110.svg"/><Relationship Id="rId7" Type="http://schemas.openxmlformats.org/officeDocument/2006/relationships/image" Target="../media/image86.svg"/><Relationship Id="rId2" Type="http://schemas.openxmlformats.org/officeDocument/2006/relationships/image" Target="../media/image109.png"/><Relationship Id="rId1" Type="http://schemas.openxmlformats.org/officeDocument/2006/relationships/slideLayout" Target="../slideLayouts/slideLayout7.xml"/><Relationship Id="rId6" Type="http://schemas.openxmlformats.org/officeDocument/2006/relationships/image" Target="../media/image85.png"/><Relationship Id="rId5" Type="http://schemas.openxmlformats.org/officeDocument/2006/relationships/image" Target="../media/image105.svg"/><Relationship Id="rId4" Type="http://schemas.openxmlformats.org/officeDocument/2006/relationships/image" Target="../media/image104.png"/><Relationship Id="rId9" Type="http://schemas.openxmlformats.org/officeDocument/2006/relationships/image" Target="../media/image73.svg"/></Relationships>
</file>

<file path=ppt/slides/_rels/slide52.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152.svg"/><Relationship Id="rId3" Type="http://schemas.openxmlformats.org/officeDocument/2006/relationships/image" Target="../media/image144.svg"/><Relationship Id="rId7" Type="http://schemas.openxmlformats.org/officeDocument/2006/relationships/image" Target="../media/image148.svg"/><Relationship Id="rId12" Type="http://schemas.openxmlformats.org/officeDocument/2006/relationships/image" Target="../media/image151.png"/><Relationship Id="rId2" Type="http://schemas.openxmlformats.org/officeDocument/2006/relationships/image" Target="../media/image143.png"/><Relationship Id="rId1" Type="http://schemas.openxmlformats.org/officeDocument/2006/relationships/slideLayout" Target="../slideLayouts/slideLayout7.xml"/><Relationship Id="rId6" Type="http://schemas.openxmlformats.org/officeDocument/2006/relationships/image" Target="../media/image147.png"/><Relationship Id="rId11" Type="http://schemas.openxmlformats.org/officeDocument/2006/relationships/image" Target="../media/image150.svg"/><Relationship Id="rId5" Type="http://schemas.openxmlformats.org/officeDocument/2006/relationships/image" Target="../media/image146.svg"/><Relationship Id="rId10" Type="http://schemas.openxmlformats.org/officeDocument/2006/relationships/image" Target="../media/image149.png"/><Relationship Id="rId4" Type="http://schemas.openxmlformats.org/officeDocument/2006/relationships/image" Target="../media/image145.png"/><Relationship Id="rId9" Type="http://schemas.openxmlformats.org/officeDocument/2006/relationships/image" Target="../media/image53.svg"/></Relationships>
</file>

<file path=ppt/slides/_rels/slide6.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55.svg"/><Relationship Id="rId3" Type="http://schemas.openxmlformats.org/officeDocument/2006/relationships/image" Target="../media/image45.svg"/><Relationship Id="rId7" Type="http://schemas.openxmlformats.org/officeDocument/2006/relationships/image" Target="../media/image49.svg"/><Relationship Id="rId12" Type="http://schemas.openxmlformats.org/officeDocument/2006/relationships/image" Target="../media/image54.png"/><Relationship Id="rId2" Type="http://schemas.openxmlformats.org/officeDocument/2006/relationships/image" Target="../media/image44.png"/><Relationship Id="rId1" Type="http://schemas.openxmlformats.org/officeDocument/2006/relationships/slideLayout" Target="../slideLayouts/slideLayout7.xml"/><Relationship Id="rId6" Type="http://schemas.openxmlformats.org/officeDocument/2006/relationships/image" Target="../media/image48.png"/><Relationship Id="rId11" Type="http://schemas.openxmlformats.org/officeDocument/2006/relationships/image" Target="../media/image53.svg"/><Relationship Id="rId5" Type="http://schemas.openxmlformats.org/officeDocument/2006/relationships/image" Target="../media/image47.svg"/><Relationship Id="rId10" Type="http://schemas.openxmlformats.org/officeDocument/2006/relationships/image" Target="../media/image52.png"/><Relationship Id="rId4" Type="http://schemas.openxmlformats.org/officeDocument/2006/relationships/image" Target="../media/image46.png"/><Relationship Id="rId9" Type="http://schemas.openxmlformats.org/officeDocument/2006/relationships/image" Target="../media/image51.svg"/></Relationships>
</file>

<file path=ppt/slides/_rels/slide7.xml.rels><?xml version="1.0" encoding="UTF-8" standalone="yes"?>
<Relationships xmlns="http://schemas.openxmlformats.org/package/2006/relationships"><Relationship Id="rId13" Type="http://schemas.openxmlformats.org/officeDocument/2006/relationships/image" Target="../media/image13.png"/><Relationship Id="rId18" Type="http://schemas.openxmlformats.org/officeDocument/2006/relationships/image" Target="../media/image61.svg"/><Relationship Id="rId3" Type="http://schemas.openxmlformats.org/officeDocument/2006/relationships/image" Target="../media/image57.svg"/><Relationship Id="rId21" Type="http://schemas.openxmlformats.org/officeDocument/2006/relationships/image" Target="../media/image64.png"/><Relationship Id="rId12" Type="http://schemas.openxmlformats.org/officeDocument/2006/relationships/image" Target="../media/image34.png"/><Relationship Id="rId17" Type="http://schemas.openxmlformats.org/officeDocument/2006/relationships/image" Target="../media/image60.png"/><Relationship Id="rId2" Type="http://schemas.openxmlformats.org/officeDocument/2006/relationships/image" Target="../media/image56.png"/><Relationship Id="rId16" Type="http://schemas.openxmlformats.org/officeDocument/2006/relationships/image" Target="../media/image59.svg"/><Relationship Id="rId20" Type="http://schemas.openxmlformats.org/officeDocument/2006/relationships/image" Target="../media/image63.svg"/><Relationship Id="rId1" Type="http://schemas.openxmlformats.org/officeDocument/2006/relationships/slideLayout" Target="../slideLayouts/slideLayout7.xml"/><Relationship Id="rId15" Type="http://schemas.openxmlformats.org/officeDocument/2006/relationships/image" Target="../media/image58.png"/><Relationship Id="rId19" Type="http://schemas.openxmlformats.org/officeDocument/2006/relationships/image" Target="../media/image62.png"/><Relationship Id="rId14" Type="http://schemas.openxmlformats.org/officeDocument/2006/relationships/image" Target="../media/image14.svg"/><Relationship Id="rId22" Type="http://schemas.openxmlformats.org/officeDocument/2006/relationships/image" Target="../media/image65.svg"/></Relationships>
</file>

<file path=ppt/slides/_rels/slide8.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14.svg"/><Relationship Id="rId21" Type="http://schemas.openxmlformats.org/officeDocument/2006/relationships/image" Target="../media/image69.svg"/><Relationship Id="rId7" Type="http://schemas.openxmlformats.org/officeDocument/2006/relationships/image" Target="../media/image53.svg"/><Relationship Id="rId2" Type="http://schemas.openxmlformats.org/officeDocument/2006/relationships/image" Target="../media/image13.png"/><Relationship Id="rId20" Type="http://schemas.openxmlformats.org/officeDocument/2006/relationships/image" Target="../media/image68.png"/><Relationship Id="rId1" Type="http://schemas.openxmlformats.org/officeDocument/2006/relationships/slideLayout" Target="../slideLayouts/slideLayout7.xml"/><Relationship Id="rId6" Type="http://schemas.openxmlformats.org/officeDocument/2006/relationships/image" Target="../media/image52.png"/><Relationship Id="rId24" Type="http://schemas.openxmlformats.org/officeDocument/2006/relationships/image" Target="../media/image71.svg"/><Relationship Id="rId5" Type="http://schemas.openxmlformats.org/officeDocument/2006/relationships/image" Target="../media/image45.svg"/><Relationship Id="rId23" Type="http://schemas.openxmlformats.org/officeDocument/2006/relationships/image" Target="../media/image70.png"/><Relationship Id="rId19" Type="http://schemas.openxmlformats.org/officeDocument/2006/relationships/image" Target="../media/image40.png"/><Relationship Id="rId4" Type="http://schemas.openxmlformats.org/officeDocument/2006/relationships/image" Target="../media/image44.png"/><Relationship Id="rId9" Type="http://schemas.openxmlformats.org/officeDocument/2006/relationships/image" Target="../media/image67.svg"/><Relationship Id="rId22" Type="http://schemas.openxmlformats.org/officeDocument/2006/relationships/image" Target="../media/image420.png"/></Relationships>
</file>

<file path=ppt/slides/_rels/slide9.xml.rels><?xml version="1.0" encoding="UTF-8" standalone="yes"?>
<Relationships xmlns="http://schemas.openxmlformats.org/package/2006/relationships"><Relationship Id="rId3" Type="http://schemas.openxmlformats.org/officeDocument/2006/relationships/image" Target="../media/image73.svg"/><Relationship Id="rId7" Type="http://schemas.openxmlformats.org/officeDocument/2006/relationships/image" Target="../media/image77.png"/><Relationship Id="rId2" Type="http://schemas.openxmlformats.org/officeDocument/2006/relationships/image" Target="../media/image72.png"/><Relationship Id="rId1" Type="http://schemas.openxmlformats.org/officeDocument/2006/relationships/slideLayout" Target="../slideLayouts/slideLayout7.xml"/><Relationship Id="rId6" Type="http://schemas.openxmlformats.org/officeDocument/2006/relationships/image" Target="../media/image76.svg"/><Relationship Id="rId5" Type="http://schemas.openxmlformats.org/officeDocument/2006/relationships/image" Target="../media/image75.png"/><Relationship Id="rId4" Type="http://schemas.openxmlformats.org/officeDocument/2006/relationships/image" Target="../media/image7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7FEF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16517" y="7353588"/>
            <a:ext cx="5866824" cy="5866824"/>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731029">
            <a:off x="13147117" y="-1802728"/>
            <a:ext cx="8038001" cy="5576363"/>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4356065" y="-1096044"/>
            <a:ext cx="4754496" cy="4114800"/>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516517" y="8091263"/>
            <a:ext cx="4292845" cy="3434276"/>
          </a:xfrm>
          <a:prstGeom prst="rect">
            <a:avLst/>
          </a:prstGeom>
        </p:spPr>
      </p:pic>
      <p:pic>
        <p:nvPicPr>
          <p:cNvPr id="6" name="Picture 6"/>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4020800" y="6994890"/>
            <a:ext cx="3933132" cy="3482610"/>
          </a:xfrm>
          <a:prstGeom prst="rect">
            <a:avLst/>
          </a:prstGeom>
        </p:spPr>
      </p:pic>
      <p:pic>
        <p:nvPicPr>
          <p:cNvPr id="7" name="Picture 7"/>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5644184" y="7017789"/>
            <a:ext cx="7315200" cy="630936"/>
          </a:xfrm>
          <a:prstGeom prst="rect">
            <a:avLst/>
          </a:prstGeom>
        </p:spPr>
      </p:pic>
      <p:pic>
        <p:nvPicPr>
          <p:cNvPr id="9" name="Picture 9"/>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2408758">
            <a:off x="17001632" y="4833333"/>
            <a:ext cx="1640672" cy="1431859"/>
          </a:xfrm>
          <a:prstGeom prst="rect">
            <a:avLst/>
          </a:prstGeom>
        </p:spPr>
      </p:pic>
      <p:pic>
        <p:nvPicPr>
          <p:cNvPr id="10" name="Picture 10"/>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294992" y="5847800"/>
            <a:ext cx="3137057" cy="3011575"/>
          </a:xfrm>
          <a:prstGeom prst="rect">
            <a:avLst/>
          </a:prstGeom>
        </p:spPr>
      </p:pic>
      <p:pic>
        <p:nvPicPr>
          <p:cNvPr id="11" name="Picture 11"/>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rot="-3292421">
            <a:off x="407648" y="335832"/>
            <a:ext cx="3630358" cy="2881597"/>
          </a:xfrm>
          <a:prstGeom prst="rect">
            <a:avLst/>
          </a:prstGeom>
        </p:spPr>
      </p:pic>
      <p:sp>
        <p:nvSpPr>
          <p:cNvPr id="14" name="Google Shape;7484;p29"/>
          <p:cNvSpPr txBox="1">
            <a:spLocks/>
          </p:cNvSpPr>
          <p:nvPr/>
        </p:nvSpPr>
        <p:spPr>
          <a:xfrm>
            <a:off x="4201769" y="2552700"/>
            <a:ext cx="10200031" cy="34644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Kavoon"/>
              <a:buNone/>
              <a:defRPr sz="7466" b="0" i="0" u="none" strike="noStrike" cap="none">
                <a:solidFill>
                  <a:schemeClr val="dk1"/>
                </a:solidFill>
                <a:latin typeface="Kavoon"/>
                <a:ea typeface="Kavoon"/>
                <a:cs typeface="Kavoon"/>
                <a:sym typeface="Kavoon"/>
              </a:defRPr>
            </a:lvl1pPr>
            <a:lvl2pPr marR="0" lvl="1"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2pPr>
            <a:lvl3pPr marR="0" lvl="2"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3pPr>
            <a:lvl4pPr marR="0" lvl="3"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4pPr>
            <a:lvl5pPr marR="0" lvl="4"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5pPr>
            <a:lvl6pPr marR="0" lvl="5"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6pPr>
            <a:lvl7pPr marR="0" lvl="6"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7pPr>
            <a:lvl8pPr marR="0" lvl="7"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8pPr>
            <a:lvl9pPr marR="0" lvl="8"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9pPr>
          </a:lstStyle>
          <a:p>
            <a:pPr marL="0" marR="0" lvl="0" indent="0" algn="ctr" defTabSz="914400" rtl="0" eaLnBrk="1" fontAlgn="auto" latinLnBrk="0" hangingPunct="1">
              <a:lnSpc>
                <a:spcPct val="150000"/>
              </a:lnSpc>
              <a:spcBef>
                <a:spcPts val="0"/>
              </a:spcBef>
              <a:spcAft>
                <a:spcPts val="0"/>
              </a:spcAft>
              <a:buClr>
                <a:srgbClr val="04596F"/>
              </a:buClr>
              <a:buSzPts val="5200"/>
              <a:buFont typeface="Kavoon"/>
              <a:buNone/>
              <a:tabLst/>
              <a:defRPr/>
            </a:pPr>
            <a:r>
              <a:rPr kumimoji="0" lang="en-US" sz="7000" b="1" i="0" u="none" strike="noStrike" kern="0" cap="none" spc="0" normalizeH="0" baseline="0" noProof="0" dirty="0">
                <a:ln w="0"/>
                <a:solidFill>
                  <a:schemeClr val="tx2"/>
                </a:solidFill>
                <a:effectLst>
                  <a:outerShdw blurRad="38100" dist="19050" dir="2700000" algn="tl" rotWithShape="0">
                    <a:srgbClr val="04596F">
                      <a:alpha val="40000"/>
                    </a:srgbClr>
                  </a:outerShdw>
                </a:effectLst>
                <a:uLnTx/>
                <a:uFillTx/>
                <a:latin typeface="Arial" panose="020B0604020202020204" pitchFamily="34" charset="0"/>
                <a:cs typeface="Arial" panose="020B0604020202020204" pitchFamily="34" charset="0"/>
                <a:sym typeface="Kavoon"/>
              </a:rPr>
              <a:t>CHÀO</a:t>
            </a:r>
            <a:r>
              <a:rPr kumimoji="0" lang="en-US" sz="7000" b="1" i="0" u="none" strike="noStrike" kern="0" cap="none" spc="0" normalizeH="0" noProof="0" dirty="0">
                <a:ln w="0"/>
                <a:solidFill>
                  <a:schemeClr val="tx2"/>
                </a:solidFill>
                <a:effectLst>
                  <a:outerShdw blurRad="38100" dist="19050" dir="2700000" algn="tl" rotWithShape="0">
                    <a:srgbClr val="04596F">
                      <a:alpha val="40000"/>
                    </a:srgbClr>
                  </a:outerShdw>
                </a:effectLst>
                <a:uLnTx/>
                <a:uFillTx/>
                <a:latin typeface="Arial" panose="020B0604020202020204" pitchFamily="34" charset="0"/>
                <a:cs typeface="Arial" panose="020B0604020202020204" pitchFamily="34" charset="0"/>
                <a:sym typeface="Kavoon"/>
              </a:rPr>
              <a:t> MỪNG CÁC EM ĐẾN VỚI BUỔI HỌC NGÀY HÔM NAY</a:t>
            </a:r>
            <a:r>
              <a:rPr kumimoji="0" lang="vi-VN" sz="7000" b="1" i="0" u="none" strike="noStrike" kern="0" cap="none" spc="0" normalizeH="0" baseline="0" noProof="0" dirty="0">
                <a:ln w="0"/>
                <a:solidFill>
                  <a:schemeClr val="tx2"/>
                </a:solidFill>
                <a:effectLst>
                  <a:outerShdw blurRad="38100" dist="19050" dir="2700000" algn="tl" rotWithShape="0">
                    <a:srgbClr val="04596F">
                      <a:alpha val="40000"/>
                    </a:srgbClr>
                  </a:outerShdw>
                </a:effectLst>
                <a:uLnTx/>
                <a:uFillTx/>
                <a:latin typeface="Arial" panose="020B0604020202020204" pitchFamily="34" charset="0"/>
                <a:cs typeface="Arial" panose="020B0604020202020204" pitchFamily="34" charset="0"/>
                <a:sym typeface="Kavoon"/>
              </a:rPr>
              <a:t>!</a:t>
            </a:r>
            <a:endParaRPr kumimoji="0" lang="en-US" sz="7000" b="1" i="0" u="none" strike="noStrike" kern="0" cap="none" spc="0" normalizeH="0" baseline="0" noProof="0" dirty="0">
              <a:ln w="0"/>
              <a:solidFill>
                <a:schemeClr val="tx2"/>
              </a:solidFill>
              <a:effectLst>
                <a:outerShdw blurRad="38100" dist="19050" dir="2700000" algn="tl" rotWithShape="0">
                  <a:srgbClr val="04596F">
                    <a:alpha val="40000"/>
                  </a:srgbClr>
                </a:outerShdw>
              </a:effectLst>
              <a:uLnTx/>
              <a:uFillTx/>
              <a:latin typeface="Arial" panose="020B0604020202020204" pitchFamily="34" charset="0"/>
              <a:cs typeface="Arial" panose="020B0604020202020204" pitchFamily="34" charset="0"/>
              <a:sym typeface="Kavoon"/>
            </a:endParaRPr>
          </a:p>
          <a:p>
            <a:pPr>
              <a:lnSpc>
                <a:spcPct val="150000"/>
              </a:lnSpc>
              <a:buClr>
                <a:srgbClr val="04596F"/>
              </a:buClr>
              <a:defRPr/>
            </a:pPr>
            <a:r>
              <a:rPr lang="en-US" sz="7200" b="1" dirty="0">
                <a:latin typeface="Arial" panose="020B0604020202020204" pitchFamily="34" charset="0"/>
                <a:cs typeface="Arial" panose="020B0604020202020204" pitchFamily="34" charset="0"/>
              </a:rPr>
              <a:t>GV: TRẦN THỊ THÊU</a:t>
            </a:r>
          </a:p>
          <a:p>
            <a:pPr marL="0" marR="0" lvl="0" indent="0" algn="ctr" defTabSz="914400" rtl="0" eaLnBrk="1" fontAlgn="auto" latinLnBrk="0" hangingPunct="1">
              <a:lnSpc>
                <a:spcPct val="150000"/>
              </a:lnSpc>
              <a:spcBef>
                <a:spcPts val="0"/>
              </a:spcBef>
              <a:spcAft>
                <a:spcPts val="0"/>
              </a:spcAft>
              <a:buClr>
                <a:srgbClr val="04596F"/>
              </a:buClr>
              <a:buSzPts val="5200"/>
              <a:buFont typeface="Kavoon"/>
              <a:buNone/>
              <a:tabLst/>
              <a:defRPr/>
            </a:pPr>
            <a:endParaRPr kumimoji="0" lang="vi-VN" sz="7000" b="1" i="0" u="none" strike="noStrike" kern="0" cap="none" spc="0" normalizeH="0" baseline="0" noProof="0" dirty="0">
              <a:ln w="0"/>
              <a:solidFill>
                <a:schemeClr val="tx2"/>
              </a:solidFill>
              <a:effectLst>
                <a:outerShdw blurRad="38100" dist="19050" dir="2700000" algn="tl" rotWithShape="0">
                  <a:srgbClr val="04596F">
                    <a:alpha val="40000"/>
                  </a:srgbClr>
                </a:outerShdw>
              </a:effectLst>
              <a:uLnTx/>
              <a:uFillTx/>
              <a:latin typeface="Arial" panose="020B0604020202020204" pitchFamily="34" charset="0"/>
              <a:cs typeface="Arial" panose="020B0604020202020204" pitchFamily="34" charset="0"/>
              <a:sym typeface="Kavoon"/>
            </a:endParaRPr>
          </a:p>
        </p:txBody>
      </p:sp>
    </p:spTree>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951394" flipH="1">
            <a:off x="-469342" y="4457328"/>
            <a:ext cx="1928976" cy="1855324"/>
          </a:xfrm>
          <a:prstGeom prst="rect">
            <a:avLst/>
          </a:prstGeom>
        </p:spPr>
      </p:pic>
      <p:grpSp>
        <p:nvGrpSpPr>
          <p:cNvPr id="12" name="Group 11"/>
          <p:cNvGrpSpPr/>
          <p:nvPr/>
        </p:nvGrpSpPr>
        <p:grpSpPr>
          <a:xfrm>
            <a:off x="1928400" y="342900"/>
            <a:ext cx="5562600" cy="1066800"/>
            <a:chOff x="381000" y="190500"/>
            <a:chExt cx="5562600" cy="1066800"/>
          </a:xfrm>
          <a:solidFill>
            <a:schemeClr val="accent5"/>
          </a:solidFill>
        </p:grpSpPr>
        <p:sp>
          <p:nvSpPr>
            <p:cNvPr id="13" name="Rectangle 12"/>
            <p:cNvSpPr/>
            <p:nvPr/>
          </p:nvSpPr>
          <p:spPr>
            <a:xfrm>
              <a:off x="381000" y="190500"/>
              <a:ext cx="5562600" cy="1066800"/>
            </a:xfrm>
            <a:prstGeom prst="rect">
              <a:avLst/>
            </a:prstGeom>
            <a:grpFill/>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Rectangle 13"/>
            <p:cNvSpPr/>
            <p:nvPr/>
          </p:nvSpPr>
          <p:spPr>
            <a:xfrm>
              <a:off x="685800" y="190500"/>
              <a:ext cx="4974439" cy="1015663"/>
            </a:xfrm>
            <a:prstGeom prst="rect">
              <a:avLst/>
            </a:prstGeom>
            <a:noFill/>
            <a:ln>
              <a:noFill/>
            </a:ln>
          </p:spPr>
          <p:style>
            <a:lnRef idx="3">
              <a:schemeClr val="lt1"/>
            </a:lnRef>
            <a:fillRef idx="1">
              <a:schemeClr val="accent3"/>
            </a:fillRef>
            <a:effectRef idx="1">
              <a:schemeClr val="accent3"/>
            </a:effectRef>
            <a:fontRef idx="minor">
              <a:schemeClr val="lt1"/>
            </a:fontRef>
          </p:style>
          <p:txBody>
            <a:bodyPr wrap="non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nl-NL" sz="40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Ví dụ </a:t>
              </a:r>
              <a:r>
                <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3</a:t>
              </a:r>
              <a:r>
                <a:rPr kumimoji="0" lang="nl-NL" sz="40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(SGK – tr</a:t>
              </a:r>
              <a:r>
                <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41</a:t>
              </a:r>
              <a:r>
                <a:rPr kumimoji="0" lang="nl-NL" sz="40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a:t>
              </a: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sp>
        <p:nvSpPr>
          <p:cNvPr id="19" name="Oval Callout 18"/>
          <p:cNvSpPr/>
          <p:nvPr/>
        </p:nvSpPr>
        <p:spPr>
          <a:xfrm>
            <a:off x="8241300" y="4142247"/>
            <a:ext cx="1752600" cy="848853"/>
          </a:xfrm>
          <a:prstGeom prst="wedgeEllipseCallout">
            <a:avLst/>
          </a:prstGeom>
          <a:solidFill>
            <a:schemeClr val="accent3">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22" name="Picture 1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408758">
            <a:off x="16879919" y="89971"/>
            <a:ext cx="1640672" cy="1431859"/>
          </a:xfrm>
          <a:prstGeom prst="rect">
            <a:avLst/>
          </a:prstGeom>
        </p:spPr>
      </p:pic>
      <p:sp>
        <p:nvSpPr>
          <p:cNvPr id="7" name="Rectangle 6"/>
          <p:cNvSpPr/>
          <p:nvPr/>
        </p:nvSpPr>
        <p:spPr>
          <a:xfrm>
            <a:off x="1928400" y="1429077"/>
            <a:ext cx="14378400" cy="2723823"/>
          </a:xfrm>
          <a:prstGeom prst="rect">
            <a:avLst/>
          </a:prstGeom>
        </p:spPr>
        <p:txBody>
          <a:bodyPr wrap="square">
            <a:spAutoFit/>
          </a:bodyPr>
          <a:lstStyle/>
          <a:p>
            <a:pPr>
              <a:lnSpc>
                <a:spcPct val="150000"/>
              </a:lnSpc>
            </a:pPr>
            <a:r>
              <a:rPr lang="vi-VN" sz="3800" dirty="0">
                <a:ea typeface="Calibri" panose="020F0502020204030204" pitchFamily="34" charset="0"/>
                <a:cs typeface="Times New Roman" panose="02020603050405020304" pitchFamily="18" charset="0"/>
              </a:rPr>
              <a:t>a) Thể tích của hình lập phương có độ dài cạnh là 6</a:t>
            </a:r>
            <a:r>
              <a:rPr lang="en-US" sz="3800" dirty="0">
                <a:ea typeface="Calibri" panose="020F0502020204030204" pitchFamily="34" charset="0"/>
                <a:cs typeface="Times New Roman" panose="02020603050405020304" pitchFamily="18" charset="0"/>
              </a:rPr>
              <a:t> </a:t>
            </a:r>
            <a:r>
              <a:rPr lang="vi-VN" sz="3800" dirty="0">
                <a:ea typeface="Calibri" panose="020F0502020204030204" pitchFamily="34" charset="0"/>
                <a:cs typeface="Times New Roman" panose="02020603050405020304" pitchFamily="18" charset="0"/>
              </a:rPr>
              <a:t>cm;</a:t>
            </a:r>
          </a:p>
          <a:p>
            <a:pPr>
              <a:lnSpc>
                <a:spcPct val="150000"/>
              </a:lnSpc>
            </a:pPr>
            <a:r>
              <a:rPr lang="vi-VN" sz="3800" dirty="0">
                <a:ea typeface="Calibri" panose="020F0502020204030204" pitchFamily="34" charset="0"/>
                <a:cs typeface="Times New Roman" panose="02020603050405020304" pitchFamily="18" charset="0"/>
              </a:rPr>
              <a:t>b) Diện tích của hình thang có độ dài các cạnh đáy là 3 cm,4 cm và chiều cao 5 cm.</a:t>
            </a:r>
          </a:p>
        </p:txBody>
      </p:sp>
      <mc:AlternateContent xmlns:mc="http://schemas.openxmlformats.org/markup-compatibility/2006" xmlns:a14="http://schemas.microsoft.com/office/drawing/2010/main">
        <mc:Choice Requires="a14">
          <p:sp>
            <p:nvSpPr>
              <p:cNvPr id="2" name="Rectangle 1"/>
              <p:cNvSpPr/>
              <p:nvPr/>
            </p:nvSpPr>
            <p:spPr>
              <a:xfrm>
                <a:off x="1928400" y="5091648"/>
                <a:ext cx="14378400" cy="3785652"/>
              </a:xfrm>
              <a:prstGeom prst="rect">
                <a:avLst/>
              </a:prstGeom>
            </p:spPr>
            <p:txBody>
              <a:bodyPr wrap="square">
                <a:spAutoFit/>
              </a:bodyPr>
              <a:lstStyle/>
              <a:p>
                <a:pPr>
                  <a:lnSpc>
                    <a:spcPct val="150000"/>
                  </a:lnSpc>
                </a:pPr>
                <a:r>
                  <a:rPr lang="en-US" sz="4000" dirty="0">
                    <a:latin typeface="Arial" panose="020B0604020202020204" pitchFamily="34" charset="0"/>
                    <a:ea typeface="Calibri" panose="020F0502020204030204" pitchFamily="34" charset="0"/>
                    <a:cs typeface="Arial" panose="020B0604020202020204" pitchFamily="34" charset="0"/>
                  </a:rPr>
                  <a:t>a) </a:t>
                </a:r>
                <a:r>
                  <a:rPr lang="en-US" sz="4000" dirty="0" err="1">
                    <a:latin typeface="Arial" panose="020B0604020202020204" pitchFamily="34" charset="0"/>
                    <a:ea typeface="Calibri" panose="020F0502020204030204" pitchFamily="34" charset="0"/>
                    <a:cs typeface="Arial" panose="020B0604020202020204" pitchFamily="34" charset="0"/>
                  </a:rPr>
                  <a:t>Biểu</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thức</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số</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biểu</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thị</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thể</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tích</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của</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hình</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lập</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phương</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có</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độ</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dài</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cạnh</a:t>
                </a:r>
                <a:r>
                  <a:rPr lang="en-US" sz="4000" dirty="0">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a:effectLst/>
                        <a:latin typeface="Cambria Math" panose="02040503050406030204" pitchFamily="18" charset="0"/>
                        <a:ea typeface="Calibri" panose="020F0502020204030204" pitchFamily="34" charset="0"/>
                        <a:cs typeface="Arial" panose="020B0604020202020204" pitchFamily="34" charset="0"/>
                      </a:rPr>
                      <m:t>6 </m:t>
                    </m:r>
                    <m:r>
                      <m:rPr>
                        <m:sty m:val="p"/>
                      </m:rPr>
                      <a:rPr lang="en-US" sz="4000">
                        <a:effectLst/>
                        <a:latin typeface="Cambria Math" panose="02040503050406030204" pitchFamily="18" charset="0"/>
                        <a:ea typeface="Calibri" panose="020F0502020204030204" pitchFamily="34" charset="0"/>
                        <a:cs typeface="Arial" panose="020B0604020202020204" pitchFamily="34" charset="0"/>
                      </a:rPr>
                      <m:t>cm</m:t>
                    </m:r>
                  </m:oMath>
                </a14:m>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là</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a:effectLst/>
                            <a:latin typeface="Cambria Math" panose="02040503050406030204" pitchFamily="18" charset="0"/>
                            <a:ea typeface="Calibri" panose="020F0502020204030204" pitchFamily="34" charset="0"/>
                            <a:cs typeface="Arial" panose="020B0604020202020204" pitchFamily="34" charset="0"/>
                          </a:rPr>
                          <m:t>6</m:t>
                        </m:r>
                      </m:e>
                      <m:sup>
                        <m:r>
                          <a:rPr lang="en-US" sz="4000">
                            <a:effectLst/>
                            <a:latin typeface="Cambria Math" panose="02040503050406030204" pitchFamily="18" charset="0"/>
                            <a:ea typeface="Calibri" panose="020F0502020204030204" pitchFamily="34" charset="0"/>
                            <a:cs typeface="Arial" panose="020B0604020202020204" pitchFamily="34" charset="0"/>
                          </a:rPr>
                          <m:t>3</m:t>
                        </m:r>
                      </m:sup>
                    </m:sSup>
                    <m:d>
                      <m:dPr>
                        <m:ctrlPr>
                          <a:rPr lang="en-US" sz="4000" i="1">
                            <a:effectLst/>
                            <a:latin typeface="Cambria Math" panose="02040503050406030204" pitchFamily="18" charset="0"/>
                            <a:ea typeface="Calibri" panose="020F0502020204030204" pitchFamily="34" charset="0"/>
                            <a:cs typeface="Arial" panose="020B0604020202020204" pitchFamily="34" charset="0"/>
                          </a:rPr>
                        </m:ctrlPr>
                      </m:dPr>
                      <m:e>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a:effectLst/>
                                <a:latin typeface="Cambria Math" panose="02040503050406030204" pitchFamily="18" charset="0"/>
                                <a:ea typeface="Calibri" panose="020F0502020204030204" pitchFamily="34" charset="0"/>
                                <a:cs typeface="Arial" panose="020B0604020202020204" pitchFamily="34" charset="0"/>
                              </a:rPr>
                              <m:t> </m:t>
                            </m:r>
                            <m:r>
                              <m:rPr>
                                <m:sty m:val="p"/>
                              </m:rPr>
                              <a:rPr lang="en-US" sz="4000">
                                <a:effectLst/>
                                <a:latin typeface="Cambria Math" panose="02040503050406030204" pitchFamily="18" charset="0"/>
                                <a:ea typeface="Calibri" panose="020F0502020204030204" pitchFamily="34" charset="0"/>
                                <a:cs typeface="Arial" panose="020B0604020202020204" pitchFamily="34" charset="0"/>
                              </a:rPr>
                              <m:t>cm</m:t>
                            </m:r>
                          </m:e>
                          <m:sup>
                            <m:r>
                              <a:rPr lang="en-US" sz="4000">
                                <a:effectLst/>
                                <a:latin typeface="Cambria Math" panose="02040503050406030204" pitchFamily="18" charset="0"/>
                                <a:ea typeface="Calibri" panose="020F0502020204030204" pitchFamily="34" charset="0"/>
                                <a:cs typeface="Arial" panose="020B0604020202020204" pitchFamily="34" charset="0"/>
                              </a:rPr>
                              <m:t>3</m:t>
                            </m:r>
                          </m:sup>
                        </m:sSup>
                      </m:e>
                    </m:d>
                  </m:oMath>
                </a14:m>
                <a:r>
                  <a:rPr lang="en-US" sz="4000" dirty="0">
                    <a:effectLst/>
                    <a:latin typeface="Arial" panose="020B0604020202020204" pitchFamily="34" charset="0"/>
                    <a:ea typeface="Calibri" panose="020F0502020204030204" pitchFamily="34" charset="0"/>
                    <a:cs typeface="Arial" panose="020B0604020202020204" pitchFamily="34" charset="0"/>
                  </a:rPr>
                  <a:t>.</a:t>
                </a:r>
              </a:p>
              <a:p>
                <a:pPr>
                  <a:lnSpc>
                    <a:spcPct val="150000"/>
                  </a:lnSpc>
                </a:pPr>
                <a:r>
                  <a:rPr lang="en-US" sz="4000" dirty="0">
                    <a:effectLst/>
                    <a:latin typeface="Arial" panose="020B0604020202020204" pitchFamily="34" charset="0"/>
                    <a:ea typeface="Calibri" panose="020F0502020204030204" pitchFamily="34" charset="0"/>
                    <a:cs typeface="Arial" panose="020B0604020202020204" pitchFamily="34" charset="0"/>
                  </a:rPr>
                  <a:t>b) </a:t>
                </a:r>
                <a:r>
                  <a:rPr lang="en-US" sz="4000" dirty="0" err="1">
                    <a:effectLst/>
                    <a:latin typeface="Arial" panose="020B0604020202020204" pitchFamily="34" charset="0"/>
                    <a:ea typeface="Calibri" panose="020F0502020204030204" pitchFamily="34" charset="0"/>
                    <a:cs typeface="Arial" panose="020B0604020202020204" pitchFamily="34" charset="0"/>
                  </a:rPr>
                  <a:t>Biểu</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thức</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số</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biểu</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thị</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diện</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tích</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của</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hình</a:t>
                </a:r>
                <a:r>
                  <a:rPr lang="en-US" sz="4000" dirty="0">
                    <a:effectLst/>
                    <a:latin typeface="Arial" panose="020B0604020202020204" pitchFamily="34" charset="0"/>
                    <a:ea typeface="Calibri" panose="020F0502020204030204" pitchFamily="34" charset="0"/>
                    <a:cs typeface="Arial" panose="020B0604020202020204" pitchFamily="34" charset="0"/>
                  </a:rPr>
                  <a:t> thang </a:t>
                </a:r>
                <a:r>
                  <a:rPr lang="en-US" sz="4000" dirty="0" err="1">
                    <a:effectLst/>
                    <a:latin typeface="Arial" panose="020B0604020202020204" pitchFamily="34" charset="0"/>
                    <a:ea typeface="Calibri" panose="020F0502020204030204" pitchFamily="34" charset="0"/>
                    <a:cs typeface="Arial" panose="020B0604020202020204" pitchFamily="34" charset="0"/>
                  </a:rPr>
                  <a:t>có</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độ</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dài</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các</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cạnh</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đáy</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là</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a:effectLst/>
                        <a:latin typeface="Cambria Math" panose="02040503050406030204" pitchFamily="18" charset="0"/>
                        <a:ea typeface="Calibri" panose="020F0502020204030204" pitchFamily="34" charset="0"/>
                        <a:cs typeface="Arial" panose="020B0604020202020204" pitchFamily="34" charset="0"/>
                      </a:rPr>
                      <m:t>3 </m:t>
                    </m:r>
                    <m:r>
                      <m:rPr>
                        <m:sty m:val="p"/>
                      </m:rPr>
                      <a:rPr lang="en-US" sz="4000">
                        <a:effectLst/>
                        <a:latin typeface="Cambria Math" panose="02040503050406030204" pitchFamily="18" charset="0"/>
                        <a:ea typeface="Calibri" panose="020F0502020204030204" pitchFamily="34" charset="0"/>
                        <a:cs typeface="Arial" panose="020B0604020202020204" pitchFamily="34" charset="0"/>
                      </a:rPr>
                      <m:t>cm</m:t>
                    </m:r>
                    <m:r>
                      <a:rPr lang="en-US" sz="4000">
                        <a:effectLst/>
                        <a:latin typeface="Cambria Math" panose="02040503050406030204" pitchFamily="18" charset="0"/>
                        <a:ea typeface="Calibri" panose="020F0502020204030204" pitchFamily="34" charset="0"/>
                        <a:cs typeface="Arial" panose="020B0604020202020204" pitchFamily="34" charset="0"/>
                      </a:rPr>
                      <m:t>,4 </m:t>
                    </m:r>
                    <m:r>
                      <m:rPr>
                        <m:sty m:val="p"/>
                      </m:rPr>
                      <a:rPr lang="en-US" sz="4000">
                        <a:effectLst/>
                        <a:latin typeface="Cambria Math" panose="02040503050406030204" pitchFamily="18" charset="0"/>
                        <a:ea typeface="Calibri" panose="020F0502020204030204" pitchFamily="34" charset="0"/>
                        <a:cs typeface="Arial" panose="020B0604020202020204" pitchFamily="34" charset="0"/>
                      </a:rPr>
                      <m:t>cm</m:t>
                    </m:r>
                  </m:oMath>
                </a14:m>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và</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chiều</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cao</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a:effectLst/>
                        <a:latin typeface="Cambria Math" panose="02040503050406030204" pitchFamily="18" charset="0"/>
                        <a:ea typeface="Calibri" panose="020F0502020204030204" pitchFamily="34" charset="0"/>
                        <a:cs typeface="Arial" panose="020B0604020202020204" pitchFamily="34" charset="0"/>
                      </a:rPr>
                      <m:t>5 </m:t>
                    </m:r>
                    <m:r>
                      <m:rPr>
                        <m:sty m:val="p"/>
                      </m:rPr>
                      <a:rPr lang="en-US" sz="4000">
                        <a:effectLst/>
                        <a:latin typeface="Cambria Math" panose="02040503050406030204" pitchFamily="18" charset="0"/>
                        <a:ea typeface="Calibri" panose="020F0502020204030204" pitchFamily="34" charset="0"/>
                        <a:cs typeface="Arial" panose="020B0604020202020204" pitchFamily="34" charset="0"/>
                      </a:rPr>
                      <m:t>cm</m:t>
                    </m:r>
                  </m:oMath>
                </a14:m>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là</a:t>
                </a:r>
                <a:r>
                  <a:rPr lang="en-US" sz="4000" dirty="0">
                    <a:effectLst/>
                    <a:latin typeface="Arial" panose="020B0604020202020204" pitchFamily="34" charset="0"/>
                    <a:ea typeface="Calibri" panose="020F0502020204030204" pitchFamily="34" charset="0"/>
                    <a:cs typeface="Arial" panose="020B0604020202020204" pitchFamily="34" charset="0"/>
                  </a:rPr>
                  <a:t>:</a:t>
                </a:r>
              </a:p>
            </p:txBody>
          </p:sp>
        </mc:Choice>
        <mc:Fallback xmlns="">
          <p:sp>
            <p:nvSpPr>
              <p:cNvPr id="2" name="Rectangle 1"/>
              <p:cNvSpPr>
                <a:spLocks noRot="1" noChangeAspect="1" noMove="1" noResize="1" noEditPoints="1" noAdjustHandles="1" noChangeArrowheads="1" noChangeShapeType="1" noTextEdit="1"/>
              </p:cNvSpPr>
              <p:nvPr/>
            </p:nvSpPr>
            <p:spPr>
              <a:xfrm>
                <a:off x="1928400" y="5091648"/>
                <a:ext cx="14378400" cy="3785652"/>
              </a:xfrm>
              <a:prstGeom prst="rect">
                <a:avLst/>
              </a:prstGeom>
              <a:blipFill>
                <a:blip r:embed="rId9"/>
                <a:stretch>
                  <a:fillRect l="-1484" r="-763" b="-3060"/>
                </a:stretch>
              </a:blipFill>
            </p:spPr>
            <p:txBody>
              <a:bodyPr/>
              <a:lstStyle/>
              <a:p>
                <a:r>
                  <a:rPr lang="en-US">
                    <a:noFill/>
                  </a:rPr>
                  <a:t> </a:t>
                </a:r>
              </a:p>
            </p:txBody>
          </p:sp>
        </mc:Fallback>
      </mc:AlternateContent>
      <p:sp>
        <p:nvSpPr>
          <p:cNvPr id="3" name="Rectangle 2"/>
          <p:cNvSpPr/>
          <p:nvPr/>
        </p:nvSpPr>
        <p:spPr>
          <a:xfrm>
            <a:off x="7771737" y="419100"/>
            <a:ext cx="5672579" cy="969496"/>
          </a:xfrm>
          <a:prstGeom prst="rect">
            <a:avLst/>
          </a:prstGeom>
        </p:spPr>
        <p:txBody>
          <a:bodyPr wrap="none">
            <a:spAutoFit/>
          </a:bodyPr>
          <a:lstStyle/>
          <a:p>
            <a:pPr lvl="0">
              <a:lnSpc>
                <a:spcPct val="150000"/>
              </a:lnSpc>
            </a:pPr>
            <a:r>
              <a:rPr lang="vi-VN" sz="3800" dirty="0">
                <a:solidFill>
                  <a:prstClr val="black"/>
                </a:solidFill>
                <a:ea typeface="Calibri" panose="020F0502020204030204" pitchFamily="34" charset="0"/>
                <a:cs typeface="Times New Roman" panose="02020603050405020304" pitchFamily="18" charset="0"/>
              </a:rPr>
              <a:t>Viết biểu thức số biểu thị:</a:t>
            </a:r>
          </a:p>
        </p:txBody>
      </p:sp>
      <mc:AlternateContent xmlns:mc="http://schemas.openxmlformats.org/markup-compatibility/2006" xmlns:a14="http://schemas.microsoft.com/office/drawing/2010/main">
        <mc:Choice Requires="a14">
          <p:sp>
            <p:nvSpPr>
              <p:cNvPr id="5" name="Rectangle 4"/>
              <p:cNvSpPr/>
              <p:nvPr/>
            </p:nvSpPr>
            <p:spPr>
              <a:xfrm>
                <a:off x="7671309" y="8851672"/>
                <a:ext cx="4645181" cy="124482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fPr>
                        <m:num>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1</m:t>
                          </m:r>
                        </m:num>
                        <m:den>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2</m:t>
                          </m:r>
                        </m:den>
                      </m:f>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⋅(3+4)⋅5</m:t>
                      </m:r>
                      <m:d>
                        <m:d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dPr>
                        <m:e>
                          <m:sSup>
                            <m:sSup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sSupPr>
                            <m:e>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 </m:t>
                              </m:r>
                              <m:r>
                                <m:rPr>
                                  <m:sty m:val="p"/>
                                </m:rP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cm</m:t>
                              </m:r>
                            </m:e>
                            <m:sup>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2</m:t>
                              </m:r>
                            </m:sup>
                          </m:sSup>
                        </m:e>
                      </m:d>
                    </m:oMath>
                  </m:oMathPara>
                </a14:m>
                <a:endParaRPr lang="en-US" dirty="0"/>
              </a:p>
            </p:txBody>
          </p:sp>
        </mc:Choice>
        <mc:Fallback xmlns="">
          <p:sp>
            <p:nvSpPr>
              <p:cNvPr id="5" name="Rectangle 4"/>
              <p:cNvSpPr>
                <a:spLocks noRot="1" noChangeAspect="1" noMove="1" noResize="1" noEditPoints="1" noAdjustHandles="1" noChangeArrowheads="1" noChangeShapeType="1" noTextEdit="1"/>
              </p:cNvSpPr>
              <p:nvPr/>
            </p:nvSpPr>
            <p:spPr>
              <a:xfrm>
                <a:off x="7671309" y="8851672"/>
                <a:ext cx="4645181" cy="1244828"/>
              </a:xfrm>
              <a:prstGeom prst="rect">
                <a:avLst/>
              </a:prstGeom>
              <a:blipFill>
                <a:blip r:embed="rId10"/>
                <a:stretch>
                  <a:fillRect/>
                </a:stretch>
              </a:blipFill>
            </p:spPr>
            <p:txBody>
              <a:bodyPr/>
              <a:lstStyle/>
              <a:p>
                <a:r>
                  <a:rPr lang="en-US">
                    <a:noFill/>
                  </a:rPr>
                  <a:t> </a:t>
                </a:r>
              </a:p>
            </p:txBody>
          </p:sp>
        </mc:Fallback>
      </mc:AlternateContent>
      <p:pic>
        <p:nvPicPr>
          <p:cNvPr id="15" name="Picture 3"/>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5392400" y="7846566"/>
            <a:ext cx="5289642" cy="4880868"/>
          </a:xfrm>
          <a:prstGeom prst="rect">
            <a:avLst/>
          </a:prstGeom>
        </p:spPr>
      </p:pic>
    </p:spTree>
    <p:extLst>
      <p:ext uri="{BB962C8B-B14F-4D97-AF65-F5344CB8AC3E}">
        <p14:creationId xmlns:p14="http://schemas.microsoft.com/office/powerpoint/2010/main" val="3394112169"/>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wipe(left)">
                                      <p:cBhvr>
                                        <p:cTn id="20" dur="500"/>
                                        <p:tgtEl>
                                          <p:spTgt spid="19"/>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
                                            <p:txEl>
                                              <p:pRg st="0" end="0"/>
                                            </p:txEl>
                                          </p:spTgt>
                                        </p:tgtEl>
                                        <p:attrNameLst>
                                          <p:attrName>style.visibility</p:attrName>
                                        </p:attrNameLst>
                                      </p:cBhvr>
                                      <p:to>
                                        <p:strVal val="visible"/>
                                      </p:to>
                                    </p:set>
                                    <p:animEffect transition="in" filter="fade">
                                      <p:cBhvr>
                                        <p:cTn id="25" dur="500"/>
                                        <p:tgtEl>
                                          <p:spTgt spid="2">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2">
                                            <p:txEl>
                                              <p:pRg st="1" end="1"/>
                                            </p:txEl>
                                          </p:spTgt>
                                        </p:tgtEl>
                                        <p:attrNameLst>
                                          <p:attrName>style.visibility</p:attrName>
                                        </p:attrNameLst>
                                      </p:cBhvr>
                                      <p:to>
                                        <p:strVal val="visible"/>
                                      </p:to>
                                    </p:set>
                                    <p:animEffect transition="in" filter="fade">
                                      <p:cBhvr>
                                        <p:cTn id="30" dur="500"/>
                                        <p:tgtEl>
                                          <p:spTgt spid="2">
                                            <p:txEl>
                                              <p:pRg st="1" end="1"/>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fade">
                                      <p:cBhvr>
                                        <p:cTn id="3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7" grpId="0"/>
      <p:bldP spid="3" grpId="0"/>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E7FEFF"/>
        </a:solidFill>
        <a:effectLst/>
      </p:bgPr>
    </p:bg>
    <p:spTree>
      <p:nvGrpSpPr>
        <p:cNvPr id="1" name=""/>
        <p:cNvGrpSpPr/>
        <p:nvPr/>
      </p:nvGrpSpPr>
      <p:grpSpPr>
        <a:xfrm>
          <a:off x="0" y="0"/>
          <a:ext cx="0" cy="0"/>
          <a:chOff x="0" y="0"/>
          <a:chExt cx="0" cy="0"/>
        </a:xfrm>
      </p:grpSpPr>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91580" y="531270"/>
            <a:ext cx="905034" cy="886933"/>
          </a:xfrm>
          <a:prstGeom prst="rect">
            <a:avLst/>
          </a:prstGeom>
        </p:spPr>
      </p:pic>
      <p:grpSp>
        <p:nvGrpSpPr>
          <p:cNvPr id="13" name="Group 12"/>
          <p:cNvGrpSpPr/>
          <p:nvPr/>
        </p:nvGrpSpPr>
        <p:grpSpPr>
          <a:xfrm>
            <a:off x="6781800" y="571500"/>
            <a:ext cx="5105400" cy="1136203"/>
            <a:chOff x="7162800" y="539360"/>
            <a:chExt cx="4648200" cy="1136203"/>
          </a:xfrm>
          <a:solidFill>
            <a:srgbClr val="FFE07D"/>
          </a:solidFill>
        </p:grpSpPr>
        <p:grpSp>
          <p:nvGrpSpPr>
            <p:cNvPr id="14" name="Group 6"/>
            <p:cNvGrpSpPr/>
            <p:nvPr/>
          </p:nvGrpSpPr>
          <p:grpSpPr>
            <a:xfrm>
              <a:off x="7162800" y="539360"/>
              <a:ext cx="4648200" cy="1136203"/>
              <a:chOff x="0" y="0"/>
              <a:chExt cx="8385740" cy="2387260"/>
            </a:xfrm>
            <a:grpFill/>
          </p:grpSpPr>
          <p:sp>
            <p:nvSpPr>
              <p:cNvPr id="16" name="Freeform 7"/>
              <p:cNvSpPr/>
              <p:nvPr/>
            </p:nvSpPr>
            <p:spPr>
              <a:xfrm>
                <a:off x="0" y="0"/>
                <a:ext cx="8385740" cy="2387260"/>
              </a:xfrm>
              <a:custGeom>
                <a:avLst/>
                <a:gdLst/>
                <a:ahLst/>
                <a:cxnLst/>
                <a:rect l="l" t="t" r="r" b="b"/>
                <a:pathLst>
                  <a:path w="8385740" h="2387260">
                    <a:moveTo>
                      <a:pt x="8261280" y="2387260"/>
                    </a:moveTo>
                    <a:lnTo>
                      <a:pt x="124460" y="2387260"/>
                    </a:lnTo>
                    <a:cubicBezTo>
                      <a:pt x="55880" y="2387260"/>
                      <a:pt x="0" y="2331379"/>
                      <a:pt x="0" y="2262799"/>
                    </a:cubicBezTo>
                    <a:lnTo>
                      <a:pt x="0" y="124460"/>
                    </a:lnTo>
                    <a:cubicBezTo>
                      <a:pt x="0" y="55880"/>
                      <a:pt x="55880" y="0"/>
                      <a:pt x="124460" y="0"/>
                    </a:cubicBezTo>
                    <a:lnTo>
                      <a:pt x="8261280" y="0"/>
                    </a:lnTo>
                    <a:cubicBezTo>
                      <a:pt x="8329860" y="0"/>
                      <a:pt x="8385740" y="55880"/>
                      <a:pt x="8385740" y="124460"/>
                    </a:cubicBezTo>
                    <a:lnTo>
                      <a:pt x="8385740" y="2262800"/>
                    </a:lnTo>
                    <a:cubicBezTo>
                      <a:pt x="8385740" y="2331380"/>
                      <a:pt x="8329860" y="2387260"/>
                      <a:pt x="8261280" y="2387260"/>
                    </a:cubicBezTo>
                    <a:close/>
                  </a:path>
                </a:pathLst>
              </a:custGeom>
              <a:grpFill/>
            </p:spPr>
            <p:style>
              <a:lnRef idx="3">
                <a:schemeClr val="lt1"/>
              </a:lnRef>
              <a:fillRef idx="1">
                <a:schemeClr val="accent1"/>
              </a:fillRef>
              <a:effectRef idx="1">
                <a:schemeClr val="accent1"/>
              </a:effectRef>
              <a:fontRef idx="minor">
                <a:schemeClr val="lt1"/>
              </a:fontRef>
            </p:style>
          </p:sp>
        </p:grpSp>
        <p:sp>
          <p:nvSpPr>
            <p:cNvPr id="15" name="Rectangle 14"/>
            <p:cNvSpPr/>
            <p:nvPr/>
          </p:nvSpPr>
          <p:spPr>
            <a:xfrm>
              <a:off x="7332978" y="539360"/>
              <a:ext cx="4316579" cy="1002710"/>
            </a:xfrm>
            <a:prstGeom prst="rect">
              <a:avLst/>
            </a:prstGeom>
            <a:noFill/>
            <a:ln>
              <a:noFill/>
            </a:ln>
          </p:spPr>
          <p:style>
            <a:lnRef idx="3">
              <a:schemeClr val="lt1"/>
            </a:lnRef>
            <a:fillRef idx="1">
              <a:schemeClr val="accent1"/>
            </a:fillRef>
            <a:effectRef idx="1">
              <a:schemeClr val="accent1"/>
            </a:effectRef>
            <a:fontRef idx="minor">
              <a:schemeClr val="lt1"/>
            </a:fontRef>
          </p:style>
          <p:txBody>
            <a:bodyPr wrap="square">
              <a:spAutoFit/>
            </a:bodyPr>
            <a:lstStyle/>
            <a:p>
              <a:pPr marL="0" marR="0" lvl="0" indent="0" algn="ctr" defTabSz="914400" rtl="0" eaLnBrk="1" fontAlgn="auto" latinLnBrk="0" hangingPunct="1">
                <a:lnSpc>
                  <a:spcPct val="150000"/>
                </a:lnSpc>
                <a:spcBef>
                  <a:spcPts val="0"/>
                </a:spcBef>
                <a:spcAft>
                  <a:spcPts val="800"/>
                </a:spcAft>
                <a:buClrTx/>
                <a:buSzTx/>
                <a:buFontTx/>
                <a:buNone/>
                <a:tabLst/>
                <a:defRPr/>
              </a:pPr>
              <a:r>
                <a:rPr kumimoji="0" lang="nl-NL" sz="45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Times New Roman" panose="02020603050405020304" pitchFamily="18" charset="0"/>
                  <a:cs typeface="Arial" panose="020B0604020202020204" pitchFamily="34" charset="0"/>
                </a:rPr>
                <a:t>LUYỆN</a:t>
              </a:r>
              <a:r>
                <a:rPr kumimoji="0" lang="nl-NL" sz="4500" b="0"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Times New Roman" panose="02020603050405020304" pitchFamily="18" charset="0"/>
                  <a:cs typeface="Arial" panose="020B0604020202020204" pitchFamily="34" charset="0"/>
                </a:rPr>
                <a:t> TẬP 2</a:t>
              </a:r>
              <a:endParaRPr kumimoji="0" lang="en-US" sz="45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Calibri" panose="020F0502020204030204" pitchFamily="34" charset="0"/>
                <a:cs typeface="Arial" panose="020B0604020202020204" pitchFamily="34" charset="0"/>
              </a:endParaRPr>
            </a:p>
          </p:txBody>
        </p:sp>
      </p:grpSp>
      <p:grpSp>
        <p:nvGrpSpPr>
          <p:cNvPr id="26" name="Group 3"/>
          <p:cNvGrpSpPr/>
          <p:nvPr/>
        </p:nvGrpSpPr>
        <p:grpSpPr>
          <a:xfrm>
            <a:off x="-457200" y="9867900"/>
            <a:ext cx="20040600" cy="2336845"/>
            <a:chOff x="0" y="0"/>
            <a:chExt cx="3019157" cy="790488"/>
          </a:xfrm>
        </p:grpSpPr>
        <p:sp>
          <p:nvSpPr>
            <p:cNvPr id="28" name="Freeform 4"/>
            <p:cNvSpPr/>
            <p:nvPr/>
          </p:nvSpPr>
          <p:spPr>
            <a:xfrm>
              <a:off x="0" y="0"/>
              <a:ext cx="3019157" cy="790488"/>
            </a:xfrm>
            <a:custGeom>
              <a:avLst/>
              <a:gdLst/>
              <a:ahLst/>
              <a:cxnLst/>
              <a:rect l="l" t="t" r="r" b="b"/>
              <a:pathLst>
                <a:path w="3019157" h="790488">
                  <a:moveTo>
                    <a:pt x="2894697" y="790488"/>
                  </a:moveTo>
                  <a:lnTo>
                    <a:pt x="124460" y="790488"/>
                  </a:lnTo>
                  <a:cubicBezTo>
                    <a:pt x="55880" y="790488"/>
                    <a:pt x="0" y="734608"/>
                    <a:pt x="0" y="666028"/>
                  </a:cubicBezTo>
                  <a:lnTo>
                    <a:pt x="0" y="124460"/>
                  </a:lnTo>
                  <a:cubicBezTo>
                    <a:pt x="0" y="55880"/>
                    <a:pt x="55880" y="0"/>
                    <a:pt x="124460" y="0"/>
                  </a:cubicBezTo>
                  <a:lnTo>
                    <a:pt x="2894697" y="0"/>
                  </a:lnTo>
                  <a:cubicBezTo>
                    <a:pt x="2963277" y="0"/>
                    <a:pt x="3019157" y="55880"/>
                    <a:pt x="3019157" y="124460"/>
                  </a:cubicBezTo>
                  <a:lnTo>
                    <a:pt x="3019157" y="666028"/>
                  </a:lnTo>
                  <a:cubicBezTo>
                    <a:pt x="3019157" y="734608"/>
                    <a:pt x="2963277" y="790488"/>
                    <a:pt x="2894697" y="790488"/>
                  </a:cubicBezTo>
                  <a:close/>
                </a:path>
              </a:pathLst>
            </a:custGeom>
            <a:solidFill>
              <a:srgbClr val="3D5F7B"/>
            </a:solidFill>
          </p:spPr>
        </p:sp>
      </p:grpSp>
      <p:pic>
        <p:nvPicPr>
          <p:cNvPr id="19" name="Picture 1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408758">
            <a:off x="16933781" y="258808"/>
            <a:ext cx="1640672" cy="1431859"/>
          </a:xfrm>
          <a:prstGeom prst="rect">
            <a:avLst/>
          </a:prstGeom>
        </p:spPr>
      </p:pic>
      <p:sp>
        <p:nvSpPr>
          <p:cNvPr id="2" name="Rectangle 1"/>
          <p:cNvSpPr/>
          <p:nvPr/>
        </p:nvSpPr>
        <p:spPr>
          <a:xfrm>
            <a:off x="914400" y="2079920"/>
            <a:ext cx="16360789" cy="2862322"/>
          </a:xfrm>
          <a:prstGeom prst="rect">
            <a:avLst/>
          </a:prstGeom>
        </p:spPr>
        <p:txBody>
          <a:bodyPr wrap="square">
            <a:spAutoFit/>
          </a:bodyPr>
          <a:lstStyle/>
          <a:p>
            <a:pPr algn="just">
              <a:lnSpc>
                <a:spcPct val="150000"/>
              </a:lnSpc>
            </a:pPr>
            <a:r>
              <a:rPr lang="vi-VN" sz="4000" dirty="0">
                <a:ea typeface="Times New Roman" panose="02020603050405020304" pitchFamily="18" charset="0"/>
                <a:cs typeface="Times New Roman" panose="02020603050405020304" pitchFamily="18" charset="0"/>
              </a:rPr>
              <a:t>Viết biểu thức số biểu thị:</a:t>
            </a:r>
          </a:p>
          <a:p>
            <a:pPr algn="just">
              <a:lnSpc>
                <a:spcPct val="150000"/>
              </a:lnSpc>
            </a:pPr>
            <a:r>
              <a:rPr lang="vi-VN" sz="4000" dirty="0">
                <a:ea typeface="Times New Roman" panose="02020603050405020304" pitchFamily="18" charset="0"/>
                <a:cs typeface="Times New Roman" panose="02020603050405020304" pitchFamily="18" charset="0"/>
              </a:rPr>
              <a:t>a) Diện tích của hình tam giác có độ dài cạnh đáy là 3 cm, chiều cao tương ứng là 5 cm;</a:t>
            </a:r>
          </a:p>
        </p:txBody>
      </p:sp>
      <p:pic>
        <p:nvPicPr>
          <p:cNvPr id="18"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61883" y="9139515"/>
            <a:ext cx="905034" cy="886933"/>
          </a:xfrm>
          <a:prstGeom prst="rect">
            <a:avLst/>
          </a:prstGeom>
        </p:spPr>
      </p:pic>
      <p:sp>
        <p:nvSpPr>
          <p:cNvPr id="3" name="Rectangle 2"/>
          <p:cNvSpPr/>
          <p:nvPr/>
        </p:nvSpPr>
        <p:spPr>
          <a:xfrm>
            <a:off x="914400" y="6490037"/>
            <a:ext cx="12420600" cy="1015663"/>
          </a:xfrm>
          <a:prstGeom prst="rect">
            <a:avLst/>
          </a:prstGeom>
        </p:spPr>
        <p:txBody>
          <a:bodyPr wrap="square">
            <a:spAutoFit/>
          </a:bodyPr>
          <a:lstStyle/>
          <a:p>
            <a:pPr lvl="0" algn="just">
              <a:lnSpc>
                <a:spcPct val="150000"/>
              </a:lnSpc>
            </a:pPr>
            <a:r>
              <a:rPr lang="vi-VN" sz="4000" dirty="0">
                <a:solidFill>
                  <a:prstClr val="black"/>
                </a:solidFill>
                <a:ea typeface="Times New Roman" panose="02020603050405020304" pitchFamily="18" charset="0"/>
                <a:cs typeface="Times New Roman" panose="02020603050405020304" pitchFamily="18" charset="0"/>
              </a:rPr>
              <a:t>b) Diện tích của hình tròn có bán kính là 2 cm.</a:t>
            </a:r>
            <a:endParaRPr lang="en-US" sz="40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5" name="Rectangle 4"/>
              <p:cNvSpPr/>
              <p:nvPr/>
            </p:nvSpPr>
            <p:spPr>
              <a:xfrm>
                <a:off x="8186591" y="5041672"/>
                <a:ext cx="2405209" cy="1244828"/>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14:m>
                  <m:oMathPara xmlns:m="http://schemas.openxmlformats.org/officeDocument/2006/math">
                    <m:oMathParaPr>
                      <m:jc m:val="centerGroup"/>
                    </m:oMathParaPr>
                    <m:oMath xmlns:m="http://schemas.openxmlformats.org/officeDocument/2006/math">
                      <m:f>
                        <m:fPr>
                          <m:ctrlPr>
                            <a:rPr lang="en-US" sz="4000" i="1">
                              <a:latin typeface="Cambria Math" panose="02040503050406030204" pitchFamily="18" charset="0"/>
                            </a:rPr>
                          </m:ctrlPr>
                        </m:fPr>
                        <m:num>
                          <m:r>
                            <a:rPr lang="en-US" sz="4000">
                              <a:latin typeface="Cambria Math" panose="02040503050406030204" pitchFamily="18" charset="0"/>
                            </a:rPr>
                            <m:t>1</m:t>
                          </m:r>
                        </m:num>
                        <m:den>
                          <m:r>
                            <a:rPr lang="en-US" sz="4000" i="0">
                              <a:latin typeface="Cambria Math" panose="02040503050406030204" pitchFamily="18" charset="0"/>
                            </a:rPr>
                            <m:t>2</m:t>
                          </m:r>
                        </m:den>
                      </m:f>
                      <m:r>
                        <a:rPr lang="en-US" sz="4000" i="0">
                          <a:latin typeface="Cambria Math" panose="02040503050406030204" pitchFamily="18" charset="0"/>
                        </a:rPr>
                        <m:t>.3.5</m:t>
                      </m:r>
                    </m:oMath>
                  </m:oMathPara>
                </a14:m>
                <a:endParaRPr lang="en-US" sz="4000" dirty="0"/>
              </a:p>
            </p:txBody>
          </p:sp>
        </mc:Choice>
        <mc:Fallback xmlns="">
          <p:sp>
            <p:nvSpPr>
              <p:cNvPr id="5" name="Rectangle 4"/>
              <p:cNvSpPr>
                <a:spLocks noRot="1" noChangeAspect="1" noMove="1" noResize="1" noEditPoints="1" noAdjustHandles="1" noChangeArrowheads="1" noChangeShapeType="1" noTextEdit="1"/>
              </p:cNvSpPr>
              <p:nvPr/>
            </p:nvSpPr>
            <p:spPr>
              <a:xfrm>
                <a:off x="8186591" y="5041672"/>
                <a:ext cx="2405209" cy="1244828"/>
              </a:xfrm>
              <a:prstGeom prst="rect">
                <a:avLst/>
              </a:prstGeom>
              <a:blipFill>
                <a:blip r:embed="rId15"/>
                <a:stretch>
                  <a:fillRect/>
                </a:stretch>
              </a:blipFill>
            </p:spPr>
            <p:txBody>
              <a:bodyPr/>
              <a:lstStyle/>
              <a:p>
                <a:r>
                  <a:rPr lang="en-US">
                    <a:noFill/>
                  </a:rPr>
                  <a:t> </a:t>
                </a:r>
              </a:p>
            </p:txBody>
          </p:sp>
        </mc:Fallback>
      </mc:AlternateContent>
      <p:sp>
        <p:nvSpPr>
          <p:cNvPr id="6" name="Right Arrow 5"/>
          <p:cNvSpPr/>
          <p:nvPr/>
        </p:nvSpPr>
        <p:spPr>
          <a:xfrm>
            <a:off x="7045898" y="5457394"/>
            <a:ext cx="647700" cy="458688"/>
          </a:xfrm>
          <a:prstGeom prst="rightArrow">
            <a:avLst/>
          </a:prstGeom>
        </p:spPr>
        <p:style>
          <a:lnRef idx="3">
            <a:schemeClr val="lt1"/>
          </a:lnRef>
          <a:fillRef idx="1">
            <a:schemeClr val="accent1"/>
          </a:fillRef>
          <a:effectRef idx="1">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7" name="Rectangle 16"/>
              <p:cNvSpPr/>
              <p:nvPr/>
            </p:nvSpPr>
            <p:spPr>
              <a:xfrm>
                <a:off x="8186591" y="8127672"/>
                <a:ext cx="2405209" cy="1118255"/>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pPr>
                  <a:lnSpc>
                    <a:spcPct val="150000"/>
                  </a:lnSpc>
                  <a:spcAft>
                    <a:spcPts val="800"/>
                  </a:spcAft>
                </a:pPr>
                <a14:m>
                  <m:oMathPara xmlns:m="http://schemas.openxmlformats.org/officeDocument/2006/math">
                    <m:oMathParaPr>
                      <m:jc m:val="centerGroup"/>
                    </m:oMathParaPr>
                    <m:oMath xmlns:m="http://schemas.openxmlformats.org/officeDocument/2006/math">
                      <m:sSup>
                        <m:sSupPr>
                          <m:ctrlPr>
                            <a:rPr lang="en-US" sz="4000" i="1">
                              <a:latin typeface="Cambria Math" panose="02040503050406030204" pitchFamily="18" charset="0"/>
                              <a:ea typeface="Calibri" panose="020F0502020204030204" pitchFamily="34" charset="0"/>
                              <a:cs typeface="Arial" panose="020B0604020202020204" pitchFamily="34" charset="0"/>
                            </a:rPr>
                          </m:ctrlPr>
                        </m:sSupPr>
                        <m:e>
                          <m:r>
                            <a:rPr lang="en-US" sz="4000" i="1">
                              <a:effectLst/>
                              <a:latin typeface="Cambria Math" panose="02040503050406030204" pitchFamily="18" charset="0"/>
                              <a:ea typeface="Calibri" panose="020F0502020204030204" pitchFamily="34" charset="0"/>
                              <a:cs typeface="Arial" panose="020B0604020202020204" pitchFamily="34" charset="0"/>
                            </a:rPr>
                            <m:t>2</m:t>
                          </m:r>
                        </m:e>
                        <m:sup>
                          <m:r>
                            <a:rPr lang="en-US" sz="4000" i="1">
                              <a:effectLst/>
                              <a:latin typeface="Cambria Math" panose="02040503050406030204" pitchFamily="18" charset="0"/>
                              <a:ea typeface="Calibri" panose="020F0502020204030204" pitchFamily="34" charset="0"/>
                              <a:cs typeface="Arial" panose="020B0604020202020204" pitchFamily="34" charset="0"/>
                            </a:rPr>
                            <m:t>2</m:t>
                          </m:r>
                        </m:sup>
                      </m:sSup>
                      <m:r>
                        <a:rPr lang="en-US" sz="4000" i="1">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𝜋</m:t>
                      </m:r>
                    </m:oMath>
                  </m:oMathPara>
                </a14:m>
                <a:endParaRPr lang="en-US" sz="320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17" name="Rectangle 16"/>
              <p:cNvSpPr>
                <a:spLocks noRot="1" noChangeAspect="1" noMove="1" noResize="1" noEditPoints="1" noAdjustHandles="1" noChangeArrowheads="1" noChangeShapeType="1" noTextEdit="1"/>
              </p:cNvSpPr>
              <p:nvPr/>
            </p:nvSpPr>
            <p:spPr>
              <a:xfrm>
                <a:off x="8186591" y="8127672"/>
                <a:ext cx="2405209" cy="1118255"/>
              </a:xfrm>
              <a:prstGeom prst="rect">
                <a:avLst/>
              </a:prstGeom>
              <a:blipFill>
                <a:blip r:embed="rId16"/>
                <a:stretch>
                  <a:fillRect/>
                </a:stretch>
              </a:blipFill>
            </p:spPr>
            <p:txBody>
              <a:bodyPr/>
              <a:lstStyle/>
              <a:p>
                <a:r>
                  <a:rPr lang="en-US">
                    <a:noFill/>
                  </a:rPr>
                  <a:t> </a:t>
                </a:r>
              </a:p>
            </p:txBody>
          </p:sp>
        </mc:Fallback>
      </mc:AlternateContent>
      <p:sp>
        <p:nvSpPr>
          <p:cNvPr id="20" name="Right Arrow 19"/>
          <p:cNvSpPr/>
          <p:nvPr/>
        </p:nvSpPr>
        <p:spPr>
          <a:xfrm>
            <a:off x="7009803" y="8480108"/>
            <a:ext cx="647700" cy="458688"/>
          </a:xfrm>
          <a:prstGeom prst="rightArrow">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pic>
        <p:nvPicPr>
          <p:cNvPr id="21" name="Picture 30"/>
          <p:cNvPicPr>
            <a:picLocks noChangeAspect="1"/>
          </p:cNvPicPr>
          <p:nvPr/>
        </p:nvPicPr>
        <p:blipFill>
          <a:blip r:embed="rId17"/>
          <a:srcRect/>
          <a:stretch>
            <a:fillRect/>
          </a:stretch>
        </p:blipFill>
        <p:spPr>
          <a:xfrm flipH="1">
            <a:off x="14375905" y="6449892"/>
            <a:ext cx="2919337" cy="3355560"/>
          </a:xfrm>
          <a:prstGeom prst="rect">
            <a:avLst/>
          </a:prstGeom>
        </p:spPr>
      </p:pic>
    </p:spTree>
    <p:extLst>
      <p:ext uri="{BB962C8B-B14F-4D97-AF65-F5344CB8AC3E}">
        <p14:creationId xmlns:p14="http://schemas.microsoft.com/office/powerpoint/2010/main" val="952391332"/>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par>
                                <p:cTn id="13" presetID="10" presetClass="entr" presetSubtype="0"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500"/>
                                        <p:tgtEl>
                                          <p:spTgt spid="2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arn(inVertical)">
                                      <p:cBhvr>
                                        <p:cTn id="23" dur="500"/>
                                        <p:tgtEl>
                                          <p:spTgt spid="6"/>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barn(inVertical)">
                                      <p:cBhvr>
                                        <p:cTn id="26" dur="500"/>
                                        <p:tgtEl>
                                          <p:spTgt spid="5"/>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wipe(down)">
                                      <p:cBhvr>
                                        <p:cTn id="31" dur="500"/>
                                        <p:tgtEl>
                                          <p:spTgt spid="20"/>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wipe(down)">
                                      <p:cBhvr>
                                        <p:cTn id="3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animBg="1"/>
      <p:bldP spid="6" grpId="0" animBg="1"/>
      <p:bldP spid="17" grpId="0" animBg="1"/>
      <p:bldP spid="2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E7FEFF">
            <a:alpha val="96000"/>
          </a:srgbClr>
        </a:solid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78131" flipH="1">
            <a:off x="-91968" y="8480741"/>
            <a:ext cx="981321" cy="1528971"/>
          </a:xfrm>
          <a:prstGeom prst="rect">
            <a:avLst/>
          </a:prstGeom>
        </p:spPr>
      </p:pic>
      <p:pic>
        <p:nvPicPr>
          <p:cNvPr id="12" name="Picture 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9151981">
            <a:off x="16604675" y="347951"/>
            <a:ext cx="1354912" cy="1398620"/>
          </a:xfrm>
          <a:prstGeom prst="rect">
            <a:avLst/>
          </a:prstGeom>
        </p:spPr>
      </p:pic>
      <p:pic>
        <p:nvPicPr>
          <p:cNvPr id="21" name="Picture 20"/>
          <p:cNvPicPr>
            <a:picLocks noChangeAspect="1"/>
          </p:cNvPicPr>
          <p:nvPr/>
        </p:nvPicPr>
        <p:blipFill>
          <a:blip r:embed="rId6" cstate="print">
            <a:duotone>
              <a:prstClr val="black"/>
              <a:schemeClr val="accent1">
                <a:tint val="45000"/>
                <a:satMod val="400000"/>
              </a:schemeClr>
            </a:duotone>
            <a:extLst>
              <a:ext uri="{BEBA8EAE-BF5A-486C-A8C5-ECC9F3942E4B}">
                <a14:imgProps xmlns:a14="http://schemas.microsoft.com/office/drawing/2010/main">
                  <a14:imgLayer r:embed="rId7">
                    <a14:imgEffect>
                      <a14:artisticPaintBrush/>
                    </a14:imgEffect>
                    <a14:imgEffect>
                      <a14:sharpenSoften amount="50000"/>
                    </a14:imgEffect>
                    <a14:imgEffect>
                      <a14:colorTemperature colorTemp="7200"/>
                    </a14:imgEffect>
                    <a14:imgEffect>
                      <a14:saturation sat="400000"/>
                    </a14:imgEffect>
                    <a14:imgEffect>
                      <a14:brightnessContrast bright="100000" contrast="-76000"/>
                    </a14:imgEffect>
                  </a14:imgLayer>
                </a14:imgProps>
              </a:ext>
              <a:ext uri="{28A0092B-C50C-407E-A947-70E740481C1C}">
                <a14:useLocalDpi xmlns:a14="http://schemas.microsoft.com/office/drawing/2010/main" val="0"/>
              </a:ext>
            </a:extLst>
          </a:blip>
          <a:stretch>
            <a:fillRect/>
          </a:stretch>
        </p:blipFill>
        <p:spPr>
          <a:xfrm>
            <a:off x="1535814" y="2028106"/>
            <a:ext cx="950078" cy="886670"/>
          </a:xfrm>
          <a:prstGeom prst="rect">
            <a:avLst/>
          </a:prstGeom>
        </p:spPr>
      </p:pic>
      <p:sp>
        <p:nvSpPr>
          <p:cNvPr id="22" name="TextBox 21"/>
          <p:cNvSpPr txBox="1"/>
          <p:nvPr/>
        </p:nvSpPr>
        <p:spPr>
          <a:xfrm>
            <a:off x="2533893" y="2170294"/>
            <a:ext cx="3581400" cy="707886"/>
          </a:xfrm>
          <a:prstGeom prst="rect">
            <a:avLst/>
          </a:prstGeom>
          <a:noFill/>
        </p:spPr>
        <p:txBody>
          <a:bodyPr wrap="square" rtlCol="0">
            <a:spAutoFit/>
          </a:bodyPr>
          <a:lstStyle/>
          <a:p>
            <a:r>
              <a:rPr lang="nl-NL" sz="4000" b="1" dirty="0">
                <a:solidFill>
                  <a:schemeClr val="tx2"/>
                </a:solidFill>
                <a:latin typeface="Arial" panose="020B0604020202020204" pitchFamily="34" charset="0"/>
                <a:cs typeface="Arial" panose="020B0604020202020204" pitchFamily="34" charset="0"/>
              </a:rPr>
              <a:t>HĐ 2:</a:t>
            </a:r>
            <a:endParaRPr lang="en-US" sz="4000" dirty="0">
              <a:solidFill>
                <a:schemeClr val="tx2"/>
              </a:solidFill>
              <a:latin typeface="Arial" panose="020B0604020202020204" pitchFamily="34" charset="0"/>
              <a:cs typeface="Arial" panose="020B0604020202020204" pitchFamily="34" charset="0"/>
            </a:endParaRPr>
          </a:p>
        </p:txBody>
      </p:sp>
      <p:sp>
        <p:nvSpPr>
          <p:cNvPr id="2" name="Rectangle 1"/>
          <p:cNvSpPr/>
          <p:nvPr/>
        </p:nvSpPr>
        <p:spPr>
          <a:xfrm>
            <a:off x="1535814" y="2953077"/>
            <a:ext cx="15488166" cy="2723823"/>
          </a:xfrm>
          <a:prstGeom prst="rect">
            <a:avLst/>
          </a:prstGeom>
        </p:spPr>
        <p:txBody>
          <a:bodyPr wrap="square">
            <a:spAutoFit/>
          </a:bodyPr>
          <a:lstStyle/>
          <a:p>
            <a:pPr algn="just">
              <a:lnSpc>
                <a:spcPct val="150000"/>
              </a:lnSpc>
            </a:pPr>
            <a:r>
              <a:rPr lang="en-US" sz="3800" dirty="0">
                <a:latin typeface="Arial" panose="020B0604020202020204" pitchFamily="34" charset="0"/>
                <a:ea typeface="Calibri" panose="020F0502020204030204" pitchFamily="34" charset="0"/>
                <a:cs typeface="Times New Roman" panose="02020603050405020304" pitchFamily="18" charset="0"/>
              </a:rPr>
              <a:t>a) </a:t>
            </a:r>
            <a:r>
              <a:rPr lang="en-US" sz="3800" dirty="0" err="1">
                <a:latin typeface="Arial" panose="020B0604020202020204" pitchFamily="34" charset="0"/>
                <a:ea typeface="Calibri" panose="020F0502020204030204" pitchFamily="34" charset="0"/>
                <a:cs typeface="Times New Roman" panose="02020603050405020304" pitchFamily="18" charset="0"/>
              </a:rPr>
              <a:t>Diện</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tích</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của</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hình</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vuông</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có</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độ</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dài</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cạnh</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là</a:t>
            </a:r>
            <a:r>
              <a:rPr lang="en-US" sz="3800" dirty="0">
                <a:latin typeface="Arial" panose="020B0604020202020204" pitchFamily="34" charset="0"/>
                <a:ea typeface="Calibri" panose="020F0502020204030204" pitchFamily="34" charset="0"/>
                <a:cs typeface="Times New Roman" panose="02020603050405020304" pitchFamily="18" charset="0"/>
              </a:rPr>
              <a:t> x (cm);</a:t>
            </a:r>
          </a:p>
          <a:p>
            <a:pPr algn="just">
              <a:lnSpc>
                <a:spcPct val="150000"/>
              </a:lnSpc>
            </a:pPr>
            <a:r>
              <a:rPr lang="en-US" sz="3800" dirty="0">
                <a:latin typeface="Arial" panose="020B0604020202020204" pitchFamily="34" charset="0"/>
                <a:ea typeface="Calibri" panose="020F0502020204030204" pitchFamily="34" charset="0"/>
                <a:cs typeface="Times New Roman" panose="02020603050405020304" pitchFamily="18" charset="0"/>
              </a:rPr>
              <a:t>b) </a:t>
            </a:r>
            <a:r>
              <a:rPr lang="en-US" sz="3800" dirty="0" err="1">
                <a:latin typeface="Arial" panose="020B0604020202020204" pitchFamily="34" charset="0"/>
                <a:ea typeface="Calibri" panose="020F0502020204030204" pitchFamily="34" charset="0"/>
                <a:cs typeface="Times New Roman" panose="02020603050405020304" pitchFamily="18" charset="0"/>
              </a:rPr>
              <a:t>Số</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tiền</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mà</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bác</a:t>
            </a:r>
            <a:r>
              <a:rPr lang="en-US" sz="3800" dirty="0">
                <a:latin typeface="Arial" panose="020B0604020202020204" pitchFamily="34" charset="0"/>
                <a:ea typeface="Calibri" panose="020F0502020204030204" pitchFamily="34" charset="0"/>
                <a:cs typeface="Times New Roman" panose="02020603050405020304" pitchFamily="18" charset="0"/>
              </a:rPr>
              <a:t> An </a:t>
            </a:r>
            <a:r>
              <a:rPr lang="en-US" sz="3800" dirty="0" err="1">
                <a:latin typeface="Arial" panose="020B0604020202020204" pitchFamily="34" charset="0"/>
                <a:ea typeface="Calibri" panose="020F0502020204030204" pitchFamily="34" charset="0"/>
                <a:cs typeface="Times New Roman" panose="02020603050405020304" pitchFamily="18" charset="0"/>
              </a:rPr>
              <a:t>phải</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trả</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khi</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mua</a:t>
            </a:r>
            <a:r>
              <a:rPr lang="en-US" sz="3800" dirty="0">
                <a:latin typeface="Arial" panose="020B0604020202020204" pitchFamily="34" charset="0"/>
                <a:ea typeface="Calibri" panose="020F0502020204030204" pitchFamily="34" charset="0"/>
                <a:cs typeface="Times New Roman" panose="02020603050405020304" pitchFamily="18" charset="0"/>
              </a:rPr>
              <a:t> x (kg) </a:t>
            </a:r>
            <a:r>
              <a:rPr lang="en-US" sz="3800" dirty="0" err="1">
                <a:latin typeface="Arial" panose="020B0604020202020204" pitchFamily="34" charset="0"/>
                <a:ea typeface="Calibri" panose="020F0502020204030204" pitchFamily="34" charset="0"/>
                <a:cs typeface="Times New Roman" panose="02020603050405020304" pitchFamily="18" charset="0"/>
              </a:rPr>
              <a:t>gạo</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nếp</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và</a:t>
            </a:r>
            <a:r>
              <a:rPr lang="en-US" sz="3800" dirty="0">
                <a:latin typeface="Arial" panose="020B0604020202020204" pitchFamily="34" charset="0"/>
                <a:ea typeface="Calibri" panose="020F0502020204030204" pitchFamily="34" charset="0"/>
                <a:cs typeface="Times New Roman" panose="02020603050405020304" pitchFamily="18" charset="0"/>
              </a:rPr>
              <a:t> y (kg) </a:t>
            </a:r>
            <a:r>
              <a:rPr lang="en-US" sz="3800" dirty="0" err="1">
                <a:latin typeface="Arial" panose="020B0604020202020204" pitchFamily="34" charset="0"/>
                <a:ea typeface="Calibri" panose="020F0502020204030204" pitchFamily="34" charset="0"/>
                <a:cs typeface="Times New Roman" panose="02020603050405020304" pitchFamily="18" charset="0"/>
              </a:rPr>
              <a:t>gạo</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tẻ</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biết</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giá</a:t>
            </a:r>
            <a:r>
              <a:rPr lang="en-US" sz="3800" dirty="0">
                <a:latin typeface="Arial" panose="020B0604020202020204" pitchFamily="34" charset="0"/>
                <a:ea typeface="Calibri" panose="020F0502020204030204" pitchFamily="34" charset="0"/>
                <a:cs typeface="Times New Roman" panose="02020603050405020304" pitchFamily="18" charset="0"/>
              </a:rPr>
              <a:t> 1 kg </a:t>
            </a:r>
            <a:r>
              <a:rPr lang="en-US" sz="3800" dirty="0" err="1">
                <a:latin typeface="Arial" panose="020B0604020202020204" pitchFamily="34" charset="0"/>
                <a:ea typeface="Calibri" panose="020F0502020204030204" pitchFamily="34" charset="0"/>
                <a:cs typeface="Times New Roman" panose="02020603050405020304" pitchFamily="18" charset="0"/>
              </a:rPr>
              <a:t>gạo</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nếp</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là</a:t>
            </a:r>
            <a:r>
              <a:rPr lang="en-US" sz="3800" dirty="0">
                <a:latin typeface="Arial" panose="020B0604020202020204" pitchFamily="34" charset="0"/>
                <a:ea typeface="Calibri" panose="020F0502020204030204" pitchFamily="34" charset="0"/>
                <a:cs typeface="Times New Roman" panose="02020603050405020304" pitchFamily="18" charset="0"/>
              </a:rPr>
              <a:t> 30000 </a:t>
            </a:r>
            <a:r>
              <a:rPr lang="en-US" sz="3800" dirty="0" err="1">
                <a:latin typeface="Arial" panose="020B0604020202020204" pitchFamily="34" charset="0"/>
                <a:ea typeface="Calibri" panose="020F0502020204030204" pitchFamily="34" charset="0"/>
                <a:cs typeface="Times New Roman" panose="02020603050405020304" pitchFamily="18" charset="0"/>
              </a:rPr>
              <a:t>đồng</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và</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giá</a:t>
            </a:r>
            <a:r>
              <a:rPr lang="en-US" sz="3800" dirty="0">
                <a:latin typeface="Arial" panose="020B0604020202020204" pitchFamily="34" charset="0"/>
                <a:ea typeface="Calibri" panose="020F0502020204030204" pitchFamily="34" charset="0"/>
                <a:cs typeface="Times New Roman" panose="02020603050405020304" pitchFamily="18" charset="0"/>
              </a:rPr>
              <a:t> 1 kg </a:t>
            </a:r>
            <a:r>
              <a:rPr lang="en-US" sz="3800" dirty="0" err="1">
                <a:latin typeface="Arial" panose="020B0604020202020204" pitchFamily="34" charset="0"/>
                <a:ea typeface="Calibri" panose="020F0502020204030204" pitchFamily="34" charset="0"/>
                <a:cs typeface="Times New Roman" panose="02020603050405020304" pitchFamily="18" charset="0"/>
              </a:rPr>
              <a:t>gạo</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tẻ</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là</a:t>
            </a:r>
            <a:r>
              <a:rPr lang="en-US" sz="3800" dirty="0">
                <a:latin typeface="Arial" panose="020B0604020202020204" pitchFamily="34" charset="0"/>
                <a:ea typeface="Calibri" panose="020F0502020204030204" pitchFamily="34" charset="0"/>
                <a:cs typeface="Times New Roman" panose="02020603050405020304" pitchFamily="18" charset="0"/>
              </a:rPr>
              <a:t> 16000 </a:t>
            </a:r>
            <a:r>
              <a:rPr lang="en-US" sz="3800" dirty="0" err="1">
                <a:latin typeface="Arial" panose="020B0604020202020204" pitchFamily="34" charset="0"/>
                <a:ea typeface="Calibri" panose="020F0502020204030204" pitchFamily="34" charset="0"/>
                <a:cs typeface="Times New Roman" panose="02020603050405020304" pitchFamily="18" charset="0"/>
              </a:rPr>
              <a:t>đồng</a:t>
            </a:r>
            <a:r>
              <a:rPr lang="en-US" sz="3800" dirty="0">
                <a:latin typeface="Arial" panose="020B0604020202020204" pitchFamily="34" charset="0"/>
                <a:ea typeface="Calibri" panose="020F0502020204030204" pitchFamily="34" charset="0"/>
                <a:cs typeface="Times New Roman" panose="02020603050405020304" pitchFamily="18" charset="0"/>
              </a:rPr>
              <a:t>.</a:t>
            </a:r>
          </a:p>
        </p:txBody>
      </p:sp>
      <p:sp>
        <p:nvSpPr>
          <p:cNvPr id="15" name="Oval Callout 14"/>
          <p:cNvSpPr/>
          <p:nvPr/>
        </p:nvSpPr>
        <p:spPr>
          <a:xfrm>
            <a:off x="8403597" y="5981700"/>
            <a:ext cx="1752600" cy="809572"/>
          </a:xfrm>
          <a:prstGeom prst="wedgeEllipseCallout">
            <a:avLst/>
          </a:prstGeom>
          <a:solidFill>
            <a:schemeClr val="accent3">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3" name="Rectangle 2"/>
              <p:cNvSpPr/>
              <p:nvPr/>
            </p:nvSpPr>
            <p:spPr>
              <a:xfrm>
                <a:off x="1535814" y="7048500"/>
                <a:ext cx="16033060" cy="2929007"/>
              </a:xfrm>
              <a:prstGeom prst="rect">
                <a:avLst/>
              </a:prstGeom>
            </p:spPr>
            <p:txBody>
              <a:bodyPr wrap="square">
                <a:spAutoFit/>
              </a:bodyPr>
              <a:lstStyle/>
              <a:p>
                <a:pPr marL="742950" indent="-742950" algn="just">
                  <a:lnSpc>
                    <a:spcPct val="150000"/>
                  </a:lnSpc>
                  <a:spcAft>
                    <a:spcPts val="800"/>
                  </a:spcAft>
                  <a:buAutoNum type="alphaLcParenR"/>
                </a:pPr>
                <a:r>
                  <a:rPr lang="en-US" sz="3800" dirty="0" err="1">
                    <a:latin typeface="Arial" panose="020B0604020202020204" pitchFamily="34" charset="0"/>
                    <a:ea typeface="Calibri" panose="020F0502020204030204" pitchFamily="34" charset="0"/>
                    <a:cs typeface="Times New Roman" panose="02020603050405020304" pitchFamily="18" charset="0"/>
                  </a:rPr>
                  <a:t>Diện</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tích</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của</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hình</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vuông</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có</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độ</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dài</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cạnh</a:t>
                </a:r>
                <a:r>
                  <a:rPr lang="en-US" sz="3800" dirty="0">
                    <a:latin typeface="Arial" panose="020B0604020202020204" pitchFamily="34" charset="0"/>
                    <a:ea typeface="Calibri" panose="020F0502020204030204" pitchFamily="34" charset="0"/>
                    <a:cs typeface="Times New Roman" panose="02020603050405020304" pitchFamily="18" charset="0"/>
                  </a:rPr>
                  <a:t> x </a:t>
                </a:r>
                <a:r>
                  <a:rPr lang="en-US" sz="3800" dirty="0" err="1">
                    <a:latin typeface="Arial" panose="020B0604020202020204" pitchFamily="34" charset="0"/>
                    <a:ea typeface="Calibri" panose="020F0502020204030204" pitchFamily="34" charset="0"/>
                    <a:cs typeface="Times New Roman" panose="02020603050405020304" pitchFamily="18" charset="0"/>
                  </a:rPr>
                  <a:t>là</a:t>
                </a:r>
                <a:r>
                  <a:rPr lang="en-US" sz="3800" dirty="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sSup>
                      <m:sSupPr>
                        <m:ctrlPr>
                          <a:rPr lang="en-US" sz="3800" i="1" smtClean="0">
                            <a:latin typeface="Cambria Math" panose="02040503050406030204" pitchFamily="18" charset="0"/>
                            <a:ea typeface="Calibri" panose="020F0502020204030204" pitchFamily="34" charset="0"/>
                            <a:cs typeface="Times New Roman" panose="02020603050405020304" pitchFamily="18" charset="0"/>
                          </a:rPr>
                        </m:ctrlPr>
                      </m:sSupPr>
                      <m:e>
                        <m:r>
                          <a:rPr lang="en-US" sz="3800" b="0" i="1" smtClean="0">
                            <a:latin typeface="Cambria Math" panose="02040503050406030204" pitchFamily="18" charset="0"/>
                            <a:ea typeface="Calibri" panose="020F0502020204030204" pitchFamily="34" charset="0"/>
                            <a:cs typeface="Times New Roman" panose="02020603050405020304" pitchFamily="18" charset="0"/>
                          </a:rPr>
                          <m:t>𝑥</m:t>
                        </m:r>
                      </m:e>
                      <m:sup>
                        <m:r>
                          <a:rPr lang="en-US" sz="3800" b="0" i="1" smtClean="0">
                            <a:latin typeface="Cambria Math" panose="02040503050406030204" pitchFamily="18" charset="0"/>
                            <a:ea typeface="Calibri" panose="020F0502020204030204" pitchFamily="34" charset="0"/>
                            <a:cs typeface="Times New Roman" panose="02020603050405020304" pitchFamily="18" charset="0"/>
                          </a:rPr>
                          <m:t>2</m:t>
                        </m:r>
                      </m:sup>
                    </m:sSup>
                  </m:oMath>
                </a14:m>
                <a:endParaRPr lang="en-US" sz="3800" dirty="0">
                  <a:latin typeface="Arial" panose="020B0604020202020204" pitchFamily="34" charset="0"/>
                  <a:ea typeface="Calibri" panose="020F0502020204030204" pitchFamily="34" charset="0"/>
                  <a:cs typeface="Times New Roman" panose="02020603050405020304" pitchFamily="18" charset="0"/>
                </a:endParaRPr>
              </a:p>
              <a:p>
                <a:pPr marL="742950" indent="-742950" algn="just">
                  <a:lnSpc>
                    <a:spcPct val="150000"/>
                  </a:lnSpc>
                  <a:spcAft>
                    <a:spcPts val="800"/>
                  </a:spcAft>
                  <a:buAutoNum type="alphaLcParenR"/>
                </a:pPr>
                <a:r>
                  <a:rPr lang="en-US" sz="3800" dirty="0" err="1">
                    <a:latin typeface="Arial" panose="020B0604020202020204" pitchFamily="34" charset="0"/>
                    <a:ea typeface="Calibri" panose="020F0502020204030204" pitchFamily="34" charset="0"/>
                    <a:cs typeface="Times New Roman" panose="02020603050405020304" pitchFamily="18" charset="0"/>
                  </a:rPr>
                  <a:t>Số</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tiền</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mà</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bác</a:t>
                </a:r>
                <a:r>
                  <a:rPr lang="en-US" sz="3800" dirty="0">
                    <a:latin typeface="Arial" panose="020B0604020202020204" pitchFamily="34" charset="0"/>
                    <a:ea typeface="Calibri" panose="020F0502020204030204" pitchFamily="34" charset="0"/>
                    <a:cs typeface="Times New Roman" panose="02020603050405020304" pitchFamily="18" charset="0"/>
                  </a:rPr>
                  <a:t> An </a:t>
                </a:r>
                <a:r>
                  <a:rPr lang="en-US" sz="3800" dirty="0" err="1">
                    <a:latin typeface="Arial" panose="020B0604020202020204" pitchFamily="34" charset="0"/>
                    <a:ea typeface="Calibri" panose="020F0502020204030204" pitchFamily="34" charset="0"/>
                    <a:cs typeface="Times New Roman" panose="02020603050405020304" pitchFamily="18" charset="0"/>
                  </a:rPr>
                  <a:t>phải</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trả</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là</a:t>
                </a:r>
                <a:r>
                  <a:rPr lang="en-US" sz="3800" dirty="0">
                    <a:latin typeface="Arial" panose="020B0604020202020204" pitchFamily="34" charset="0"/>
                    <a:ea typeface="Calibri" panose="020F0502020204030204" pitchFamily="34" charset="0"/>
                    <a:cs typeface="Times New Roman" panose="02020603050405020304" pitchFamily="18" charset="0"/>
                  </a:rPr>
                  <a:t>: </a:t>
                </a:r>
              </a:p>
              <a:p>
                <a:pPr algn="ctr">
                  <a:lnSpc>
                    <a:spcPct val="150000"/>
                  </a:lnSpc>
                  <a:spcAft>
                    <a:spcPts val="800"/>
                  </a:spcAft>
                </a:pPr>
                <a14:m>
                  <m:oMath xmlns:m="http://schemas.openxmlformats.org/officeDocument/2006/math">
                    <m:r>
                      <a:rPr lang="en-US" sz="3800" i="1" dirty="0" smtClean="0">
                        <a:latin typeface="Cambria Math" panose="02040503050406030204" pitchFamily="18" charset="0"/>
                        <a:ea typeface="Calibri" panose="020F0502020204030204" pitchFamily="34" charset="0"/>
                        <a:cs typeface="Times New Roman" panose="02020603050405020304" pitchFamily="18" charset="0"/>
                      </a:rPr>
                      <m:t>30 000 . </m:t>
                    </m:r>
                    <m:r>
                      <a:rPr lang="en-US" sz="3800" i="1" dirty="0" smtClean="0">
                        <a:latin typeface="Cambria Math" panose="02040503050406030204" pitchFamily="18" charset="0"/>
                        <a:ea typeface="Calibri" panose="020F0502020204030204" pitchFamily="34" charset="0"/>
                        <a:cs typeface="Times New Roman" panose="02020603050405020304" pitchFamily="18" charset="0"/>
                      </a:rPr>
                      <m:t>𝑥</m:t>
                    </m:r>
                    <m:r>
                      <a:rPr lang="en-US" sz="3800" i="1" dirty="0" smtClean="0">
                        <a:latin typeface="Cambria Math" panose="02040503050406030204" pitchFamily="18" charset="0"/>
                        <a:ea typeface="Calibri" panose="020F0502020204030204" pitchFamily="34" charset="0"/>
                        <a:cs typeface="Times New Roman" panose="02020603050405020304" pitchFamily="18" charset="0"/>
                      </a:rPr>
                      <m:t> + 16 000 . </m:t>
                    </m:r>
                    <m:r>
                      <a:rPr lang="en-US" sz="3800" i="1" dirty="0" smtClean="0">
                        <a:latin typeface="Cambria Math" panose="02040503050406030204" pitchFamily="18" charset="0"/>
                        <a:ea typeface="Calibri" panose="020F0502020204030204" pitchFamily="34" charset="0"/>
                        <a:cs typeface="Times New Roman" panose="02020603050405020304" pitchFamily="18" charset="0"/>
                      </a:rPr>
                      <m:t>𝑦</m:t>
                    </m:r>
                    <m:r>
                      <a:rPr lang="en-US" sz="3800" i="1" dirty="0" smtClean="0">
                        <a:latin typeface="Cambria Math" panose="02040503050406030204" pitchFamily="18" charset="0"/>
                        <a:ea typeface="Calibri" panose="020F0502020204030204" pitchFamily="34" charset="0"/>
                        <a:cs typeface="Times New Roman" panose="02020603050405020304" pitchFamily="18" charset="0"/>
                      </a:rPr>
                      <m:t> </m:t>
                    </m:r>
                  </m:oMath>
                </a14:m>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đồng</a:t>
                </a:r>
                <a:r>
                  <a:rPr lang="en-US" sz="3800" dirty="0">
                    <a:latin typeface="Arial" panose="020B0604020202020204" pitchFamily="34" charset="0"/>
                    <a:ea typeface="Calibri" panose="020F0502020204030204" pitchFamily="34" charset="0"/>
                    <a:cs typeface="Times New Roman" panose="02020603050405020304" pitchFamily="18" charset="0"/>
                  </a:rPr>
                  <a:t>)</a:t>
                </a:r>
              </a:p>
            </p:txBody>
          </p:sp>
        </mc:Choice>
        <mc:Fallback xmlns="">
          <p:sp>
            <p:nvSpPr>
              <p:cNvPr id="3" name="Rectangle 2"/>
              <p:cNvSpPr>
                <a:spLocks noRot="1" noChangeAspect="1" noMove="1" noResize="1" noEditPoints="1" noAdjustHandles="1" noChangeArrowheads="1" noChangeShapeType="1" noTextEdit="1"/>
              </p:cNvSpPr>
              <p:nvPr/>
            </p:nvSpPr>
            <p:spPr>
              <a:xfrm>
                <a:off x="1535814" y="7048500"/>
                <a:ext cx="16033060" cy="2929007"/>
              </a:xfrm>
              <a:prstGeom prst="rect">
                <a:avLst/>
              </a:prstGeom>
              <a:blipFill>
                <a:blip r:embed="rId14"/>
                <a:stretch>
                  <a:fillRect l="-1141" b="-3742"/>
                </a:stretch>
              </a:blipFill>
            </p:spPr>
            <p:txBody>
              <a:bodyPr/>
              <a:lstStyle/>
              <a:p>
                <a:r>
                  <a:rPr lang="en-US">
                    <a:noFill/>
                  </a:rPr>
                  <a:t> </a:t>
                </a:r>
              </a:p>
            </p:txBody>
          </p:sp>
        </mc:Fallback>
      </mc:AlternateContent>
      <p:pic>
        <p:nvPicPr>
          <p:cNvPr id="4" name="Picture 3"/>
          <p:cNvPicPr>
            <a:picLocks noChangeAspect="1"/>
          </p:cNvPicPr>
          <p:nvPr/>
        </p:nvPicPr>
        <p:blipFill>
          <a:blip r:embed="rId15"/>
          <a:stretch>
            <a:fillRect/>
          </a:stretch>
        </p:blipFill>
        <p:spPr>
          <a:xfrm>
            <a:off x="15240000" y="7136655"/>
            <a:ext cx="2328874" cy="2731245"/>
          </a:xfrm>
          <a:prstGeom prst="rect">
            <a:avLst/>
          </a:prstGeom>
        </p:spPr>
      </p:pic>
      <p:sp>
        <p:nvSpPr>
          <p:cNvPr id="16" name="Rectangle 15"/>
          <p:cNvSpPr/>
          <p:nvPr/>
        </p:nvSpPr>
        <p:spPr>
          <a:xfrm>
            <a:off x="2586492" y="715314"/>
            <a:ext cx="4706738" cy="784830"/>
          </a:xfrm>
          <a:prstGeom prst="rect">
            <a:avLst/>
          </a:prstGeom>
        </p:spPr>
        <p:txBody>
          <a:bodyPr wrap="none">
            <a:spAutoFit/>
          </a:bodyPr>
          <a:lstStyle/>
          <a:p>
            <a:r>
              <a:rPr lang="nl-NL" sz="4500" b="1" dirty="0">
                <a:latin typeface="Arial" panose="020B0604020202020204" pitchFamily="34" charset="0"/>
                <a:ea typeface="Calibri" panose="020F0502020204030204" pitchFamily="34" charset="0"/>
                <a:cs typeface="Arial" panose="020B0604020202020204" pitchFamily="34" charset="0"/>
              </a:rPr>
              <a:t>Biểu thức đại số</a:t>
            </a:r>
            <a:endParaRPr lang="en-US" sz="4500" dirty="0">
              <a:latin typeface="Arial" panose="020B0604020202020204" pitchFamily="34" charset="0"/>
              <a:cs typeface="Arial" panose="020B0604020202020204" pitchFamily="34" charset="0"/>
            </a:endParaRPr>
          </a:p>
        </p:txBody>
      </p:sp>
      <p:sp>
        <p:nvSpPr>
          <p:cNvPr id="18" name="Oval 17"/>
          <p:cNvSpPr/>
          <p:nvPr/>
        </p:nvSpPr>
        <p:spPr>
          <a:xfrm>
            <a:off x="1126287" y="486770"/>
            <a:ext cx="1207168" cy="1207167"/>
          </a:xfrm>
          <a:prstGeom prst="ellipse">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500" b="1" dirty="0">
                <a:latin typeface="Arial" panose="020B0604020202020204" pitchFamily="34" charset="0"/>
                <a:cs typeface="Arial" panose="020B0604020202020204" pitchFamily="34" charset="0"/>
              </a:rPr>
              <a:t>2</a:t>
            </a:r>
          </a:p>
        </p:txBody>
      </p:sp>
      <p:sp>
        <p:nvSpPr>
          <p:cNvPr id="6" name="Rectangle 5"/>
          <p:cNvSpPr/>
          <p:nvPr/>
        </p:nvSpPr>
        <p:spPr>
          <a:xfrm>
            <a:off x="4103306" y="2028106"/>
            <a:ext cx="5023363" cy="969496"/>
          </a:xfrm>
          <a:prstGeom prst="rect">
            <a:avLst/>
          </a:prstGeom>
        </p:spPr>
        <p:txBody>
          <a:bodyPr wrap="none">
            <a:spAutoFit/>
          </a:bodyPr>
          <a:lstStyle/>
          <a:p>
            <a:pPr lvl="0" algn="just">
              <a:lnSpc>
                <a:spcPct val="150000"/>
              </a:lnSpc>
            </a:pPr>
            <a:r>
              <a:rPr lang="en-US" sz="38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Viết</a:t>
            </a:r>
            <a:r>
              <a:rPr lang="en-US" sz="38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biểu</a:t>
            </a:r>
            <a:r>
              <a:rPr lang="en-US" sz="38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thức</a:t>
            </a:r>
            <a:r>
              <a:rPr lang="en-US" sz="38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biểu</a:t>
            </a:r>
            <a:r>
              <a:rPr lang="en-US" sz="38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thị</a:t>
            </a:r>
            <a:r>
              <a:rPr lang="en-US" sz="3800" dirty="0">
                <a:solidFill>
                  <a:prstClr val="black"/>
                </a:solidFill>
                <a:latin typeface="Arial" panose="020B0604020202020204" pitchFamily="34" charset="0"/>
                <a:ea typeface="Calibri" panose="020F0502020204030204" pitchFamily="34" charset="0"/>
                <a:cs typeface="Times New Roman" panose="02020603050405020304" pitchFamily="18" charset="0"/>
              </a:rPr>
              <a:t>:</a:t>
            </a:r>
          </a:p>
        </p:txBody>
      </p:sp>
    </p:spTree>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randombar(horizontal)">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500"/>
                                        <p:tgtEl>
                                          <p:spTgt spid="2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500"/>
                                        <p:tgtEl>
                                          <p:spTgt spid="2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500"/>
                                        <p:tgtEl>
                                          <p:spTgt spid="2"/>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wipe(left)">
                                      <p:cBhvr>
                                        <p:cTn id="31" dur="500"/>
                                        <p:tgtEl>
                                          <p:spTgt spid="15"/>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3">
                                            <p:txEl>
                                              <p:pRg st="0" end="0"/>
                                            </p:txEl>
                                          </p:spTgt>
                                        </p:tgtEl>
                                        <p:attrNameLst>
                                          <p:attrName>style.visibility</p:attrName>
                                        </p:attrNameLst>
                                      </p:cBhvr>
                                      <p:to>
                                        <p:strVal val="visible"/>
                                      </p:to>
                                    </p:set>
                                    <p:animEffect transition="in" filter="fade">
                                      <p:cBhvr>
                                        <p:cTn id="36" dur="500"/>
                                        <p:tgtEl>
                                          <p:spTgt spid="3">
                                            <p:txEl>
                                              <p:pRg st="0" end="0"/>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3">
                                            <p:txEl>
                                              <p:pRg st="1" end="1"/>
                                            </p:txEl>
                                          </p:spTgt>
                                        </p:tgtEl>
                                        <p:attrNameLst>
                                          <p:attrName>style.visibility</p:attrName>
                                        </p:attrNameLst>
                                      </p:cBhvr>
                                      <p:to>
                                        <p:strVal val="visible"/>
                                      </p:to>
                                    </p:set>
                                    <p:animEffect transition="in" filter="fade">
                                      <p:cBhvr>
                                        <p:cTn id="41" dur="500"/>
                                        <p:tgtEl>
                                          <p:spTgt spid="3">
                                            <p:txEl>
                                              <p:pRg st="1" end="1"/>
                                            </p:txEl>
                                          </p:spTgt>
                                        </p:tgtEl>
                                      </p:cBhvr>
                                    </p:animEffect>
                                    <p:anim calcmode="lin" valueType="num">
                                      <p:cBhvr>
                                        <p:cTn id="42"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43" dur="500" fill="hold"/>
                                        <p:tgtEl>
                                          <p:spTgt spid="3">
                                            <p:txEl>
                                              <p:pRg st="1" end="1"/>
                                            </p:txEl>
                                          </p:spTgt>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3">
                                            <p:txEl>
                                              <p:pRg st="2" end="2"/>
                                            </p:txEl>
                                          </p:spTgt>
                                        </p:tgtEl>
                                        <p:attrNameLst>
                                          <p:attrName>style.visibility</p:attrName>
                                        </p:attrNameLst>
                                      </p:cBhvr>
                                      <p:to>
                                        <p:strVal val="visible"/>
                                      </p:to>
                                    </p:set>
                                    <p:animEffect transition="in" filter="fade">
                                      <p:cBhvr>
                                        <p:cTn id="46" dur="500"/>
                                        <p:tgtEl>
                                          <p:spTgt spid="3">
                                            <p:txEl>
                                              <p:pRg st="2" end="2"/>
                                            </p:txEl>
                                          </p:spTgt>
                                        </p:tgtEl>
                                      </p:cBhvr>
                                    </p:animEffect>
                                    <p:anim calcmode="lin" valueType="num">
                                      <p:cBhvr>
                                        <p:cTn id="4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48" dur="5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 grpId="0"/>
      <p:bldP spid="15" grpId="0" animBg="1"/>
      <p:bldP spid="16" grpId="0"/>
      <p:bldP spid="18" grpId="0" animBg="1"/>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E7FEFF"/>
        </a:solidFill>
        <a:effectLst/>
      </p:bgPr>
    </p:bg>
    <p:spTree>
      <p:nvGrpSpPr>
        <p:cNvPr id="1" name=""/>
        <p:cNvGrpSpPr/>
        <p:nvPr/>
      </p:nvGrpSpPr>
      <p:grpSpPr>
        <a:xfrm>
          <a:off x="0" y="0"/>
          <a:ext cx="0" cy="0"/>
          <a:chOff x="0" y="0"/>
          <a:chExt cx="0" cy="0"/>
        </a:xfrm>
      </p:grpSpPr>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6613690">
            <a:off x="1756212" y="1603557"/>
            <a:ext cx="1520372" cy="1163776"/>
          </a:xfrm>
          <a:prstGeom prst="rect">
            <a:avLst/>
          </a:prstGeom>
        </p:spPr>
      </p:pic>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V="1">
            <a:off x="16459200" y="8420100"/>
            <a:ext cx="3639719" cy="3513983"/>
          </a:xfrm>
          <a:prstGeom prst="rect">
            <a:avLst/>
          </a:prstGeom>
        </p:spPr>
      </p:pic>
      <p:grpSp>
        <p:nvGrpSpPr>
          <p:cNvPr id="11" name="Group 10"/>
          <p:cNvGrpSpPr/>
          <p:nvPr/>
        </p:nvGrpSpPr>
        <p:grpSpPr>
          <a:xfrm>
            <a:off x="16459200" y="496068"/>
            <a:ext cx="1446081" cy="1217664"/>
            <a:chOff x="16459200" y="496068"/>
            <a:chExt cx="1446081" cy="1217664"/>
          </a:xfrm>
        </p:grpSpPr>
        <p:pic>
          <p:nvPicPr>
            <p:cNvPr id="2" name="Picture 2"/>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734110" y="496068"/>
              <a:ext cx="1171171" cy="1217664"/>
            </a:xfrm>
            <a:prstGeom prst="rect">
              <a:avLst/>
            </a:prstGeom>
          </p:spPr>
        </p:pic>
        <p:pic>
          <p:nvPicPr>
            <p:cNvPr id="10" name="Picture 10"/>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6459200" y="919652"/>
              <a:ext cx="823225" cy="407122"/>
            </a:xfrm>
            <a:prstGeom prst="rect">
              <a:avLst/>
            </a:prstGeom>
          </p:spPr>
        </p:pic>
      </p:grpSp>
      <p:sp>
        <p:nvSpPr>
          <p:cNvPr id="17" name="TextBox 16"/>
          <p:cNvSpPr txBox="1"/>
          <p:nvPr/>
        </p:nvSpPr>
        <p:spPr>
          <a:xfrm>
            <a:off x="7377619" y="647700"/>
            <a:ext cx="5029200"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000" b="1" dirty="0">
                <a:solidFill>
                  <a:srgbClr val="1F497D"/>
                </a:solidFill>
                <a:latin typeface="Arial" panose="020B0604020202020204" pitchFamily="34" charset="0"/>
                <a:cs typeface="Arial" panose="020B0604020202020204" pitchFamily="34" charset="0"/>
              </a:rPr>
              <a:t>NHẬN XÉT</a:t>
            </a:r>
            <a:endParaRPr kumimoji="0" lang="en-US" sz="6000" b="1"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p:txBody>
      </p:sp>
      <p:pic>
        <p:nvPicPr>
          <p:cNvPr id="14" name="Picture 2"/>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381000" y="2095500"/>
            <a:ext cx="17373600" cy="7660342"/>
          </a:xfrm>
          <a:prstGeom prst="rect">
            <a:avLst/>
          </a:prstGeom>
        </p:spPr>
      </p:pic>
      <p:pic>
        <p:nvPicPr>
          <p:cNvPr id="21" name="Picture 6"/>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01689" y="5829300"/>
            <a:ext cx="3022511" cy="4656193"/>
          </a:xfrm>
          <a:prstGeom prst="rect">
            <a:avLst/>
          </a:prstGeom>
        </p:spPr>
      </p:pic>
      <p:sp>
        <p:nvSpPr>
          <p:cNvPr id="3" name="Rectangle 2"/>
          <p:cNvSpPr/>
          <p:nvPr/>
        </p:nvSpPr>
        <p:spPr>
          <a:xfrm>
            <a:off x="3200400" y="3184600"/>
            <a:ext cx="12649200" cy="5518242"/>
          </a:xfrm>
          <a:prstGeom prst="rect">
            <a:avLst/>
          </a:prstGeom>
        </p:spPr>
        <p:txBody>
          <a:bodyPr wrap="square">
            <a:spAutoFit/>
          </a:bodyPr>
          <a:lstStyle/>
          <a:p>
            <a:pPr marL="571500" indent="-571500" algn="just">
              <a:lnSpc>
                <a:spcPct val="150000"/>
              </a:lnSpc>
              <a:buFont typeface="Arial" panose="020B0604020202020204" pitchFamily="34" charset="0"/>
              <a:buChar char="•"/>
            </a:pPr>
            <a:r>
              <a:rPr lang="vi-VN" sz="4000" dirty="0">
                <a:solidFill>
                  <a:schemeClr val="bg1"/>
                </a:solidFill>
              </a:rPr>
              <a:t>Các số, biến số được nối với nhau bởi dấu các phép tính cộng, trừ, nhân, chia, nâng lên luỹ thừa làm thành một biểu thức đại số. Đặc biệt, biểu thức số cũng là biểu thức đại số.</a:t>
            </a:r>
          </a:p>
          <a:p>
            <a:pPr marL="571500" indent="-571500" algn="just">
              <a:lnSpc>
                <a:spcPct val="150000"/>
              </a:lnSpc>
              <a:buFont typeface="Arial" panose="020B0604020202020204" pitchFamily="34" charset="0"/>
              <a:buChar char="•"/>
            </a:pPr>
            <a:r>
              <a:rPr lang="vi-VN" sz="4000" dirty="0">
                <a:solidFill>
                  <a:schemeClr val="bg1"/>
                </a:solidFill>
              </a:rPr>
              <a:t>Trong biểu thức đại số có thể có các dấu ngoặc để chỉ thứ tự thực hiện các phép tính.</a:t>
            </a:r>
          </a:p>
        </p:txBody>
      </p:sp>
    </p:spTree>
    <p:extLst>
      <p:ext uri="{BB962C8B-B14F-4D97-AF65-F5344CB8AC3E}">
        <p14:creationId xmlns:p14="http://schemas.microsoft.com/office/powerpoint/2010/main" val="4256473872"/>
      </p:ext>
    </p:extLst>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anim calcmode="lin" valueType="num">
                                      <p:cBhvr>
                                        <p:cTn id="13" dur="500" fill="hold"/>
                                        <p:tgtEl>
                                          <p:spTgt spid="21"/>
                                        </p:tgtEl>
                                        <p:attrNameLst>
                                          <p:attrName>ppt_x</p:attrName>
                                        </p:attrNameLst>
                                      </p:cBhvr>
                                      <p:tavLst>
                                        <p:tav tm="0">
                                          <p:val>
                                            <p:strVal val="#ppt_x"/>
                                          </p:val>
                                        </p:tav>
                                        <p:tav tm="100000">
                                          <p:val>
                                            <p:strVal val="#ppt_x"/>
                                          </p:val>
                                        </p:tav>
                                      </p:tavLst>
                                    </p:anim>
                                    <p:anim calcmode="lin" valueType="num">
                                      <p:cBhvr>
                                        <p:cTn id="14" dur="500" fill="hold"/>
                                        <p:tgtEl>
                                          <p:spTgt spid="2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anim calcmode="lin" valueType="num">
                                      <p:cBhvr>
                                        <p:cTn id="18" dur="500" fill="hold"/>
                                        <p:tgtEl>
                                          <p:spTgt spid="14"/>
                                        </p:tgtEl>
                                        <p:attrNameLst>
                                          <p:attrName>ppt_x</p:attrName>
                                        </p:attrNameLst>
                                      </p:cBhvr>
                                      <p:tavLst>
                                        <p:tav tm="0">
                                          <p:val>
                                            <p:strVal val="#ppt_x"/>
                                          </p:val>
                                        </p:tav>
                                        <p:tav tm="100000">
                                          <p:val>
                                            <p:strVal val="#ppt_x"/>
                                          </p:val>
                                        </p:tav>
                                      </p:tavLst>
                                    </p:anim>
                                    <p:anim calcmode="lin" valueType="num">
                                      <p:cBhvr>
                                        <p:cTn id="19" dur="5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anim calcmode="lin" valueType="num">
                                      <p:cBhvr>
                                        <p:cTn id="23" dur="500" fill="hold"/>
                                        <p:tgtEl>
                                          <p:spTgt spid="3"/>
                                        </p:tgtEl>
                                        <p:attrNameLst>
                                          <p:attrName>ppt_x</p:attrName>
                                        </p:attrNameLst>
                                      </p:cBhvr>
                                      <p:tavLst>
                                        <p:tav tm="0">
                                          <p:val>
                                            <p:strVal val="#ppt_x"/>
                                          </p:val>
                                        </p:tav>
                                        <p:tav tm="100000">
                                          <p:val>
                                            <p:strVal val="#ppt_x"/>
                                          </p:val>
                                        </p:tav>
                                      </p:tavLst>
                                    </p:anim>
                                    <p:anim calcmode="lin" valueType="num">
                                      <p:cBhvr>
                                        <p:cTn id="24"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E7FEF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2956575" y="-815326"/>
            <a:ext cx="12264358" cy="16569692"/>
          </a:xfrm>
          <a:prstGeom prst="rect">
            <a:avLst/>
          </a:prstGeom>
        </p:spPr>
      </p:pic>
      <p:pic>
        <p:nvPicPr>
          <p:cNvPr id="15" name="Picture 1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408758">
            <a:off x="17184719" y="151010"/>
            <a:ext cx="1640672" cy="1431859"/>
          </a:xfrm>
          <a:prstGeom prst="rect">
            <a:avLst/>
          </a:prstGeom>
        </p:spPr>
      </p:pic>
      <p:pic>
        <p:nvPicPr>
          <p:cNvPr id="16" name="Picture 1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408758">
            <a:off x="-125608" y="8806391"/>
            <a:ext cx="1640672" cy="1431859"/>
          </a:xfrm>
          <a:prstGeom prst="rect">
            <a:avLst/>
          </a:prstGeom>
        </p:spPr>
      </p:pic>
      <p:sp>
        <p:nvSpPr>
          <p:cNvPr id="14" name="TextBox 13"/>
          <p:cNvSpPr txBox="1"/>
          <p:nvPr/>
        </p:nvSpPr>
        <p:spPr>
          <a:xfrm>
            <a:off x="7486403" y="342900"/>
            <a:ext cx="3029197" cy="938719"/>
          </a:xfrm>
          <a:prstGeom prst="rect">
            <a:avLst/>
          </a:prstGeom>
          <a:noFill/>
        </p:spPr>
        <p:txBody>
          <a:bodyPr wrap="square" rtlCol="0">
            <a:spAutoFit/>
          </a:bodyPr>
          <a:lstStyle/>
          <a:p>
            <a:pPr algn="ctr"/>
            <a:r>
              <a:rPr lang="en-US" sz="5500" b="1" dirty="0">
                <a:solidFill>
                  <a:schemeClr val="tx2"/>
                </a:solidFill>
                <a:latin typeface="Arial" panose="020B0604020202020204" pitchFamily="34" charset="0"/>
                <a:cs typeface="Arial" panose="020B0604020202020204" pitchFamily="34" charset="0"/>
              </a:rPr>
              <a:t>CHÚ Ý</a:t>
            </a:r>
          </a:p>
        </p:txBody>
      </p:sp>
      <mc:AlternateContent xmlns:mc="http://schemas.openxmlformats.org/markup-compatibility/2006" xmlns:a14="http://schemas.microsoft.com/office/drawing/2010/main">
        <mc:Choice Requires="a14">
          <p:sp>
            <p:nvSpPr>
              <p:cNvPr id="7" name="Rectangle 6"/>
              <p:cNvSpPr/>
              <p:nvPr/>
            </p:nvSpPr>
            <p:spPr>
              <a:xfrm>
                <a:off x="1489630" y="1804898"/>
                <a:ext cx="15121970" cy="7986802"/>
              </a:xfrm>
              <a:prstGeom prst="rect">
                <a:avLst/>
              </a:prstGeom>
            </p:spPr>
            <p:txBody>
              <a:bodyPr wrap="square">
                <a:spAutoFit/>
              </a:bodyPr>
              <a:lstStyle/>
              <a:p>
                <a:pPr marL="571500" indent="-571500">
                  <a:lnSpc>
                    <a:spcPct val="150000"/>
                  </a:lnSpc>
                  <a:buFont typeface="Arial" panose="020B0604020202020204" pitchFamily="34" charset="0"/>
                  <a:buChar char="•"/>
                </a:pPr>
                <a:r>
                  <a:rPr lang="en-US" sz="3800" dirty="0">
                    <a:latin typeface="Arial" panose="020B0604020202020204" pitchFamily="34" charset="0"/>
                    <a:ea typeface="Calibri" panose="020F0502020204030204" pitchFamily="34" charset="0"/>
                    <a:cs typeface="Arial" panose="020B0604020202020204" pitchFamily="34" charset="0"/>
                  </a:rPr>
                  <a:t>Để </a:t>
                </a:r>
                <a:r>
                  <a:rPr lang="en-US" sz="3800" dirty="0" err="1">
                    <a:latin typeface="Arial" panose="020B0604020202020204" pitchFamily="34" charset="0"/>
                    <a:ea typeface="Calibri" panose="020F0502020204030204" pitchFamily="34" charset="0"/>
                    <a:cs typeface="Arial" panose="020B0604020202020204" pitchFamily="34" charset="0"/>
                  </a:rPr>
                  <a:t>cho</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gọn</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khi</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viết</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các</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biểu</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thức</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đại</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số</a:t>
                </a:r>
                <a:r>
                  <a:rPr lang="en-US" sz="3800" dirty="0">
                    <a:latin typeface="Arial" panose="020B0604020202020204" pitchFamily="34" charset="0"/>
                    <a:ea typeface="Calibri" panose="020F0502020204030204" pitchFamily="34" charset="0"/>
                    <a:cs typeface="Arial" panose="020B0604020202020204" pitchFamily="34" charset="0"/>
                  </a:rPr>
                  <a:t> ta </a:t>
                </a:r>
                <a:r>
                  <a:rPr lang="en-US" sz="3800" dirty="0" err="1">
                    <a:latin typeface="Arial" panose="020B0604020202020204" pitchFamily="34" charset="0"/>
                    <a:ea typeface="Calibri" panose="020F0502020204030204" pitchFamily="34" charset="0"/>
                    <a:cs typeface="Arial" panose="020B0604020202020204" pitchFamily="34" charset="0"/>
                  </a:rPr>
                  <a:t>thường</a:t>
                </a:r>
                <a:r>
                  <a:rPr lang="en-US" sz="3800" dirty="0">
                    <a:latin typeface="Arial" panose="020B0604020202020204" pitchFamily="34" charset="0"/>
                    <a:ea typeface="Calibri" panose="020F0502020204030204" pitchFamily="34" charset="0"/>
                    <a:cs typeface="Arial" panose="020B0604020202020204" pitchFamily="34" charset="0"/>
                  </a:rPr>
                  <a:t>:</a:t>
                </a:r>
                <a:endParaRPr lang="en-US" sz="3800" dirty="0">
                  <a:effectLst/>
                  <a:latin typeface="Arial" panose="020B0604020202020204" pitchFamily="34" charset="0"/>
                  <a:ea typeface="Calibri" panose="020F0502020204030204" pitchFamily="34" charset="0"/>
                  <a:cs typeface="Arial" panose="020B0604020202020204" pitchFamily="34" charset="0"/>
                </a:endParaRPr>
              </a:p>
              <a:p>
                <a:pPr marL="571500" lvl="0" indent="-571500">
                  <a:lnSpc>
                    <a:spcPct val="150000"/>
                  </a:lnSpc>
                  <a:buFontTx/>
                  <a:buChar char="-"/>
                  <a:tabLst>
                    <a:tab pos="457200" algn="l"/>
                  </a:tabLst>
                </a:pPr>
                <a:r>
                  <a:rPr lang="en-US" sz="3800" dirty="0" err="1">
                    <a:effectLst/>
                    <a:latin typeface="Arial" panose="020B0604020202020204" pitchFamily="34" charset="0"/>
                    <a:ea typeface="Calibri" panose="020F0502020204030204" pitchFamily="34" charset="0"/>
                    <a:cs typeface="Arial" panose="020B0604020202020204" pitchFamily="34" charset="0"/>
                  </a:rPr>
                  <a:t>Không</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viết</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dấu</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nhân</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giữa</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các</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chữ</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cũng</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như</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giữa</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số</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và</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chữ</a:t>
                </a:r>
                <a:r>
                  <a:rPr lang="en-US" sz="3800" dirty="0">
                    <a:effectLst/>
                    <a:latin typeface="Arial" panose="020B0604020202020204" pitchFamily="34" charset="0"/>
                    <a:ea typeface="Calibri" panose="020F0502020204030204" pitchFamily="34" charset="0"/>
                    <a:cs typeface="Arial" panose="020B0604020202020204" pitchFamily="34" charset="0"/>
                  </a:rPr>
                  <a:t>.</a:t>
                </a:r>
              </a:p>
              <a:p>
                <a:pPr lvl="0">
                  <a:lnSpc>
                    <a:spcPct val="150000"/>
                  </a:lnSpc>
                  <a:tabLst>
                    <a:tab pos="457200" algn="l"/>
                  </a:tabLst>
                </a:pP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Chẳng</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hạn</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viết</a:t>
                </a:r>
                <a:r>
                  <a:rPr lang="en-US" sz="38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800" i="1">
                        <a:effectLst/>
                        <a:latin typeface="Cambria Math" panose="02040503050406030204" pitchFamily="18" charset="0"/>
                        <a:ea typeface="Calibri" panose="020F0502020204030204" pitchFamily="34" charset="0"/>
                        <a:cs typeface="Arial" panose="020B0604020202020204" pitchFamily="34" charset="0"/>
                      </a:rPr>
                      <m:t>𝑥𝑦</m:t>
                    </m:r>
                  </m:oMath>
                </a14:m>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thay</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cho</a:t>
                </a:r>
                <a:r>
                  <a:rPr lang="en-US" sz="38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800" i="1">
                        <a:effectLst/>
                        <a:latin typeface="Cambria Math" panose="02040503050406030204" pitchFamily="18" charset="0"/>
                        <a:ea typeface="Calibri" panose="020F0502020204030204" pitchFamily="34" charset="0"/>
                        <a:cs typeface="Arial" panose="020B0604020202020204" pitchFamily="34" charset="0"/>
                      </a:rPr>
                      <m:t>𝑥</m:t>
                    </m:r>
                    <m:r>
                      <a:rPr lang="en-US" sz="3800">
                        <a:effectLst/>
                        <a:latin typeface="Cambria Math" panose="02040503050406030204" pitchFamily="18" charset="0"/>
                        <a:ea typeface="Calibri" panose="020F0502020204030204" pitchFamily="34" charset="0"/>
                        <a:cs typeface="Arial" panose="020B0604020202020204" pitchFamily="34" charset="0"/>
                      </a:rPr>
                      <m:t>.</m:t>
                    </m:r>
                    <m:r>
                      <a:rPr lang="en-US" sz="3800" i="1">
                        <a:effectLst/>
                        <a:latin typeface="Cambria Math" panose="02040503050406030204" pitchFamily="18" charset="0"/>
                        <a:ea typeface="Calibri" panose="020F0502020204030204" pitchFamily="34" charset="0"/>
                        <a:cs typeface="Arial" panose="020B0604020202020204" pitchFamily="34" charset="0"/>
                      </a:rPr>
                      <m:t>𝑦</m:t>
                    </m:r>
                  </m:oMath>
                </a14:m>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viết</a:t>
                </a:r>
                <a:r>
                  <a:rPr lang="en-US" sz="38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800">
                        <a:effectLst/>
                        <a:latin typeface="Cambria Math" panose="02040503050406030204" pitchFamily="18" charset="0"/>
                        <a:ea typeface="Calibri" panose="020F0502020204030204" pitchFamily="34" charset="0"/>
                        <a:cs typeface="Arial" panose="020B0604020202020204" pitchFamily="34" charset="0"/>
                      </a:rPr>
                      <m:t>2</m:t>
                    </m:r>
                    <m:r>
                      <a:rPr lang="en-US" sz="3800" i="1">
                        <a:effectLst/>
                        <a:latin typeface="Cambria Math" panose="02040503050406030204" pitchFamily="18" charset="0"/>
                        <a:ea typeface="Calibri" panose="020F0502020204030204" pitchFamily="34" charset="0"/>
                        <a:cs typeface="Arial" panose="020B0604020202020204" pitchFamily="34" charset="0"/>
                      </a:rPr>
                      <m:t>𝑥</m:t>
                    </m:r>
                  </m:oMath>
                </a14:m>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thay</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cho</a:t>
                </a:r>
                <a:r>
                  <a:rPr lang="en-US" sz="38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800" i="1" dirty="0" smtClean="0">
                        <a:effectLst/>
                        <a:latin typeface="Cambria Math" panose="02040503050406030204" pitchFamily="18" charset="0"/>
                        <a:ea typeface="Calibri" panose="020F0502020204030204" pitchFamily="34" charset="0"/>
                        <a:cs typeface="Arial" panose="020B0604020202020204" pitchFamily="34" charset="0"/>
                      </a:rPr>
                      <m:t>2.</m:t>
                    </m:r>
                    <m:r>
                      <a:rPr lang="en-US" sz="3800" i="1">
                        <a:effectLst/>
                        <a:latin typeface="Cambria Math" panose="02040503050406030204" pitchFamily="18" charset="0"/>
                        <a:ea typeface="Calibri" panose="020F0502020204030204" pitchFamily="34" charset="0"/>
                        <a:cs typeface="Arial" panose="020B0604020202020204" pitchFamily="34" charset="0"/>
                      </a:rPr>
                      <m:t>𝑥</m:t>
                    </m:r>
                  </m:oMath>
                </a14:m>
                <a:endParaRPr lang="en-US" sz="3800" dirty="0">
                  <a:effectLst/>
                  <a:latin typeface="Arial" panose="020B0604020202020204" pitchFamily="34" charset="0"/>
                  <a:ea typeface="Calibri" panose="020F0502020204030204" pitchFamily="34" charset="0"/>
                  <a:cs typeface="Arial" panose="020B0604020202020204" pitchFamily="34" charset="0"/>
                </a:endParaRPr>
              </a:p>
              <a:p>
                <a:pPr marL="571500" lvl="0" indent="-571500">
                  <a:lnSpc>
                    <a:spcPct val="150000"/>
                  </a:lnSpc>
                  <a:buFontTx/>
                  <a:buChar char="-"/>
                  <a:tabLst>
                    <a:tab pos="457200" algn="l"/>
                  </a:tabLst>
                </a:pPr>
                <a:r>
                  <a:rPr lang="en-US" sz="3800" dirty="0" err="1">
                    <a:effectLst/>
                    <a:latin typeface="Arial" panose="020B0604020202020204" pitchFamily="34" charset="0"/>
                    <a:ea typeface="Calibri" panose="020F0502020204030204" pitchFamily="34" charset="0"/>
                    <a:cs typeface="Arial" panose="020B0604020202020204" pitchFamily="34" charset="0"/>
                  </a:rPr>
                  <a:t>Viết</a:t>
                </a:r>
                <a:r>
                  <a:rPr lang="en-US" sz="38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800" i="1">
                        <a:effectLst/>
                        <a:latin typeface="Cambria Math" panose="02040503050406030204" pitchFamily="18" charset="0"/>
                        <a:ea typeface="Calibri" panose="020F0502020204030204" pitchFamily="34" charset="0"/>
                        <a:cs typeface="Arial" panose="020B0604020202020204" pitchFamily="34" charset="0"/>
                      </a:rPr>
                      <m:t>𝑥</m:t>
                    </m:r>
                  </m:oMath>
                </a14:m>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thay</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cho</a:t>
                </a:r>
                <a:r>
                  <a:rPr lang="en-US" sz="38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800">
                        <a:effectLst/>
                        <a:latin typeface="Cambria Math" panose="02040503050406030204" pitchFamily="18" charset="0"/>
                        <a:ea typeface="Calibri" panose="020F0502020204030204" pitchFamily="34" charset="0"/>
                        <a:cs typeface="Arial" panose="020B0604020202020204" pitchFamily="34" charset="0"/>
                      </a:rPr>
                      <m:t>1.</m:t>
                    </m:r>
                    <m:r>
                      <a:rPr lang="en-US" sz="3800" i="1">
                        <a:effectLst/>
                        <a:latin typeface="Cambria Math" panose="02040503050406030204" pitchFamily="18" charset="0"/>
                        <a:ea typeface="Calibri" panose="020F0502020204030204" pitchFamily="34" charset="0"/>
                        <a:cs typeface="Arial" panose="020B0604020202020204" pitchFamily="34" charset="0"/>
                      </a:rPr>
                      <m:t>𝑥</m:t>
                    </m:r>
                  </m:oMath>
                </a14:m>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viết</a:t>
                </a:r>
                <a:r>
                  <a:rPr lang="en-US" sz="38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800" i="1">
                        <a:effectLst/>
                        <a:latin typeface="Cambria Math" panose="02040503050406030204" pitchFamily="18" charset="0"/>
                        <a:ea typeface="Calibri" panose="020F0502020204030204" pitchFamily="34" charset="0"/>
                        <a:cs typeface="Arial" panose="020B0604020202020204" pitchFamily="34" charset="0"/>
                      </a:rPr>
                      <m:t>−</m:t>
                    </m:r>
                    <m:r>
                      <a:rPr lang="en-US" sz="3800" i="1">
                        <a:effectLst/>
                        <a:latin typeface="Cambria Math" panose="02040503050406030204" pitchFamily="18" charset="0"/>
                        <a:ea typeface="Calibri" panose="020F0502020204030204" pitchFamily="34" charset="0"/>
                        <a:cs typeface="Arial" panose="020B0604020202020204" pitchFamily="34" charset="0"/>
                      </a:rPr>
                      <m:t>𝑥</m:t>
                    </m:r>
                  </m:oMath>
                </a14:m>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thay</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cho</a:t>
                </a:r>
                <a:r>
                  <a:rPr lang="en-US" sz="38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d>
                      <m:dPr>
                        <m:ctrlPr>
                          <a:rPr lang="en-US" sz="3800" i="1">
                            <a:effectLst/>
                            <a:latin typeface="Cambria Math" panose="02040503050406030204" pitchFamily="18" charset="0"/>
                            <a:ea typeface="Calibri" panose="020F0502020204030204" pitchFamily="34" charset="0"/>
                            <a:cs typeface="Arial" panose="020B0604020202020204" pitchFamily="34" charset="0"/>
                          </a:rPr>
                        </m:ctrlPr>
                      </m:dPr>
                      <m:e>
                        <m:r>
                          <a:rPr lang="en-US" sz="3800" i="1">
                            <a:effectLst/>
                            <a:latin typeface="Cambria Math" panose="02040503050406030204" pitchFamily="18" charset="0"/>
                            <a:ea typeface="Calibri" panose="020F0502020204030204" pitchFamily="34" charset="0"/>
                            <a:cs typeface="Arial" panose="020B0604020202020204" pitchFamily="34" charset="0"/>
                          </a:rPr>
                          <m:t>−</m:t>
                        </m:r>
                        <m:r>
                          <a:rPr lang="en-US" sz="3800">
                            <a:effectLst/>
                            <a:latin typeface="Cambria Math" panose="02040503050406030204" pitchFamily="18" charset="0"/>
                            <a:ea typeface="Calibri" panose="020F0502020204030204" pitchFamily="34" charset="0"/>
                            <a:cs typeface="Arial" panose="020B0604020202020204" pitchFamily="34" charset="0"/>
                          </a:rPr>
                          <m:t>1</m:t>
                        </m:r>
                      </m:e>
                    </m:d>
                    <m:r>
                      <a:rPr lang="en-US" sz="3800" b="0" i="1" smtClean="0">
                        <a:effectLst/>
                        <a:latin typeface="Cambria Math" panose="02040503050406030204" pitchFamily="18" charset="0"/>
                        <a:ea typeface="Calibri" panose="020F0502020204030204" pitchFamily="34" charset="0"/>
                        <a:cs typeface="Arial" panose="020B0604020202020204" pitchFamily="34" charset="0"/>
                      </a:rPr>
                      <m:t>.</m:t>
                    </m:r>
                    <m:r>
                      <a:rPr lang="en-US" sz="3800" i="1">
                        <a:effectLst/>
                        <a:latin typeface="Cambria Math" panose="02040503050406030204" pitchFamily="18" charset="0"/>
                        <a:ea typeface="Calibri" panose="020F0502020204030204" pitchFamily="34" charset="0"/>
                        <a:cs typeface="Arial" panose="020B0604020202020204" pitchFamily="34" charset="0"/>
                      </a:rPr>
                      <m:t>𝑥</m:t>
                    </m:r>
                  </m:oMath>
                </a14:m>
                <a:endParaRPr lang="en-US" sz="3800" dirty="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buFont typeface="Arial" panose="020B0604020202020204" pitchFamily="34" charset="0"/>
                  <a:buChar char="•"/>
                </a:pPr>
                <a:r>
                  <a:rPr lang="en-US" sz="3800" dirty="0" err="1">
                    <a:effectLst/>
                    <a:latin typeface="Arial" panose="020B0604020202020204" pitchFamily="34" charset="0"/>
                    <a:ea typeface="Calibri" panose="020F0502020204030204" pitchFamily="34" charset="0"/>
                    <a:cs typeface="Arial" panose="020B0604020202020204" pitchFamily="34" charset="0"/>
                  </a:rPr>
                  <a:t>Trong</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biểu</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thức</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đại</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số</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vì</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chữ</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đại</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diện</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cho</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số</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nên</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khi</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thực</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hiện</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các</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phép</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tính</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trên</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các</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chữ</a:t>
                </a:r>
                <a:r>
                  <a:rPr lang="en-US" sz="3800" dirty="0">
                    <a:effectLst/>
                    <a:latin typeface="Arial" panose="020B0604020202020204" pitchFamily="34" charset="0"/>
                    <a:ea typeface="Calibri" panose="020F0502020204030204" pitchFamily="34" charset="0"/>
                    <a:cs typeface="Arial" panose="020B0604020202020204" pitchFamily="34" charset="0"/>
                  </a:rPr>
                  <a:t>, ta </a:t>
                </a:r>
                <a:r>
                  <a:rPr lang="en-US" sz="3800" dirty="0" err="1">
                    <a:effectLst/>
                    <a:latin typeface="Arial" panose="020B0604020202020204" pitchFamily="34" charset="0"/>
                    <a:ea typeface="Calibri" panose="020F0502020204030204" pitchFamily="34" charset="0"/>
                    <a:cs typeface="Arial" panose="020B0604020202020204" pitchFamily="34" charset="0"/>
                  </a:rPr>
                  <a:t>có</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thể</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áp</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dụng</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những</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tính</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chất</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quy</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tắc</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phép</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tính</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như</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trên</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các</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số</a:t>
                </a:r>
                <a:r>
                  <a:rPr lang="en-US" sz="3800" dirty="0">
                    <a:effectLst/>
                    <a:latin typeface="Arial" panose="020B0604020202020204" pitchFamily="34" charset="0"/>
                    <a:ea typeface="Calibri" panose="020F0502020204030204" pitchFamily="34" charset="0"/>
                    <a:cs typeface="Arial" panose="020B0604020202020204" pitchFamily="34" charset="0"/>
                  </a:rPr>
                  <a:t>.</a:t>
                </a:r>
              </a:p>
              <a:p>
                <a:pPr>
                  <a:lnSpc>
                    <a:spcPct val="150000"/>
                  </a:lnSpc>
                </a:pP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Chẳng</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hạn</a:t>
                </a:r>
                <a:r>
                  <a:rPr lang="en-US" sz="3800" dirty="0">
                    <a:effectLst/>
                    <a:latin typeface="Arial" panose="020B0604020202020204" pitchFamily="34" charset="0"/>
                    <a:ea typeface="Calibri" panose="020F0502020204030204" pitchFamily="34" charset="0"/>
                    <a:cs typeface="Arial" panose="020B0604020202020204" pitchFamily="34" charset="0"/>
                  </a:rPr>
                  <a:t>: </a:t>
                </a:r>
              </a:p>
              <a:p>
                <a:pPr algn="ctr">
                  <a:lnSpc>
                    <a:spcPct val="150000"/>
                  </a:lnSpc>
                </a:pPr>
                <a14:m>
                  <m:oMathPara xmlns:m="http://schemas.openxmlformats.org/officeDocument/2006/math">
                    <m:oMathParaPr>
                      <m:jc m:val="centerGroup"/>
                    </m:oMathParaPr>
                    <m:oMath xmlns:m="http://schemas.openxmlformats.org/officeDocument/2006/math">
                      <m:r>
                        <a:rPr lang="en-US" sz="3800" i="1">
                          <a:effectLst/>
                          <a:latin typeface="Cambria Math" panose="02040503050406030204" pitchFamily="18" charset="0"/>
                          <a:ea typeface="Calibri" panose="020F0502020204030204" pitchFamily="34" charset="0"/>
                          <a:cs typeface="Arial" panose="020B0604020202020204" pitchFamily="34" charset="0"/>
                        </a:rPr>
                        <m:t>𝑥</m:t>
                      </m:r>
                      <m:r>
                        <a:rPr lang="en-US" sz="3800">
                          <a:effectLst/>
                          <a:latin typeface="Cambria Math" panose="02040503050406030204" pitchFamily="18" charset="0"/>
                          <a:ea typeface="Calibri" panose="020F0502020204030204" pitchFamily="34" charset="0"/>
                          <a:cs typeface="Arial" panose="020B0604020202020204" pitchFamily="34" charset="0"/>
                        </a:rPr>
                        <m:t>+</m:t>
                      </m:r>
                      <m:r>
                        <a:rPr lang="en-US" sz="3800" i="1">
                          <a:effectLst/>
                          <a:latin typeface="Cambria Math" panose="02040503050406030204" pitchFamily="18" charset="0"/>
                          <a:ea typeface="Calibri" panose="020F0502020204030204" pitchFamily="34" charset="0"/>
                          <a:cs typeface="Arial" panose="020B0604020202020204" pitchFamily="34" charset="0"/>
                        </a:rPr>
                        <m:t>𝑥</m:t>
                      </m:r>
                      <m:r>
                        <a:rPr lang="en-US" sz="3800">
                          <a:effectLst/>
                          <a:latin typeface="Cambria Math" panose="02040503050406030204" pitchFamily="18" charset="0"/>
                          <a:ea typeface="Calibri" panose="020F0502020204030204" pitchFamily="34" charset="0"/>
                          <a:cs typeface="Arial" panose="020B0604020202020204" pitchFamily="34" charset="0"/>
                        </a:rPr>
                        <m:t>=2</m:t>
                      </m:r>
                      <m:r>
                        <a:rPr lang="en-US" sz="3800" i="1">
                          <a:effectLst/>
                          <a:latin typeface="Cambria Math" panose="02040503050406030204" pitchFamily="18" charset="0"/>
                          <a:ea typeface="Calibri" panose="020F0502020204030204" pitchFamily="34" charset="0"/>
                          <a:cs typeface="Arial" panose="020B0604020202020204" pitchFamily="34" charset="0"/>
                        </a:rPr>
                        <m:t>𝑥</m:t>
                      </m:r>
                      <m:r>
                        <a:rPr lang="en-US" sz="3800">
                          <a:effectLst/>
                          <a:latin typeface="Cambria Math" panose="02040503050406030204" pitchFamily="18" charset="0"/>
                          <a:ea typeface="Calibri" panose="020F0502020204030204" pitchFamily="34" charset="0"/>
                          <a:cs typeface="Arial" panose="020B0604020202020204" pitchFamily="34" charset="0"/>
                        </a:rPr>
                        <m:t>;</m:t>
                      </m:r>
                      <m:r>
                        <a:rPr lang="en-US" sz="3800" i="1">
                          <a:effectLst/>
                          <a:latin typeface="Cambria Math" panose="02040503050406030204" pitchFamily="18" charset="0"/>
                          <a:ea typeface="Calibri" panose="020F0502020204030204" pitchFamily="34" charset="0"/>
                          <a:cs typeface="Arial" panose="020B0604020202020204" pitchFamily="34" charset="0"/>
                        </a:rPr>
                        <m:t>𝑥</m:t>
                      </m:r>
                      <m:r>
                        <a:rPr lang="en-US" sz="3800">
                          <a:effectLst/>
                          <a:latin typeface="Cambria Math" panose="02040503050406030204" pitchFamily="18" charset="0"/>
                          <a:ea typeface="Calibri" panose="020F0502020204030204" pitchFamily="34" charset="0"/>
                          <a:cs typeface="Arial" panose="020B0604020202020204" pitchFamily="34" charset="0"/>
                        </a:rPr>
                        <m:t>.</m:t>
                      </m:r>
                      <m:r>
                        <a:rPr lang="en-US" sz="3800" i="1">
                          <a:effectLst/>
                          <a:latin typeface="Cambria Math" panose="02040503050406030204" pitchFamily="18" charset="0"/>
                          <a:ea typeface="Calibri" panose="020F0502020204030204" pitchFamily="34" charset="0"/>
                          <a:cs typeface="Arial" panose="020B0604020202020204" pitchFamily="34" charset="0"/>
                        </a:rPr>
                        <m:t>𝑥</m:t>
                      </m:r>
                      <m:r>
                        <a:rPr lang="en-US" sz="3800">
                          <a:effectLst/>
                          <a:latin typeface="Cambria Math" panose="02040503050406030204" pitchFamily="18" charset="0"/>
                          <a:ea typeface="Calibri" panose="020F0502020204030204" pitchFamily="34" charset="0"/>
                          <a:cs typeface="Arial" panose="020B0604020202020204" pitchFamily="34" charset="0"/>
                        </a:rPr>
                        <m:t>=</m:t>
                      </m:r>
                      <m:sSup>
                        <m:sSupPr>
                          <m:ctrlPr>
                            <a:rPr lang="en-US" sz="3800" i="1">
                              <a:effectLst/>
                              <a:latin typeface="Cambria Math" panose="02040503050406030204" pitchFamily="18" charset="0"/>
                              <a:ea typeface="Calibri" panose="020F0502020204030204" pitchFamily="34" charset="0"/>
                              <a:cs typeface="Arial" panose="020B0604020202020204" pitchFamily="34" charset="0"/>
                            </a:rPr>
                          </m:ctrlPr>
                        </m:sSupPr>
                        <m:e>
                          <m:r>
                            <a:rPr lang="en-US" sz="3800" i="1">
                              <a:effectLst/>
                              <a:latin typeface="Cambria Math" panose="02040503050406030204" pitchFamily="18" charset="0"/>
                              <a:ea typeface="Calibri" panose="020F0502020204030204" pitchFamily="34" charset="0"/>
                              <a:cs typeface="Arial" panose="020B0604020202020204" pitchFamily="34" charset="0"/>
                            </a:rPr>
                            <m:t>𝑥</m:t>
                          </m:r>
                        </m:e>
                        <m:sup>
                          <m:r>
                            <a:rPr lang="en-US" sz="3800">
                              <a:effectLst/>
                              <a:latin typeface="Cambria Math" panose="02040503050406030204" pitchFamily="18" charset="0"/>
                              <a:ea typeface="Calibri" panose="020F0502020204030204" pitchFamily="34" charset="0"/>
                              <a:cs typeface="Arial" panose="020B0604020202020204" pitchFamily="34" charset="0"/>
                            </a:rPr>
                            <m:t>2</m:t>
                          </m:r>
                        </m:sup>
                      </m:sSup>
                      <m:r>
                        <a:rPr lang="en-US" sz="3800">
                          <a:effectLst/>
                          <a:latin typeface="Cambria Math" panose="02040503050406030204" pitchFamily="18" charset="0"/>
                          <a:ea typeface="Calibri" panose="020F0502020204030204" pitchFamily="34" charset="0"/>
                          <a:cs typeface="Arial" panose="020B0604020202020204" pitchFamily="34" charset="0"/>
                        </a:rPr>
                        <m:t>;</m:t>
                      </m:r>
                      <m:r>
                        <a:rPr lang="en-US" sz="3800" i="1">
                          <a:effectLst/>
                          <a:latin typeface="Cambria Math" panose="02040503050406030204" pitchFamily="18" charset="0"/>
                          <a:ea typeface="Calibri" panose="020F0502020204030204" pitchFamily="34" charset="0"/>
                          <a:cs typeface="Arial" panose="020B0604020202020204" pitchFamily="34" charset="0"/>
                        </a:rPr>
                        <m:t>𝑥</m:t>
                      </m:r>
                      <m:r>
                        <a:rPr lang="en-US" sz="3800">
                          <a:effectLst/>
                          <a:latin typeface="Cambria Math" panose="02040503050406030204" pitchFamily="18" charset="0"/>
                          <a:ea typeface="Calibri" panose="020F0502020204030204" pitchFamily="34" charset="0"/>
                          <a:cs typeface="Arial" panose="020B0604020202020204" pitchFamily="34" charset="0"/>
                        </a:rPr>
                        <m:t>+</m:t>
                      </m:r>
                      <m:r>
                        <a:rPr lang="en-US" sz="3800" i="1">
                          <a:effectLst/>
                          <a:latin typeface="Cambria Math" panose="02040503050406030204" pitchFamily="18" charset="0"/>
                          <a:ea typeface="Calibri" panose="020F0502020204030204" pitchFamily="34" charset="0"/>
                          <a:cs typeface="Arial" panose="020B0604020202020204" pitchFamily="34" charset="0"/>
                        </a:rPr>
                        <m:t>𝑦</m:t>
                      </m:r>
                      <m:r>
                        <a:rPr lang="en-US" sz="3800">
                          <a:effectLst/>
                          <a:latin typeface="Cambria Math" panose="02040503050406030204" pitchFamily="18" charset="0"/>
                          <a:ea typeface="Calibri" panose="020F0502020204030204" pitchFamily="34" charset="0"/>
                          <a:cs typeface="Arial" panose="020B0604020202020204" pitchFamily="34" charset="0"/>
                        </a:rPr>
                        <m:t>=</m:t>
                      </m:r>
                      <m:r>
                        <a:rPr lang="en-US" sz="3800" i="1">
                          <a:effectLst/>
                          <a:latin typeface="Cambria Math" panose="02040503050406030204" pitchFamily="18" charset="0"/>
                          <a:ea typeface="Calibri" panose="020F0502020204030204" pitchFamily="34" charset="0"/>
                          <a:cs typeface="Arial" panose="020B0604020202020204" pitchFamily="34" charset="0"/>
                        </a:rPr>
                        <m:t>𝑦</m:t>
                      </m:r>
                      <m:r>
                        <a:rPr lang="en-US" sz="3800">
                          <a:effectLst/>
                          <a:latin typeface="Cambria Math" panose="02040503050406030204" pitchFamily="18" charset="0"/>
                          <a:ea typeface="Calibri" panose="020F0502020204030204" pitchFamily="34" charset="0"/>
                          <a:cs typeface="Arial" panose="020B0604020202020204" pitchFamily="34" charset="0"/>
                        </a:rPr>
                        <m:t>+</m:t>
                      </m:r>
                      <m:r>
                        <a:rPr lang="en-US" sz="3800" i="1">
                          <a:effectLst/>
                          <a:latin typeface="Cambria Math" panose="02040503050406030204" pitchFamily="18" charset="0"/>
                          <a:ea typeface="Calibri" panose="020F0502020204030204" pitchFamily="34" charset="0"/>
                          <a:cs typeface="Arial" panose="020B0604020202020204" pitchFamily="34" charset="0"/>
                        </a:rPr>
                        <m:t>𝑥</m:t>
                      </m:r>
                      <m:r>
                        <a:rPr lang="en-US" sz="3800">
                          <a:effectLst/>
                          <a:latin typeface="Cambria Math" panose="02040503050406030204" pitchFamily="18" charset="0"/>
                          <a:ea typeface="Calibri" panose="020F0502020204030204" pitchFamily="34" charset="0"/>
                          <a:cs typeface="Arial" panose="020B0604020202020204" pitchFamily="34" charset="0"/>
                        </a:rPr>
                        <m:t>;</m:t>
                      </m:r>
                      <m:r>
                        <a:rPr lang="en-US" sz="3800" i="1">
                          <a:effectLst/>
                          <a:latin typeface="Cambria Math" panose="02040503050406030204" pitchFamily="18" charset="0"/>
                          <a:ea typeface="Calibri" panose="020F0502020204030204" pitchFamily="34" charset="0"/>
                          <a:cs typeface="Arial" panose="020B0604020202020204" pitchFamily="34" charset="0"/>
                        </a:rPr>
                        <m:t>𝑥</m:t>
                      </m:r>
                      <m:r>
                        <a:rPr lang="en-US" sz="3800">
                          <a:effectLst/>
                          <a:latin typeface="Cambria Math" panose="02040503050406030204" pitchFamily="18" charset="0"/>
                          <a:ea typeface="Calibri" panose="020F0502020204030204" pitchFamily="34" charset="0"/>
                          <a:cs typeface="Arial" panose="020B0604020202020204" pitchFamily="34" charset="0"/>
                        </a:rPr>
                        <m:t>(</m:t>
                      </m:r>
                      <m:r>
                        <a:rPr lang="en-US" sz="3800" i="1">
                          <a:effectLst/>
                          <a:latin typeface="Cambria Math" panose="02040503050406030204" pitchFamily="18" charset="0"/>
                          <a:ea typeface="Calibri" panose="020F0502020204030204" pitchFamily="34" charset="0"/>
                          <a:cs typeface="Arial" panose="020B0604020202020204" pitchFamily="34" charset="0"/>
                        </a:rPr>
                        <m:t>𝑦</m:t>
                      </m:r>
                      <m:r>
                        <a:rPr lang="en-US" sz="3800">
                          <a:effectLst/>
                          <a:latin typeface="Cambria Math" panose="02040503050406030204" pitchFamily="18" charset="0"/>
                          <a:ea typeface="Calibri" panose="020F0502020204030204" pitchFamily="34" charset="0"/>
                          <a:cs typeface="Arial" panose="020B0604020202020204" pitchFamily="34" charset="0"/>
                        </a:rPr>
                        <m:t>+</m:t>
                      </m:r>
                      <m:r>
                        <a:rPr lang="en-US" sz="3800" i="1">
                          <a:effectLst/>
                          <a:latin typeface="Cambria Math" panose="02040503050406030204" pitchFamily="18" charset="0"/>
                          <a:ea typeface="Calibri" panose="020F0502020204030204" pitchFamily="34" charset="0"/>
                          <a:cs typeface="Arial" panose="020B0604020202020204" pitchFamily="34" charset="0"/>
                        </a:rPr>
                        <m:t>𝑧</m:t>
                      </m:r>
                      <m:r>
                        <a:rPr lang="en-US" sz="3800">
                          <a:effectLst/>
                          <a:latin typeface="Cambria Math" panose="02040503050406030204" pitchFamily="18" charset="0"/>
                          <a:ea typeface="Calibri" panose="020F0502020204030204" pitchFamily="34" charset="0"/>
                          <a:cs typeface="Arial" panose="020B0604020202020204" pitchFamily="34" charset="0"/>
                        </a:rPr>
                        <m:t>)=</m:t>
                      </m:r>
                      <m:r>
                        <a:rPr lang="en-US" sz="3800" i="1">
                          <a:effectLst/>
                          <a:latin typeface="Cambria Math" panose="02040503050406030204" pitchFamily="18" charset="0"/>
                          <a:ea typeface="Calibri" panose="020F0502020204030204" pitchFamily="34" charset="0"/>
                          <a:cs typeface="Arial" panose="020B0604020202020204" pitchFamily="34" charset="0"/>
                        </a:rPr>
                        <m:t>𝑥𝑦</m:t>
                      </m:r>
                      <m:r>
                        <a:rPr lang="en-US" sz="3800">
                          <a:effectLst/>
                          <a:latin typeface="Cambria Math" panose="02040503050406030204" pitchFamily="18" charset="0"/>
                          <a:ea typeface="Calibri" panose="020F0502020204030204" pitchFamily="34" charset="0"/>
                          <a:cs typeface="Arial" panose="020B0604020202020204" pitchFamily="34" charset="0"/>
                        </a:rPr>
                        <m:t>+</m:t>
                      </m:r>
                      <m:r>
                        <a:rPr lang="en-US" sz="3800" i="1">
                          <a:effectLst/>
                          <a:latin typeface="Cambria Math" panose="02040503050406030204" pitchFamily="18" charset="0"/>
                          <a:ea typeface="Calibri" panose="020F0502020204030204" pitchFamily="34" charset="0"/>
                          <a:cs typeface="Arial" panose="020B0604020202020204" pitchFamily="34" charset="0"/>
                        </a:rPr>
                        <m:t>𝑥𝑧</m:t>
                      </m:r>
                    </m:oMath>
                  </m:oMathPara>
                </a14:m>
                <a:endParaRPr lang="en-US" sz="38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1489630" y="1804898"/>
                <a:ext cx="15121970" cy="7986802"/>
              </a:xfrm>
              <a:prstGeom prst="rect">
                <a:avLst/>
              </a:prstGeom>
              <a:blipFill>
                <a:blip r:embed="rId9"/>
                <a:stretch>
                  <a:fillRect l="-1209" r="-1330"/>
                </a:stretch>
              </a:blipFill>
            </p:spPr>
            <p:txBody>
              <a:bodyPr/>
              <a:lstStyle/>
              <a:p>
                <a:r>
                  <a:rPr lang="en-US">
                    <a:noFill/>
                  </a:rPr>
                  <a:t> </a:t>
                </a:r>
              </a:p>
            </p:txBody>
          </p:sp>
        </mc:Fallback>
      </mc:AlternateContent>
      <p:pic>
        <p:nvPicPr>
          <p:cNvPr id="21" name="Picture 2"/>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6043257" y="7507620"/>
            <a:ext cx="1746285" cy="2587090"/>
          </a:xfrm>
          <a:prstGeom prst="rect">
            <a:avLst/>
          </a:prstGeom>
        </p:spPr>
      </p:pic>
      <p:pic>
        <p:nvPicPr>
          <p:cNvPr id="22" name="Picture 26"/>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355030" y="1181100"/>
            <a:ext cx="1063343" cy="1007518"/>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42" presetClass="entr" presetSubtype="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anim calcmode="lin" valueType="num">
                                      <p:cBhvr>
                                        <p:cTn id="11" dur="500" fill="hold"/>
                                        <p:tgtEl>
                                          <p:spTgt spid="22"/>
                                        </p:tgtEl>
                                        <p:attrNameLst>
                                          <p:attrName>ppt_x</p:attrName>
                                        </p:attrNameLst>
                                      </p:cBhvr>
                                      <p:tavLst>
                                        <p:tav tm="0">
                                          <p:val>
                                            <p:strVal val="#ppt_x"/>
                                          </p:val>
                                        </p:tav>
                                        <p:tav tm="100000">
                                          <p:val>
                                            <p:strVal val="#ppt_x"/>
                                          </p:val>
                                        </p:tav>
                                      </p:tavLst>
                                    </p:anim>
                                    <p:anim calcmode="lin" valueType="num">
                                      <p:cBhvr>
                                        <p:cTn id="12" dur="500" fill="hold"/>
                                        <p:tgtEl>
                                          <p:spTgt spid="22"/>
                                        </p:tgtEl>
                                        <p:attrNameLst>
                                          <p:attrName>ppt_y</p:attrName>
                                        </p:attrNameLst>
                                      </p:cBhvr>
                                      <p:tavLst>
                                        <p:tav tm="0">
                                          <p:val>
                                            <p:strVal val="#ppt_y+.1"/>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500"/>
                                        <p:tgtEl>
                                          <p:spTgt spid="21"/>
                                        </p:tgtEl>
                                      </p:cBhvr>
                                    </p:animEffect>
                                    <p:anim calcmode="lin" valueType="num">
                                      <p:cBhvr>
                                        <p:cTn id="16" dur="500" fill="hold"/>
                                        <p:tgtEl>
                                          <p:spTgt spid="21"/>
                                        </p:tgtEl>
                                        <p:attrNameLst>
                                          <p:attrName>ppt_x</p:attrName>
                                        </p:attrNameLst>
                                      </p:cBhvr>
                                      <p:tavLst>
                                        <p:tav tm="0">
                                          <p:val>
                                            <p:strVal val="#ppt_x"/>
                                          </p:val>
                                        </p:tav>
                                        <p:tav tm="100000">
                                          <p:val>
                                            <p:strVal val="#ppt_x"/>
                                          </p:val>
                                        </p:tav>
                                      </p:tavLst>
                                    </p:anim>
                                    <p:anim calcmode="lin" valueType="num">
                                      <p:cBhvr>
                                        <p:cTn id="17" dur="5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xEl>
                                              <p:pRg st="0" end="0"/>
                                            </p:txEl>
                                          </p:spTgt>
                                        </p:tgtEl>
                                        <p:attrNameLst>
                                          <p:attrName>style.visibility</p:attrName>
                                        </p:attrNameLst>
                                      </p:cBhvr>
                                      <p:to>
                                        <p:strVal val="visible"/>
                                      </p:to>
                                    </p:set>
                                    <p:animEffect transition="in" filter="fade">
                                      <p:cBhvr>
                                        <p:cTn id="22" dur="500"/>
                                        <p:tgtEl>
                                          <p:spTgt spid="7">
                                            <p:txEl>
                                              <p:pRg st="0" end="0"/>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7">
                                            <p:txEl>
                                              <p:pRg st="1" end="1"/>
                                            </p:txEl>
                                          </p:spTgt>
                                        </p:tgtEl>
                                        <p:attrNameLst>
                                          <p:attrName>style.visibility</p:attrName>
                                        </p:attrNameLst>
                                      </p:cBhvr>
                                      <p:to>
                                        <p:strVal val="visible"/>
                                      </p:to>
                                    </p:set>
                                    <p:animEffect transition="in" filter="fade">
                                      <p:cBhvr>
                                        <p:cTn id="25" dur="500"/>
                                        <p:tgtEl>
                                          <p:spTgt spid="7">
                                            <p:txEl>
                                              <p:pRg st="1" end="1"/>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7">
                                            <p:txEl>
                                              <p:pRg st="2" end="2"/>
                                            </p:txEl>
                                          </p:spTgt>
                                        </p:tgtEl>
                                        <p:attrNameLst>
                                          <p:attrName>style.visibility</p:attrName>
                                        </p:attrNameLst>
                                      </p:cBhvr>
                                      <p:to>
                                        <p:strVal val="visible"/>
                                      </p:to>
                                    </p:set>
                                    <p:animEffect transition="in" filter="fade">
                                      <p:cBhvr>
                                        <p:cTn id="28" dur="500"/>
                                        <p:tgtEl>
                                          <p:spTgt spid="7">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7">
                                            <p:txEl>
                                              <p:pRg st="3" end="3"/>
                                            </p:txEl>
                                          </p:spTgt>
                                        </p:tgtEl>
                                        <p:attrNameLst>
                                          <p:attrName>style.visibility</p:attrName>
                                        </p:attrNameLst>
                                      </p:cBhvr>
                                      <p:to>
                                        <p:strVal val="visible"/>
                                      </p:to>
                                    </p:set>
                                    <p:animEffect transition="in" filter="fade">
                                      <p:cBhvr>
                                        <p:cTn id="33" dur="500"/>
                                        <p:tgtEl>
                                          <p:spTgt spid="7">
                                            <p:txEl>
                                              <p:pRg st="3" end="3"/>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7">
                                            <p:txEl>
                                              <p:pRg st="4" end="4"/>
                                            </p:txEl>
                                          </p:spTgt>
                                        </p:tgtEl>
                                        <p:attrNameLst>
                                          <p:attrName>style.visibility</p:attrName>
                                        </p:attrNameLst>
                                      </p:cBhvr>
                                      <p:to>
                                        <p:strVal val="visible"/>
                                      </p:to>
                                    </p:set>
                                    <p:animEffect transition="in" filter="fade">
                                      <p:cBhvr>
                                        <p:cTn id="38" dur="500"/>
                                        <p:tgtEl>
                                          <p:spTgt spid="7">
                                            <p:txEl>
                                              <p:pRg st="4" end="4"/>
                                            </p:txEl>
                                          </p:spTgt>
                                        </p:tgtEl>
                                      </p:cBhvr>
                                    </p:animEffect>
                                  </p:childTnLst>
                                </p:cTn>
                              </p:par>
                              <p:par>
                                <p:cTn id="39" presetID="10" presetClass="entr" presetSubtype="0" fill="hold" nodeType="withEffect">
                                  <p:stCondLst>
                                    <p:cond delay="0"/>
                                  </p:stCondLst>
                                  <p:childTnLst>
                                    <p:set>
                                      <p:cBhvr>
                                        <p:cTn id="40" dur="1" fill="hold">
                                          <p:stCondLst>
                                            <p:cond delay="0"/>
                                          </p:stCondLst>
                                        </p:cTn>
                                        <p:tgtEl>
                                          <p:spTgt spid="7">
                                            <p:txEl>
                                              <p:pRg st="5" end="5"/>
                                            </p:txEl>
                                          </p:spTgt>
                                        </p:tgtEl>
                                        <p:attrNameLst>
                                          <p:attrName>style.visibility</p:attrName>
                                        </p:attrNameLst>
                                      </p:cBhvr>
                                      <p:to>
                                        <p:strVal val="visible"/>
                                      </p:to>
                                    </p:set>
                                    <p:animEffect transition="in" filter="fade">
                                      <p:cBhvr>
                                        <p:cTn id="41" dur="500"/>
                                        <p:tgtEl>
                                          <p:spTgt spid="7">
                                            <p:txEl>
                                              <p:pRg st="5" end="5"/>
                                            </p:txEl>
                                          </p:spTgt>
                                        </p:tgtEl>
                                      </p:cBhvr>
                                    </p:animEffect>
                                  </p:childTnLst>
                                </p:cTn>
                              </p:par>
                              <p:par>
                                <p:cTn id="42" presetID="10" presetClass="entr" presetSubtype="0" fill="hold" nodeType="withEffect">
                                  <p:stCondLst>
                                    <p:cond delay="0"/>
                                  </p:stCondLst>
                                  <p:childTnLst>
                                    <p:set>
                                      <p:cBhvr>
                                        <p:cTn id="43" dur="1" fill="hold">
                                          <p:stCondLst>
                                            <p:cond delay="0"/>
                                          </p:stCondLst>
                                        </p:cTn>
                                        <p:tgtEl>
                                          <p:spTgt spid="7">
                                            <p:txEl>
                                              <p:pRg st="6" end="6"/>
                                            </p:txEl>
                                          </p:spTgt>
                                        </p:tgtEl>
                                        <p:attrNameLst>
                                          <p:attrName>style.visibility</p:attrName>
                                        </p:attrNameLst>
                                      </p:cBhvr>
                                      <p:to>
                                        <p:strVal val="visible"/>
                                      </p:to>
                                    </p:set>
                                    <p:animEffect transition="in" filter="fade">
                                      <p:cBhvr>
                                        <p:cTn id="44" dur="500"/>
                                        <p:tgtEl>
                                          <p:spTgt spid="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902796" y="776775"/>
            <a:ext cx="5562600" cy="1066800"/>
            <a:chOff x="381000" y="190500"/>
            <a:chExt cx="5562600" cy="1066800"/>
          </a:xfrm>
          <a:solidFill>
            <a:schemeClr val="accent5"/>
          </a:solidFill>
        </p:grpSpPr>
        <p:sp>
          <p:nvSpPr>
            <p:cNvPr id="13" name="Rectangle 12"/>
            <p:cNvSpPr/>
            <p:nvPr/>
          </p:nvSpPr>
          <p:spPr>
            <a:xfrm>
              <a:off x="381000" y="190500"/>
              <a:ext cx="5562600" cy="1066800"/>
            </a:xfrm>
            <a:prstGeom prst="rect">
              <a:avLst/>
            </a:prstGeom>
            <a:grpFill/>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Rectangle 13"/>
            <p:cNvSpPr/>
            <p:nvPr/>
          </p:nvSpPr>
          <p:spPr>
            <a:xfrm>
              <a:off x="685800" y="190500"/>
              <a:ext cx="4974439" cy="1015663"/>
            </a:xfrm>
            <a:prstGeom prst="rect">
              <a:avLst/>
            </a:prstGeom>
            <a:noFill/>
            <a:ln>
              <a:noFill/>
            </a:ln>
          </p:spPr>
          <p:style>
            <a:lnRef idx="3">
              <a:schemeClr val="lt1"/>
            </a:lnRef>
            <a:fillRef idx="1">
              <a:schemeClr val="accent3"/>
            </a:fillRef>
            <a:effectRef idx="1">
              <a:schemeClr val="accent3"/>
            </a:effectRef>
            <a:fontRef idx="minor">
              <a:schemeClr val="lt1"/>
            </a:fontRef>
          </p:style>
          <p:txBody>
            <a:bodyPr wrap="non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nl-NL" sz="40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Ví dụ </a:t>
              </a:r>
              <a:r>
                <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4</a:t>
              </a:r>
              <a:r>
                <a:rPr kumimoji="0" lang="nl-NL" sz="40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(SGK – tr</a:t>
              </a:r>
              <a:r>
                <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43</a:t>
              </a:r>
              <a:r>
                <a:rPr kumimoji="0" lang="nl-NL" sz="40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a:t>
              </a: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pic>
        <p:nvPicPr>
          <p:cNvPr id="22" name="Picture 1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408758">
            <a:off x="16988609" y="199163"/>
            <a:ext cx="1640672" cy="1431859"/>
          </a:xfrm>
          <a:prstGeom prst="rect">
            <a:avLst/>
          </a:prstGeom>
        </p:spPr>
      </p:pic>
      <p:sp>
        <p:nvSpPr>
          <p:cNvPr id="5" name="Rectangle 4"/>
          <p:cNvSpPr/>
          <p:nvPr/>
        </p:nvSpPr>
        <p:spPr>
          <a:xfrm>
            <a:off x="904182" y="2193038"/>
            <a:ext cx="17079018" cy="1015663"/>
          </a:xfrm>
          <a:prstGeom prst="rect">
            <a:avLst/>
          </a:prstGeom>
        </p:spPr>
        <p:txBody>
          <a:bodyPr wrap="square">
            <a:spAutoFit/>
          </a:bodyPr>
          <a:lstStyle/>
          <a:p>
            <a:pPr>
              <a:lnSpc>
                <a:spcPct val="150000"/>
              </a:lnSpc>
              <a:spcAft>
                <a:spcPts val="1200"/>
              </a:spcAft>
            </a:pPr>
            <a:r>
              <a:rPr lang="en-US" sz="4000" dirty="0" err="1">
                <a:latin typeface="Arial" panose="020B0604020202020204" pitchFamily="34" charset="0"/>
                <a:ea typeface="Calibri" panose="020F0502020204030204" pitchFamily="34" charset="0"/>
                <a:cs typeface="Arial" panose="020B0604020202020204" pitchFamily="34" charset="0"/>
              </a:rPr>
              <a:t>Trong</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các</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phát</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biểu</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sau</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phát</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biểu</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nào</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đúng</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phát</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biểu</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nào</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sai</a:t>
            </a:r>
            <a:r>
              <a:rPr lang="en-US" sz="4000" dirty="0">
                <a:latin typeface="Arial" panose="020B0604020202020204" pitchFamily="34" charset="0"/>
                <a:ea typeface="Calibri" panose="020F0502020204030204" pitchFamily="34" charset="0"/>
                <a:cs typeface="Arial" panose="020B0604020202020204" pitchFamily="34" charset="0"/>
              </a:rPr>
              <a:t>?</a:t>
            </a:r>
            <a:endParaRPr lang="en-US" sz="3200" dirty="0">
              <a:effectLst/>
              <a:latin typeface="Arial" panose="020B0604020202020204" pitchFamily="34" charset="0"/>
              <a:ea typeface="Calibri" panose="020F050202020403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2" name="Rectangle 1"/>
              <p:cNvSpPr/>
              <p:nvPr/>
            </p:nvSpPr>
            <p:spPr>
              <a:xfrm>
                <a:off x="1436196" y="3162300"/>
                <a:ext cx="10134600" cy="3539430"/>
              </a:xfrm>
              <a:prstGeom prst="rect">
                <a:avLst/>
              </a:prstGeom>
            </p:spPr>
            <p:txBody>
              <a:bodyPr wrap="square">
                <a:spAutoFit/>
              </a:bodyPr>
              <a:lstStyle/>
              <a:p>
                <a:pPr lvl="0">
                  <a:lnSpc>
                    <a:spcPct val="200000"/>
                  </a:lnSpc>
                  <a:spcAft>
                    <a:spcPts val="1200"/>
                  </a:spcAft>
                </a:pP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a) </a:t>
                </a:r>
                <a14:m>
                  <m:oMath xmlns:m="http://schemas.openxmlformats.org/officeDocument/2006/math">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3.4</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2.3</m:t>
                    </m:r>
                  </m:oMath>
                </a14:m>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là</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biểu</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thức</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đại</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số</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a:t>
                </a:r>
                <a:b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b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b) </a:t>
                </a:r>
                <a14:m>
                  <m:oMath xmlns:m="http://schemas.openxmlformats.org/officeDocument/2006/math">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3,14</m:t>
                    </m:r>
                    <m:sSup>
                      <m:sSup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sSupPr>
                      <m:e>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𝑎</m:t>
                        </m:r>
                      </m:e>
                      <m:sup>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2</m:t>
                        </m:r>
                      </m:sup>
                    </m:sSup>
                  </m:oMath>
                </a14:m>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là</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biểu</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thức</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đại</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số</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a:t>
                </a:r>
                <a:b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br>
                <a:endParaRPr lang="en-US" sz="3200"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1436196" y="3162300"/>
                <a:ext cx="10134600" cy="3539430"/>
              </a:xfrm>
              <a:prstGeom prst="rect">
                <a:avLst/>
              </a:prstGeom>
              <a:blipFill>
                <a:blip r:embed="rId6"/>
                <a:stretch>
                  <a:fillRect l="-216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Rectangle 2"/>
              <p:cNvSpPr/>
              <p:nvPr/>
            </p:nvSpPr>
            <p:spPr>
              <a:xfrm>
                <a:off x="1436196" y="5426209"/>
                <a:ext cx="11277600" cy="1850891"/>
              </a:xfrm>
              <a:prstGeom prst="rect">
                <a:avLst/>
              </a:prstGeom>
            </p:spPr>
            <p:txBody>
              <a:bodyPr wrap="square">
                <a:spAutoFit/>
              </a:bodyPr>
              <a:lstStyle/>
              <a:p>
                <a:pPr lvl="0">
                  <a:lnSpc>
                    <a:spcPct val="200000"/>
                  </a:lnSpc>
                  <a:spcAft>
                    <a:spcPts val="1200"/>
                  </a:spcAft>
                </a:pP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c) </a:t>
                </a:r>
                <a14:m>
                  <m:oMath xmlns:m="http://schemas.openxmlformats.org/officeDocument/2006/math">
                    <m:r>
                      <a:rPr lang="en-US" sz="4000" smtClean="0">
                        <a:solidFill>
                          <a:prstClr val="black"/>
                        </a:solidFill>
                        <a:latin typeface="Cambria Math" panose="02040503050406030204" pitchFamily="18" charset="0"/>
                        <a:ea typeface="Calibri" panose="020F0502020204030204" pitchFamily="34" charset="0"/>
                        <a:cs typeface="Arial" panose="020B0604020202020204" pitchFamily="34" charset="0"/>
                      </a:rPr>
                      <m:t>4</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f>
                      <m:f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fPr>
                      <m:num>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5</m:t>
                        </m:r>
                      </m:num>
                      <m:den>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2</m:t>
                        </m:r>
                      </m:den>
                    </m:f>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𝑦</m:t>
                    </m:r>
                  </m:oMath>
                </a14:m>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không</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phải</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là</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biểu</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thức</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đại</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số</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a:t>
                </a:r>
                <a:endParaRPr lang="en-US" sz="3200"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1436196" y="5426209"/>
                <a:ext cx="11277600" cy="1850891"/>
              </a:xfrm>
              <a:prstGeom prst="rect">
                <a:avLst/>
              </a:prstGeom>
              <a:blipFill>
                <a:blip r:embed="rId7"/>
                <a:stretch>
                  <a:fillRect l="-1946"/>
                </a:stretch>
              </a:blipFill>
            </p:spPr>
            <p:txBody>
              <a:bodyPr/>
              <a:lstStyle/>
              <a:p>
                <a:r>
                  <a:rPr lang="en-US">
                    <a:noFill/>
                  </a:rPr>
                  <a:t> </a:t>
                </a:r>
              </a:p>
            </p:txBody>
          </p:sp>
        </mc:Fallback>
      </mc:AlternateContent>
      <p:pic>
        <p:nvPicPr>
          <p:cNvPr id="15" name="Picture 2"/>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3868400" y="6351654"/>
            <a:ext cx="3531100" cy="3367787"/>
          </a:xfrm>
          <a:prstGeom prst="rect">
            <a:avLst/>
          </a:prstGeom>
        </p:spPr>
      </p:pic>
      <p:grpSp>
        <p:nvGrpSpPr>
          <p:cNvPr id="16" name="Group 3"/>
          <p:cNvGrpSpPr/>
          <p:nvPr/>
        </p:nvGrpSpPr>
        <p:grpSpPr>
          <a:xfrm>
            <a:off x="-869805" y="9511580"/>
            <a:ext cx="20040600" cy="2336845"/>
            <a:chOff x="0" y="0"/>
            <a:chExt cx="3019157" cy="790488"/>
          </a:xfrm>
        </p:grpSpPr>
        <p:sp>
          <p:nvSpPr>
            <p:cNvPr id="17" name="Freeform 4"/>
            <p:cNvSpPr/>
            <p:nvPr/>
          </p:nvSpPr>
          <p:spPr>
            <a:xfrm>
              <a:off x="0" y="0"/>
              <a:ext cx="3019157" cy="790488"/>
            </a:xfrm>
            <a:custGeom>
              <a:avLst/>
              <a:gdLst/>
              <a:ahLst/>
              <a:cxnLst/>
              <a:rect l="l" t="t" r="r" b="b"/>
              <a:pathLst>
                <a:path w="3019157" h="790488">
                  <a:moveTo>
                    <a:pt x="2894697" y="790488"/>
                  </a:moveTo>
                  <a:lnTo>
                    <a:pt x="124460" y="790488"/>
                  </a:lnTo>
                  <a:cubicBezTo>
                    <a:pt x="55880" y="790488"/>
                    <a:pt x="0" y="734608"/>
                    <a:pt x="0" y="666028"/>
                  </a:cubicBezTo>
                  <a:lnTo>
                    <a:pt x="0" y="124460"/>
                  </a:lnTo>
                  <a:cubicBezTo>
                    <a:pt x="0" y="55880"/>
                    <a:pt x="55880" y="0"/>
                    <a:pt x="124460" y="0"/>
                  </a:cubicBezTo>
                  <a:lnTo>
                    <a:pt x="2894697" y="0"/>
                  </a:lnTo>
                  <a:cubicBezTo>
                    <a:pt x="2963277" y="0"/>
                    <a:pt x="3019157" y="55880"/>
                    <a:pt x="3019157" y="124460"/>
                  </a:cubicBezTo>
                  <a:lnTo>
                    <a:pt x="3019157" y="666028"/>
                  </a:lnTo>
                  <a:cubicBezTo>
                    <a:pt x="3019157" y="734608"/>
                    <a:pt x="2963277" y="790488"/>
                    <a:pt x="2894697" y="790488"/>
                  </a:cubicBezTo>
                  <a:close/>
                </a:path>
              </a:pathLst>
            </a:custGeom>
            <a:solidFill>
              <a:srgbClr val="3D5F7B"/>
            </a:solidFill>
          </p:spPr>
        </p:sp>
      </p:grpSp>
      <p:pic>
        <p:nvPicPr>
          <p:cNvPr id="18" name="Picture 4"/>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951394" flipH="1">
            <a:off x="-294549" y="8333798"/>
            <a:ext cx="1808297" cy="1739253"/>
          </a:xfrm>
          <a:prstGeom prst="rect">
            <a:avLst/>
          </a:prstGeom>
        </p:spPr>
      </p:pic>
      <p:pic>
        <p:nvPicPr>
          <p:cNvPr id="20" name="Picture 7"/>
          <p:cNvPicPr>
            <a:picLocks noChangeAspect="1"/>
          </p:cNvPicPr>
          <p:nvPr/>
        </p:nvPicPr>
        <p:blipFill>
          <a:blip r:embed="rId12"/>
          <a:srcRect/>
          <a:stretch>
            <a:fillRect/>
          </a:stretch>
        </p:blipFill>
        <p:spPr>
          <a:xfrm>
            <a:off x="9443691" y="3452079"/>
            <a:ext cx="990599" cy="984408"/>
          </a:xfrm>
          <a:prstGeom prst="rect">
            <a:avLst/>
          </a:prstGeom>
        </p:spPr>
      </p:pic>
      <p:pic>
        <p:nvPicPr>
          <p:cNvPr id="21" name="Picture 7"/>
          <p:cNvPicPr>
            <a:picLocks noChangeAspect="1"/>
          </p:cNvPicPr>
          <p:nvPr/>
        </p:nvPicPr>
        <p:blipFill>
          <a:blip r:embed="rId12"/>
          <a:srcRect/>
          <a:stretch>
            <a:fillRect/>
          </a:stretch>
        </p:blipFill>
        <p:spPr>
          <a:xfrm>
            <a:off x="8489187" y="4679866"/>
            <a:ext cx="990599" cy="984408"/>
          </a:xfrm>
          <a:prstGeom prst="rect">
            <a:avLst/>
          </a:prstGeom>
        </p:spPr>
      </p:pic>
      <p:pic>
        <p:nvPicPr>
          <p:cNvPr id="23" name="Picture 26"/>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1277600" y="6057900"/>
            <a:ext cx="1055392" cy="1017753"/>
          </a:xfrm>
          <a:prstGeom prst="rect">
            <a:avLst/>
          </a:prstGeom>
        </p:spPr>
      </p:pic>
    </p:spTree>
    <p:extLst>
      <p:ext uri="{BB962C8B-B14F-4D97-AF65-F5344CB8AC3E}">
        <p14:creationId xmlns:p14="http://schemas.microsoft.com/office/powerpoint/2010/main" val="2263673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anim calcmode="lin" valueType="num">
                                      <p:cBhvr>
                                        <p:cTn id="13" dur="500" fill="hold"/>
                                        <p:tgtEl>
                                          <p:spTgt spid="5"/>
                                        </p:tgtEl>
                                        <p:attrNameLst>
                                          <p:attrName>ppt_x</p:attrName>
                                        </p:attrNameLst>
                                      </p:cBhvr>
                                      <p:tavLst>
                                        <p:tav tm="0">
                                          <p:val>
                                            <p:strVal val="#ppt_x"/>
                                          </p:val>
                                        </p:tav>
                                        <p:tav tm="100000">
                                          <p:val>
                                            <p:strVal val="#ppt_x"/>
                                          </p:val>
                                        </p:tav>
                                      </p:tavLst>
                                    </p:anim>
                                    <p:anim calcmode="lin" valueType="num">
                                      <p:cBhvr>
                                        <p:cTn id="14" dur="5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anim calcmode="lin" valueType="num">
                                      <p:cBhvr>
                                        <p:cTn id="18" dur="500" fill="hold"/>
                                        <p:tgtEl>
                                          <p:spTgt spid="15"/>
                                        </p:tgtEl>
                                        <p:attrNameLst>
                                          <p:attrName>ppt_x</p:attrName>
                                        </p:attrNameLst>
                                      </p:cBhvr>
                                      <p:tavLst>
                                        <p:tav tm="0">
                                          <p:val>
                                            <p:strVal val="#ppt_x"/>
                                          </p:val>
                                        </p:tav>
                                        <p:tav tm="100000">
                                          <p:val>
                                            <p:strVal val="#ppt_x"/>
                                          </p:val>
                                        </p:tav>
                                      </p:tavLst>
                                    </p:anim>
                                    <p:anim calcmode="lin" valueType="num">
                                      <p:cBhvr>
                                        <p:cTn id="19" dur="500" fill="hold"/>
                                        <p:tgtEl>
                                          <p:spTgt spid="1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anim calcmode="lin" valueType="num">
                                      <p:cBhvr>
                                        <p:cTn id="23" dur="500" fill="hold"/>
                                        <p:tgtEl>
                                          <p:spTgt spid="3"/>
                                        </p:tgtEl>
                                        <p:attrNameLst>
                                          <p:attrName>ppt_x</p:attrName>
                                        </p:attrNameLst>
                                      </p:cBhvr>
                                      <p:tavLst>
                                        <p:tav tm="0">
                                          <p:val>
                                            <p:strVal val="#ppt_x"/>
                                          </p:val>
                                        </p:tav>
                                        <p:tav tm="100000">
                                          <p:val>
                                            <p:strVal val="#ppt_x"/>
                                          </p:val>
                                        </p:tav>
                                      </p:tavLst>
                                    </p:anim>
                                    <p:anim calcmode="lin" valueType="num">
                                      <p:cBhvr>
                                        <p:cTn id="24" dur="500" fill="hold"/>
                                        <p:tgtEl>
                                          <p:spTgt spid="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500"/>
                                        <p:tgtEl>
                                          <p:spTgt spid="2"/>
                                        </p:tgtEl>
                                      </p:cBhvr>
                                    </p:animEffect>
                                    <p:anim calcmode="lin" valueType="num">
                                      <p:cBhvr>
                                        <p:cTn id="28" dur="500" fill="hold"/>
                                        <p:tgtEl>
                                          <p:spTgt spid="2"/>
                                        </p:tgtEl>
                                        <p:attrNameLst>
                                          <p:attrName>ppt_x</p:attrName>
                                        </p:attrNameLst>
                                      </p:cBhvr>
                                      <p:tavLst>
                                        <p:tav tm="0">
                                          <p:val>
                                            <p:strVal val="#ppt_x"/>
                                          </p:val>
                                        </p:tav>
                                        <p:tav tm="100000">
                                          <p:val>
                                            <p:strVal val="#ppt_x"/>
                                          </p:val>
                                        </p:tav>
                                      </p:tavLst>
                                    </p:anim>
                                    <p:anim calcmode="lin" valueType="num">
                                      <p:cBhvr>
                                        <p:cTn id="29"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20"/>
                                        </p:tgtEl>
                                        <p:attrNameLst>
                                          <p:attrName>style.visibility</p:attrName>
                                        </p:attrNameLst>
                                      </p:cBhvr>
                                      <p:to>
                                        <p:strVal val="visible"/>
                                      </p:to>
                                    </p:set>
                                    <p:anim calcmode="lin" valueType="num">
                                      <p:cBhvr>
                                        <p:cTn id="34" dur="500" fill="hold"/>
                                        <p:tgtEl>
                                          <p:spTgt spid="20"/>
                                        </p:tgtEl>
                                        <p:attrNameLst>
                                          <p:attrName>ppt_w</p:attrName>
                                        </p:attrNameLst>
                                      </p:cBhvr>
                                      <p:tavLst>
                                        <p:tav tm="0">
                                          <p:val>
                                            <p:fltVal val="0"/>
                                          </p:val>
                                        </p:tav>
                                        <p:tav tm="100000">
                                          <p:val>
                                            <p:strVal val="#ppt_w"/>
                                          </p:val>
                                        </p:tav>
                                      </p:tavLst>
                                    </p:anim>
                                    <p:anim calcmode="lin" valueType="num">
                                      <p:cBhvr>
                                        <p:cTn id="35" dur="500" fill="hold"/>
                                        <p:tgtEl>
                                          <p:spTgt spid="20"/>
                                        </p:tgtEl>
                                        <p:attrNameLst>
                                          <p:attrName>ppt_h</p:attrName>
                                        </p:attrNameLst>
                                      </p:cBhvr>
                                      <p:tavLst>
                                        <p:tav tm="0">
                                          <p:val>
                                            <p:fltVal val="0"/>
                                          </p:val>
                                        </p:tav>
                                        <p:tav tm="100000">
                                          <p:val>
                                            <p:strVal val="#ppt_h"/>
                                          </p:val>
                                        </p:tav>
                                      </p:tavLst>
                                    </p:anim>
                                    <p:animEffect transition="in" filter="fade">
                                      <p:cBhvr>
                                        <p:cTn id="36" dur="500"/>
                                        <p:tgtEl>
                                          <p:spTgt spid="20"/>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nodeType="clickEffect">
                                  <p:stCondLst>
                                    <p:cond delay="0"/>
                                  </p:stCondLst>
                                  <p:childTnLst>
                                    <p:set>
                                      <p:cBhvr>
                                        <p:cTn id="40" dur="1" fill="hold">
                                          <p:stCondLst>
                                            <p:cond delay="0"/>
                                          </p:stCondLst>
                                        </p:cTn>
                                        <p:tgtEl>
                                          <p:spTgt spid="21"/>
                                        </p:tgtEl>
                                        <p:attrNameLst>
                                          <p:attrName>style.visibility</p:attrName>
                                        </p:attrNameLst>
                                      </p:cBhvr>
                                      <p:to>
                                        <p:strVal val="visible"/>
                                      </p:to>
                                    </p:set>
                                    <p:anim calcmode="lin" valueType="num">
                                      <p:cBhvr>
                                        <p:cTn id="41" dur="500" fill="hold"/>
                                        <p:tgtEl>
                                          <p:spTgt spid="21"/>
                                        </p:tgtEl>
                                        <p:attrNameLst>
                                          <p:attrName>ppt_w</p:attrName>
                                        </p:attrNameLst>
                                      </p:cBhvr>
                                      <p:tavLst>
                                        <p:tav tm="0">
                                          <p:val>
                                            <p:fltVal val="0"/>
                                          </p:val>
                                        </p:tav>
                                        <p:tav tm="100000">
                                          <p:val>
                                            <p:strVal val="#ppt_w"/>
                                          </p:val>
                                        </p:tav>
                                      </p:tavLst>
                                    </p:anim>
                                    <p:anim calcmode="lin" valueType="num">
                                      <p:cBhvr>
                                        <p:cTn id="42" dur="500" fill="hold"/>
                                        <p:tgtEl>
                                          <p:spTgt spid="21"/>
                                        </p:tgtEl>
                                        <p:attrNameLst>
                                          <p:attrName>ppt_h</p:attrName>
                                        </p:attrNameLst>
                                      </p:cBhvr>
                                      <p:tavLst>
                                        <p:tav tm="0">
                                          <p:val>
                                            <p:fltVal val="0"/>
                                          </p:val>
                                        </p:tav>
                                        <p:tav tm="100000">
                                          <p:val>
                                            <p:strVal val="#ppt_h"/>
                                          </p:val>
                                        </p:tav>
                                      </p:tavLst>
                                    </p:anim>
                                    <p:animEffect transition="in" filter="fade">
                                      <p:cBhvr>
                                        <p:cTn id="43" dur="500"/>
                                        <p:tgtEl>
                                          <p:spTgt spid="21"/>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nodeType="clickEffect">
                                  <p:stCondLst>
                                    <p:cond delay="0"/>
                                  </p:stCondLst>
                                  <p:childTnLst>
                                    <p:set>
                                      <p:cBhvr>
                                        <p:cTn id="47" dur="1" fill="hold">
                                          <p:stCondLst>
                                            <p:cond delay="0"/>
                                          </p:stCondLst>
                                        </p:cTn>
                                        <p:tgtEl>
                                          <p:spTgt spid="23"/>
                                        </p:tgtEl>
                                        <p:attrNameLst>
                                          <p:attrName>style.visibility</p:attrName>
                                        </p:attrNameLst>
                                      </p:cBhvr>
                                      <p:to>
                                        <p:strVal val="visible"/>
                                      </p:to>
                                    </p:set>
                                    <p:anim calcmode="lin" valueType="num">
                                      <p:cBhvr>
                                        <p:cTn id="48" dur="500" fill="hold"/>
                                        <p:tgtEl>
                                          <p:spTgt spid="23"/>
                                        </p:tgtEl>
                                        <p:attrNameLst>
                                          <p:attrName>ppt_w</p:attrName>
                                        </p:attrNameLst>
                                      </p:cBhvr>
                                      <p:tavLst>
                                        <p:tav tm="0">
                                          <p:val>
                                            <p:fltVal val="0"/>
                                          </p:val>
                                        </p:tav>
                                        <p:tav tm="100000">
                                          <p:val>
                                            <p:strVal val="#ppt_w"/>
                                          </p:val>
                                        </p:tav>
                                      </p:tavLst>
                                    </p:anim>
                                    <p:anim calcmode="lin" valueType="num">
                                      <p:cBhvr>
                                        <p:cTn id="49" dur="500" fill="hold"/>
                                        <p:tgtEl>
                                          <p:spTgt spid="23"/>
                                        </p:tgtEl>
                                        <p:attrNameLst>
                                          <p:attrName>ppt_h</p:attrName>
                                        </p:attrNameLst>
                                      </p:cBhvr>
                                      <p:tavLst>
                                        <p:tav tm="0">
                                          <p:val>
                                            <p:fltVal val="0"/>
                                          </p:val>
                                        </p:tav>
                                        <p:tav tm="100000">
                                          <p:val>
                                            <p:strVal val="#ppt_h"/>
                                          </p:val>
                                        </p:tav>
                                      </p:tavLst>
                                    </p:anim>
                                    <p:animEffect transition="in" filter="fade">
                                      <p:cBhvr>
                                        <p:cTn id="5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951394" flipH="1">
            <a:off x="-304303" y="7907781"/>
            <a:ext cx="2038717" cy="1960875"/>
          </a:xfrm>
          <a:prstGeom prst="rect">
            <a:avLst/>
          </a:prstGeom>
        </p:spPr>
      </p:pic>
      <p:grpSp>
        <p:nvGrpSpPr>
          <p:cNvPr id="12" name="Group 11"/>
          <p:cNvGrpSpPr/>
          <p:nvPr/>
        </p:nvGrpSpPr>
        <p:grpSpPr>
          <a:xfrm>
            <a:off x="6518240" y="842178"/>
            <a:ext cx="5562600" cy="1066800"/>
            <a:chOff x="381000" y="190500"/>
            <a:chExt cx="5562600" cy="1066800"/>
          </a:xfrm>
          <a:solidFill>
            <a:schemeClr val="accent5"/>
          </a:solidFill>
        </p:grpSpPr>
        <p:sp>
          <p:nvSpPr>
            <p:cNvPr id="13" name="Rectangle 12"/>
            <p:cNvSpPr/>
            <p:nvPr/>
          </p:nvSpPr>
          <p:spPr>
            <a:xfrm>
              <a:off x="381000" y="190500"/>
              <a:ext cx="5562600" cy="1066800"/>
            </a:xfrm>
            <a:prstGeom prst="rect">
              <a:avLst/>
            </a:prstGeom>
            <a:grpFill/>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Rectangle 13"/>
            <p:cNvSpPr/>
            <p:nvPr/>
          </p:nvSpPr>
          <p:spPr>
            <a:xfrm>
              <a:off x="685800" y="190500"/>
              <a:ext cx="4974439" cy="1015663"/>
            </a:xfrm>
            <a:prstGeom prst="rect">
              <a:avLst/>
            </a:prstGeom>
            <a:noFill/>
            <a:ln>
              <a:noFill/>
            </a:ln>
          </p:spPr>
          <p:style>
            <a:lnRef idx="3">
              <a:schemeClr val="lt1"/>
            </a:lnRef>
            <a:fillRef idx="1">
              <a:schemeClr val="accent3"/>
            </a:fillRef>
            <a:effectRef idx="1">
              <a:schemeClr val="accent3"/>
            </a:effectRef>
            <a:fontRef idx="minor">
              <a:schemeClr val="lt1"/>
            </a:fontRef>
          </p:style>
          <p:txBody>
            <a:bodyPr wrap="non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nl-NL" sz="40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Ví dụ </a:t>
              </a:r>
              <a:r>
                <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5</a:t>
              </a:r>
              <a:r>
                <a:rPr kumimoji="0" lang="nl-NL" sz="40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(SGK – tr</a:t>
              </a:r>
              <a:r>
                <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43</a:t>
              </a:r>
              <a:r>
                <a:rPr kumimoji="0" lang="nl-NL" sz="40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a:t>
              </a: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pic>
        <p:nvPicPr>
          <p:cNvPr id="22" name="Picture 1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408758">
            <a:off x="16879919" y="89971"/>
            <a:ext cx="1640672" cy="1431859"/>
          </a:xfrm>
          <a:prstGeom prst="rect">
            <a:avLst/>
          </a:prstGeom>
        </p:spPr>
      </p:pic>
      <p:pic>
        <p:nvPicPr>
          <p:cNvPr id="11" name="Picture 10"/>
          <p:cNvPicPr>
            <a:picLocks noChangeAspect="1"/>
          </p:cNvPicPr>
          <p:nvPr/>
        </p:nvPicPr>
        <p:blipFill>
          <a:blip r:embed="rId6"/>
          <a:stretch>
            <a:fillRect/>
          </a:stretch>
        </p:blipFill>
        <p:spPr>
          <a:xfrm>
            <a:off x="6019800" y="7936832"/>
            <a:ext cx="6564094" cy="2146969"/>
          </a:xfrm>
          <a:prstGeom prst="rect">
            <a:avLst/>
          </a:prstGeom>
        </p:spPr>
      </p:pic>
      <p:sp>
        <p:nvSpPr>
          <p:cNvPr id="5" name="Rectangle 4"/>
          <p:cNvSpPr/>
          <p:nvPr/>
        </p:nvSpPr>
        <p:spPr>
          <a:xfrm>
            <a:off x="2811265" y="2586971"/>
            <a:ext cx="9144000" cy="901593"/>
          </a:xfrm>
          <a:prstGeom prst="rect">
            <a:avLst/>
          </a:prstGeom>
        </p:spPr>
        <p:txBody>
          <a:bodyPr>
            <a:spAutoFit/>
          </a:bodyPr>
          <a:lstStyle/>
          <a:p>
            <a:pPr>
              <a:lnSpc>
                <a:spcPct val="150000"/>
              </a:lnSpc>
              <a:spcAft>
                <a:spcPts val="1200"/>
              </a:spcAft>
            </a:pPr>
            <a:r>
              <a:rPr lang="en-US" sz="4000" dirty="0" err="1">
                <a:latin typeface="Arial" panose="020B0604020202020204" pitchFamily="34" charset="0"/>
                <a:ea typeface="Calibri" panose="020F0502020204030204" pitchFamily="34" charset="0"/>
                <a:cs typeface="Arial" panose="020B0604020202020204" pitchFamily="34" charset="0"/>
              </a:rPr>
              <a:t>Viết</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biểu</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thức</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đại</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số</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biểu</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thị</a:t>
            </a:r>
            <a:r>
              <a:rPr lang="en-US" sz="4000" dirty="0">
                <a:latin typeface="Arial" panose="020B0604020202020204" pitchFamily="34" charset="0"/>
                <a:ea typeface="Calibri" panose="020F0502020204030204" pitchFamily="34" charset="0"/>
                <a:cs typeface="Arial" panose="020B0604020202020204" pitchFamily="34" charset="0"/>
              </a:rPr>
              <a:t>:</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6" name="Rectangle 5"/>
              <p:cNvSpPr/>
              <p:nvPr/>
            </p:nvSpPr>
            <p:spPr>
              <a:xfrm>
                <a:off x="2811265" y="5270837"/>
                <a:ext cx="4438010" cy="1015663"/>
              </a:xfrm>
              <a:prstGeom prst="rect">
                <a:avLst/>
              </a:prstGeom>
            </p:spPr>
            <p:txBody>
              <a:bodyPr wrap="none">
                <a:spAutoFit/>
              </a:bodyPr>
              <a:lstStyle/>
              <a:p>
                <a:pPr lvl="0">
                  <a:lnSpc>
                    <a:spcPct val="150000"/>
                  </a:lnSpc>
                  <a:spcAft>
                    <a:spcPts val="1200"/>
                  </a:spcAft>
                </a:pP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b)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Tích</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của</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oMath>
                </a14:m>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và</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𝑦</m:t>
                    </m:r>
                  </m:oMath>
                </a14:m>
                <a:endParaRPr lang="en-US" sz="4000"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2811265" y="5270837"/>
                <a:ext cx="4438010" cy="1015663"/>
              </a:xfrm>
              <a:prstGeom prst="rect">
                <a:avLst/>
              </a:prstGeom>
              <a:blipFill>
                <a:blip r:embed="rId10"/>
                <a:stretch>
                  <a:fillRect l="-4808" b="-1445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2811265" y="4006215"/>
                <a:ext cx="9144000" cy="984885"/>
              </a:xfrm>
              <a:prstGeom prst="rect">
                <a:avLst/>
              </a:prstGeom>
            </p:spPr>
            <p:txBody>
              <a:bodyPr>
                <a:spAutoFit/>
              </a:bodyPr>
              <a:lstStyle/>
              <a:p>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a)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Tổng</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của</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oMath>
                </a14:m>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và</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𝑦</m:t>
                    </m:r>
                  </m:oMath>
                </a14:m>
                <a:b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br>
                <a:endParaRPr lang="en-US" dirty="0"/>
              </a:p>
            </p:txBody>
          </p:sp>
        </mc:Choice>
        <mc:Fallback xmlns="">
          <p:sp>
            <p:nvSpPr>
              <p:cNvPr id="7" name="Rectangle 6"/>
              <p:cNvSpPr>
                <a:spLocks noRot="1" noChangeAspect="1" noMove="1" noResize="1" noEditPoints="1" noAdjustHandles="1" noChangeArrowheads="1" noChangeShapeType="1" noTextEdit="1"/>
              </p:cNvSpPr>
              <p:nvPr/>
            </p:nvSpPr>
            <p:spPr>
              <a:xfrm>
                <a:off x="2811265" y="4006215"/>
                <a:ext cx="9144000" cy="984885"/>
              </a:xfrm>
              <a:prstGeom prst="rect">
                <a:avLst/>
              </a:prstGeom>
              <a:blipFill>
                <a:blip r:embed="rId11"/>
                <a:stretch>
                  <a:fillRect l="-2333" t="-1111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Rectangle 14"/>
              <p:cNvSpPr/>
              <p:nvPr/>
            </p:nvSpPr>
            <p:spPr>
              <a:xfrm>
                <a:off x="9299540" y="4092997"/>
                <a:ext cx="2405209" cy="707886"/>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14:m>
                  <m:oMathPara xmlns:m="http://schemas.openxmlformats.org/officeDocument/2006/math">
                    <m:oMathParaPr>
                      <m:jc m:val="centerGroup"/>
                    </m:oMathParaPr>
                    <m:oMath xmlns:m="http://schemas.openxmlformats.org/officeDocument/2006/math">
                      <m:r>
                        <a:rPr lang="en-US" sz="4000" i="1">
                          <a:latin typeface="Cambria Math" panose="02040503050406030204" pitchFamily="18" charset="0"/>
                          <a:ea typeface="Calibri" panose="020F0502020204030204" pitchFamily="34" charset="0"/>
                          <a:cs typeface="Arial" panose="020B0604020202020204" pitchFamily="34" charset="0"/>
                        </a:rPr>
                        <m:t>𝑥</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𝑦</m:t>
                      </m:r>
                    </m:oMath>
                  </m:oMathPara>
                </a14:m>
                <a:endParaRPr lang="en-US" sz="4000" dirty="0"/>
              </a:p>
            </p:txBody>
          </p:sp>
        </mc:Choice>
        <mc:Fallback xmlns="">
          <p:sp>
            <p:nvSpPr>
              <p:cNvPr id="15" name="Rectangle 14"/>
              <p:cNvSpPr>
                <a:spLocks noRot="1" noChangeAspect="1" noMove="1" noResize="1" noEditPoints="1" noAdjustHandles="1" noChangeArrowheads="1" noChangeShapeType="1" noTextEdit="1"/>
              </p:cNvSpPr>
              <p:nvPr/>
            </p:nvSpPr>
            <p:spPr>
              <a:xfrm>
                <a:off x="9299540" y="4092997"/>
                <a:ext cx="2405209" cy="707886"/>
              </a:xfrm>
              <a:prstGeom prst="rect">
                <a:avLst/>
              </a:prstGeom>
              <a:blipFill>
                <a:blip r:embed="rId12"/>
                <a:stretch>
                  <a:fillRect/>
                </a:stretch>
              </a:blipFill>
            </p:spPr>
            <p:txBody>
              <a:bodyPr/>
              <a:lstStyle/>
              <a:p>
                <a:r>
                  <a:rPr lang="en-US">
                    <a:noFill/>
                  </a:rPr>
                  <a:t> </a:t>
                </a:r>
              </a:p>
            </p:txBody>
          </p:sp>
        </mc:Fallback>
      </mc:AlternateContent>
      <p:sp>
        <p:nvSpPr>
          <p:cNvPr id="16" name="Right Arrow 15"/>
          <p:cNvSpPr/>
          <p:nvPr/>
        </p:nvSpPr>
        <p:spPr>
          <a:xfrm>
            <a:off x="8153400" y="4203006"/>
            <a:ext cx="647700" cy="458688"/>
          </a:xfrm>
          <a:prstGeom prst="rightArrow">
            <a:avLst/>
          </a:prstGeom>
        </p:spPr>
        <p:style>
          <a:lnRef idx="3">
            <a:schemeClr val="lt1"/>
          </a:lnRef>
          <a:fillRef idx="1">
            <a:schemeClr val="accent1"/>
          </a:fillRef>
          <a:effectRef idx="1">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7" name="Rectangle 16"/>
              <p:cNvSpPr/>
              <p:nvPr/>
            </p:nvSpPr>
            <p:spPr>
              <a:xfrm>
                <a:off x="9299540" y="5502414"/>
                <a:ext cx="2405209" cy="707886"/>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pPr/>
                <a14:m>
                  <m:oMathPara xmlns:m="http://schemas.openxmlformats.org/officeDocument/2006/math">
                    <m:oMathParaPr>
                      <m:jc m:val="centerGroup"/>
                    </m:oMathParaPr>
                    <m:oMath xmlns:m="http://schemas.openxmlformats.org/officeDocument/2006/math">
                      <m:r>
                        <a:rPr lang="en-US" sz="4000" i="1" smtClean="0">
                          <a:latin typeface="Cambria Math" panose="02040503050406030204" pitchFamily="18" charset="0"/>
                          <a:ea typeface="Calibri" panose="020F0502020204030204" pitchFamily="34" charset="0"/>
                          <a:cs typeface="Arial" panose="020B0604020202020204" pitchFamily="34" charset="0"/>
                        </a:rPr>
                        <m:t>𝑥</m:t>
                      </m:r>
                      <m:r>
                        <a:rPr lang="en-US" sz="4000" b="0" i="0" smtClean="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𝑦</m:t>
                      </m:r>
                    </m:oMath>
                  </m:oMathPara>
                </a14:m>
                <a:endParaRPr lang="en-US" sz="4000" dirty="0"/>
              </a:p>
            </p:txBody>
          </p:sp>
        </mc:Choice>
        <mc:Fallback xmlns="">
          <p:sp>
            <p:nvSpPr>
              <p:cNvPr id="17" name="Rectangle 16"/>
              <p:cNvSpPr>
                <a:spLocks noRot="1" noChangeAspect="1" noMove="1" noResize="1" noEditPoints="1" noAdjustHandles="1" noChangeArrowheads="1" noChangeShapeType="1" noTextEdit="1"/>
              </p:cNvSpPr>
              <p:nvPr/>
            </p:nvSpPr>
            <p:spPr>
              <a:xfrm>
                <a:off x="9299540" y="5502414"/>
                <a:ext cx="2405209" cy="707886"/>
              </a:xfrm>
              <a:prstGeom prst="rect">
                <a:avLst/>
              </a:prstGeom>
              <a:blipFill>
                <a:blip r:embed="rId13"/>
                <a:stretch>
                  <a:fillRect/>
                </a:stretch>
              </a:blipFill>
            </p:spPr>
            <p:txBody>
              <a:bodyPr/>
              <a:lstStyle/>
              <a:p>
                <a:r>
                  <a:rPr lang="en-US">
                    <a:noFill/>
                  </a:rPr>
                  <a:t> </a:t>
                </a:r>
              </a:p>
            </p:txBody>
          </p:sp>
        </mc:Fallback>
      </mc:AlternateContent>
      <p:sp>
        <p:nvSpPr>
          <p:cNvPr id="18" name="Right Arrow 17"/>
          <p:cNvSpPr/>
          <p:nvPr/>
        </p:nvSpPr>
        <p:spPr>
          <a:xfrm>
            <a:off x="8153400" y="5612423"/>
            <a:ext cx="647700" cy="458688"/>
          </a:xfrm>
          <a:prstGeom prst="rightArrow">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pic>
        <p:nvPicPr>
          <p:cNvPr id="20" name="Picture 25"/>
          <p:cNvPicPr>
            <a:picLocks noChangeAspect="1"/>
          </p:cNvPicPr>
          <p:nvPr/>
        </p:nvPicPr>
        <p:blipFill>
          <a:blip r:embed="rId14"/>
          <a:srcRect/>
          <a:stretch>
            <a:fillRect/>
          </a:stretch>
        </p:blipFill>
        <p:spPr>
          <a:xfrm>
            <a:off x="14325600" y="5191615"/>
            <a:ext cx="2118610" cy="1698113"/>
          </a:xfrm>
          <a:prstGeom prst="rect">
            <a:avLst/>
          </a:prstGeom>
        </p:spPr>
      </p:pic>
    </p:spTree>
    <p:extLst>
      <p:ext uri="{BB962C8B-B14F-4D97-AF65-F5344CB8AC3E}">
        <p14:creationId xmlns:p14="http://schemas.microsoft.com/office/powerpoint/2010/main" val="3595350155"/>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par>
                                <p:cTn id="19" presetID="10" presetClass="entr" presetSubtype="0" fill="hold" nodeType="with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500"/>
                                        <p:tgtEl>
                                          <p:spTgt spid="20"/>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wipe(down)">
                                      <p:cBhvr>
                                        <p:cTn id="26" dur="500"/>
                                        <p:tgtEl>
                                          <p:spTgt spid="16"/>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wipe(down)">
                                      <p:cBhvr>
                                        <p:cTn id="29" dur="500"/>
                                        <p:tgtEl>
                                          <p:spTgt spid="15"/>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grpId="0" nodeType="click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randombar(horizontal)">
                                      <p:cBhvr>
                                        <p:cTn id="34" dur="500"/>
                                        <p:tgtEl>
                                          <p:spTgt spid="18"/>
                                        </p:tgtEl>
                                      </p:cBhvr>
                                    </p:animEffect>
                                  </p:childTnLst>
                                </p:cTn>
                              </p:par>
                              <p:par>
                                <p:cTn id="35" presetID="14" presetClass="entr" presetSubtype="10"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randombar(horizontal)">
                                      <p:cBhvr>
                                        <p:cTn id="3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15" grpId="0" animBg="1"/>
      <p:bldP spid="16" grpId="0" animBg="1"/>
      <p:bldP spid="17" grpId="0" animBg="1"/>
      <p:bldP spid="1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E7FEFF"/>
        </a:solidFill>
        <a:effectLst/>
      </p:bgPr>
    </p:bg>
    <p:spTree>
      <p:nvGrpSpPr>
        <p:cNvPr id="1" name=""/>
        <p:cNvGrpSpPr/>
        <p:nvPr/>
      </p:nvGrpSpPr>
      <p:grpSpPr>
        <a:xfrm>
          <a:off x="0" y="0"/>
          <a:ext cx="0" cy="0"/>
          <a:chOff x="0" y="0"/>
          <a:chExt cx="0" cy="0"/>
        </a:xfrm>
      </p:grpSpPr>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04800" y="1866900"/>
            <a:ext cx="905034" cy="886933"/>
          </a:xfrm>
          <a:prstGeom prst="rect">
            <a:avLst/>
          </a:prstGeom>
        </p:spPr>
      </p:pic>
      <p:pic>
        <p:nvPicPr>
          <p:cNvPr id="12" name="Picture 1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17226792" y="266700"/>
            <a:ext cx="905034" cy="886933"/>
          </a:xfrm>
          <a:prstGeom prst="rect">
            <a:avLst/>
          </a:prstGeom>
        </p:spPr>
      </p:pic>
      <p:grpSp>
        <p:nvGrpSpPr>
          <p:cNvPr id="13" name="Group 12"/>
          <p:cNvGrpSpPr/>
          <p:nvPr/>
        </p:nvGrpSpPr>
        <p:grpSpPr>
          <a:xfrm>
            <a:off x="1599662" y="876300"/>
            <a:ext cx="4496338" cy="1131079"/>
            <a:chOff x="7162800" y="539360"/>
            <a:chExt cx="4648200" cy="1131079"/>
          </a:xfrm>
          <a:solidFill>
            <a:srgbClr val="FFE07D"/>
          </a:solidFill>
        </p:grpSpPr>
        <p:grpSp>
          <p:nvGrpSpPr>
            <p:cNvPr id="14" name="Group 6"/>
            <p:cNvGrpSpPr/>
            <p:nvPr/>
          </p:nvGrpSpPr>
          <p:grpSpPr>
            <a:xfrm>
              <a:off x="7162800" y="668634"/>
              <a:ext cx="4648200" cy="914400"/>
              <a:chOff x="0" y="271615"/>
              <a:chExt cx="8385740" cy="1921233"/>
            </a:xfrm>
            <a:grpFill/>
          </p:grpSpPr>
          <p:sp>
            <p:nvSpPr>
              <p:cNvPr id="16" name="Freeform 7"/>
              <p:cNvSpPr/>
              <p:nvPr/>
            </p:nvSpPr>
            <p:spPr>
              <a:xfrm>
                <a:off x="0" y="271615"/>
                <a:ext cx="8385740" cy="1921233"/>
              </a:xfrm>
              <a:custGeom>
                <a:avLst/>
                <a:gdLst/>
                <a:ahLst/>
                <a:cxnLst/>
                <a:rect l="l" t="t" r="r" b="b"/>
                <a:pathLst>
                  <a:path w="8385740" h="2387260">
                    <a:moveTo>
                      <a:pt x="8261280" y="2387260"/>
                    </a:moveTo>
                    <a:lnTo>
                      <a:pt x="124460" y="2387260"/>
                    </a:lnTo>
                    <a:cubicBezTo>
                      <a:pt x="55880" y="2387260"/>
                      <a:pt x="0" y="2331379"/>
                      <a:pt x="0" y="2262799"/>
                    </a:cubicBezTo>
                    <a:lnTo>
                      <a:pt x="0" y="124460"/>
                    </a:lnTo>
                    <a:cubicBezTo>
                      <a:pt x="0" y="55880"/>
                      <a:pt x="55880" y="0"/>
                      <a:pt x="124460" y="0"/>
                    </a:cubicBezTo>
                    <a:lnTo>
                      <a:pt x="8261280" y="0"/>
                    </a:lnTo>
                    <a:cubicBezTo>
                      <a:pt x="8329860" y="0"/>
                      <a:pt x="8385740" y="55880"/>
                      <a:pt x="8385740" y="124460"/>
                    </a:cubicBezTo>
                    <a:lnTo>
                      <a:pt x="8385740" y="2262800"/>
                    </a:lnTo>
                    <a:cubicBezTo>
                      <a:pt x="8385740" y="2331380"/>
                      <a:pt x="8329860" y="2387260"/>
                      <a:pt x="8261280" y="2387260"/>
                    </a:cubicBezTo>
                    <a:close/>
                  </a:path>
                </a:pathLst>
              </a:custGeom>
              <a:grpFill/>
            </p:spPr>
            <p:style>
              <a:lnRef idx="3">
                <a:schemeClr val="lt1"/>
              </a:lnRef>
              <a:fillRef idx="1">
                <a:schemeClr val="accent1"/>
              </a:fillRef>
              <a:effectRef idx="1">
                <a:schemeClr val="accent1"/>
              </a:effectRef>
              <a:fontRef idx="minor">
                <a:schemeClr val="lt1"/>
              </a:fontRef>
            </p:style>
          </p:sp>
        </p:grpSp>
        <p:sp>
          <p:nvSpPr>
            <p:cNvPr id="15" name="Rectangle 14"/>
            <p:cNvSpPr/>
            <p:nvPr/>
          </p:nvSpPr>
          <p:spPr>
            <a:xfrm>
              <a:off x="7332978" y="539360"/>
              <a:ext cx="4316579" cy="1131079"/>
            </a:xfrm>
            <a:prstGeom prst="rect">
              <a:avLst/>
            </a:prstGeom>
            <a:noFill/>
            <a:ln>
              <a:noFill/>
            </a:ln>
          </p:spPr>
          <p:style>
            <a:lnRef idx="3">
              <a:schemeClr val="lt1"/>
            </a:lnRef>
            <a:fillRef idx="1">
              <a:schemeClr val="accent1"/>
            </a:fillRef>
            <a:effectRef idx="1">
              <a:schemeClr val="accent1"/>
            </a:effectRef>
            <a:fontRef idx="minor">
              <a:schemeClr val="lt1"/>
            </a:fontRef>
          </p:style>
          <p:txBody>
            <a:bodyPr wrap="square">
              <a:spAutoFit/>
            </a:bodyPr>
            <a:lstStyle/>
            <a:p>
              <a:pPr marL="0" marR="0" lvl="0" indent="0" algn="ctr" defTabSz="914400" rtl="0" eaLnBrk="1" fontAlgn="auto" latinLnBrk="0" hangingPunct="1">
                <a:lnSpc>
                  <a:spcPct val="150000"/>
                </a:lnSpc>
                <a:spcBef>
                  <a:spcPts val="0"/>
                </a:spcBef>
                <a:spcAft>
                  <a:spcPts val="800"/>
                </a:spcAft>
                <a:buClrTx/>
                <a:buSzTx/>
                <a:buFontTx/>
                <a:buNone/>
                <a:tabLst/>
                <a:defRPr/>
              </a:pPr>
              <a:r>
                <a:rPr kumimoji="0" lang="nl-NL" sz="45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Times New Roman" panose="02020603050405020304" pitchFamily="18" charset="0"/>
                  <a:cs typeface="Arial" panose="020B0604020202020204" pitchFamily="34" charset="0"/>
                </a:rPr>
                <a:t>LUYỆN TẬP 3</a:t>
              </a:r>
              <a:endParaRPr kumimoji="0" lang="en-US" sz="45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Calibri" panose="020F0502020204030204" pitchFamily="34" charset="0"/>
                <a:cs typeface="Arial" panose="020B0604020202020204" pitchFamily="34" charset="0"/>
              </a:endParaRPr>
            </a:p>
          </p:txBody>
        </p:sp>
      </p:grpSp>
      <p:grpSp>
        <p:nvGrpSpPr>
          <p:cNvPr id="26" name="Group 3"/>
          <p:cNvGrpSpPr/>
          <p:nvPr/>
        </p:nvGrpSpPr>
        <p:grpSpPr>
          <a:xfrm>
            <a:off x="-326571" y="9639300"/>
            <a:ext cx="20040600" cy="2336845"/>
            <a:chOff x="0" y="0"/>
            <a:chExt cx="3019157" cy="790488"/>
          </a:xfrm>
        </p:grpSpPr>
        <p:sp>
          <p:nvSpPr>
            <p:cNvPr id="28" name="Freeform 4"/>
            <p:cNvSpPr/>
            <p:nvPr/>
          </p:nvSpPr>
          <p:spPr>
            <a:xfrm>
              <a:off x="0" y="0"/>
              <a:ext cx="3019157" cy="790488"/>
            </a:xfrm>
            <a:custGeom>
              <a:avLst/>
              <a:gdLst/>
              <a:ahLst/>
              <a:cxnLst/>
              <a:rect l="l" t="t" r="r" b="b"/>
              <a:pathLst>
                <a:path w="3019157" h="790488">
                  <a:moveTo>
                    <a:pt x="2894697" y="790488"/>
                  </a:moveTo>
                  <a:lnTo>
                    <a:pt x="124460" y="790488"/>
                  </a:lnTo>
                  <a:cubicBezTo>
                    <a:pt x="55880" y="790488"/>
                    <a:pt x="0" y="734608"/>
                    <a:pt x="0" y="666028"/>
                  </a:cubicBezTo>
                  <a:lnTo>
                    <a:pt x="0" y="124460"/>
                  </a:lnTo>
                  <a:cubicBezTo>
                    <a:pt x="0" y="55880"/>
                    <a:pt x="55880" y="0"/>
                    <a:pt x="124460" y="0"/>
                  </a:cubicBezTo>
                  <a:lnTo>
                    <a:pt x="2894697" y="0"/>
                  </a:lnTo>
                  <a:cubicBezTo>
                    <a:pt x="2963277" y="0"/>
                    <a:pt x="3019157" y="55880"/>
                    <a:pt x="3019157" y="124460"/>
                  </a:cubicBezTo>
                  <a:lnTo>
                    <a:pt x="3019157" y="666028"/>
                  </a:lnTo>
                  <a:cubicBezTo>
                    <a:pt x="3019157" y="734608"/>
                    <a:pt x="2963277" y="790488"/>
                    <a:pt x="2894697" y="790488"/>
                  </a:cubicBezTo>
                  <a:close/>
                </a:path>
              </a:pathLst>
            </a:custGeom>
            <a:solidFill>
              <a:srgbClr val="3D5F7B"/>
            </a:solidFill>
          </p:spPr>
        </p:sp>
      </p:grpSp>
      <p:sp>
        <p:nvSpPr>
          <p:cNvPr id="2" name="Rectangle 1"/>
          <p:cNvSpPr/>
          <p:nvPr/>
        </p:nvSpPr>
        <p:spPr>
          <a:xfrm>
            <a:off x="3176742" y="2246001"/>
            <a:ext cx="13033974" cy="1015663"/>
          </a:xfrm>
          <a:prstGeom prst="rect">
            <a:avLst/>
          </a:prstGeom>
        </p:spPr>
        <p:txBody>
          <a:bodyPr wrap="square">
            <a:spAutoFit/>
          </a:bodyPr>
          <a:lstStyle/>
          <a:p>
            <a:pPr lvl="0">
              <a:lnSpc>
                <a:spcPct val="150000"/>
              </a:lnSpc>
            </a:pPr>
            <a:r>
              <a:rPr lang="en-US" sz="4000" dirty="0">
                <a:solidFill>
                  <a:prstClr val="black"/>
                </a:solidFill>
                <a:latin typeface="Arial" panose="020B0604020202020204" pitchFamily="34" charset="0"/>
                <a:cs typeface="Arial" panose="020B0604020202020204" pitchFamily="34" charset="0"/>
              </a:rPr>
              <a:t>Cho </a:t>
            </a:r>
            <a:r>
              <a:rPr lang="en-US" sz="4000" dirty="0" err="1">
                <a:solidFill>
                  <a:prstClr val="black"/>
                </a:solidFill>
                <a:latin typeface="Arial" panose="020B0604020202020204" pitchFamily="34" charset="0"/>
                <a:cs typeface="Arial" panose="020B0604020202020204" pitchFamily="34" charset="0"/>
              </a:rPr>
              <a:t>ví</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dụ</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về</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biểu</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thức</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đại</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số</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và</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chỉ</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rõ</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biến</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số</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nếu</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có</a:t>
            </a:r>
            <a:r>
              <a:rPr lang="en-US" sz="4000" dirty="0">
                <a:solidFill>
                  <a:prstClr val="black"/>
                </a:solidFill>
                <a:latin typeface="Arial" panose="020B0604020202020204" pitchFamily="34" charset="0"/>
                <a:cs typeface="Arial" panose="020B0604020202020204" pitchFamily="34" charset="0"/>
              </a:rPr>
              <a:t>).</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0" name="Oval Callout 19"/>
          <p:cNvSpPr/>
          <p:nvPr/>
        </p:nvSpPr>
        <p:spPr>
          <a:xfrm>
            <a:off x="8817429" y="3771900"/>
            <a:ext cx="1752600" cy="965974"/>
          </a:xfrm>
          <a:prstGeom prst="wedgeEllipseCallout">
            <a:avLst/>
          </a:prstGeom>
          <a:solidFill>
            <a:schemeClr val="accent3">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sp>
        <p:nvSpPr>
          <p:cNvPr id="6" name="Rectangle 5"/>
          <p:cNvSpPr/>
          <p:nvPr/>
        </p:nvSpPr>
        <p:spPr>
          <a:xfrm>
            <a:off x="3352800" y="5106463"/>
            <a:ext cx="9144000" cy="3170099"/>
          </a:xfrm>
          <a:prstGeom prst="rect">
            <a:avLst/>
          </a:prstGeom>
        </p:spPr>
        <p:txBody>
          <a:bodyPr>
            <a:spAutoFit/>
          </a:bodyPr>
          <a:lstStyle/>
          <a:p>
            <a:pPr>
              <a:lnSpc>
                <a:spcPct val="150000"/>
              </a:lnSpc>
              <a:spcAft>
                <a:spcPts val="1200"/>
              </a:spcAft>
            </a:pPr>
            <a:r>
              <a:rPr lang="en-US" sz="4000" dirty="0" err="1">
                <a:latin typeface="Arial" panose="020B0604020202020204" pitchFamily="34" charset="0"/>
                <a:ea typeface="Calibri" panose="020F0502020204030204" pitchFamily="34" charset="0"/>
                <a:cs typeface="Arial" panose="020B0604020202020204" pitchFamily="34" charset="0"/>
              </a:rPr>
              <a:t>Ví</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dụ</a:t>
            </a:r>
            <a:r>
              <a:rPr lang="en-US" sz="4000" dirty="0">
                <a:latin typeface="Arial" panose="020B0604020202020204" pitchFamily="34" charset="0"/>
                <a:ea typeface="Calibri" panose="020F0502020204030204" pitchFamily="34" charset="0"/>
                <a:cs typeface="Arial" panose="020B0604020202020204" pitchFamily="34" charset="0"/>
              </a:rPr>
              <a:t>: </a:t>
            </a:r>
          </a:p>
          <a:p>
            <a:pPr marL="571500" indent="-571500">
              <a:lnSpc>
                <a:spcPct val="150000"/>
              </a:lnSpc>
              <a:spcAft>
                <a:spcPts val="1200"/>
              </a:spcAft>
              <a:buFontTx/>
              <a:buChar char="-"/>
            </a:pPr>
            <a:r>
              <a:rPr lang="en-US" sz="4000" dirty="0" err="1">
                <a:solidFill>
                  <a:prstClr val="black"/>
                </a:solidFill>
                <a:latin typeface="Arial" panose="020B0604020202020204" pitchFamily="34" charset="0"/>
                <a:cs typeface="Arial" panose="020B0604020202020204" pitchFamily="34" charset="0"/>
              </a:rPr>
              <a:t>Biểu</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thức</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đại</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số</a:t>
            </a:r>
            <a:r>
              <a:rPr lang="en-US" sz="4000" dirty="0">
                <a:solidFill>
                  <a:prstClr val="black"/>
                </a:solidFill>
                <a:latin typeface="Arial" panose="020B0604020202020204" pitchFamily="34" charset="0"/>
                <a:cs typeface="Arial" panose="020B0604020202020204" pitchFamily="34" charset="0"/>
              </a:rPr>
              <a:t>:  </a:t>
            </a:r>
            <a:r>
              <a:rPr lang="en-US" sz="4000" dirty="0">
                <a:latin typeface="Arial" panose="020B0604020202020204" pitchFamily="34" charset="0"/>
                <a:ea typeface="Calibri" panose="020F0502020204030204" pitchFamily="34" charset="0"/>
                <a:cs typeface="Arial" panose="020B0604020202020204" pitchFamily="34" charset="0"/>
              </a:rPr>
              <a:t>5. x + 6. y</a:t>
            </a:r>
          </a:p>
          <a:p>
            <a:pPr marL="571500" indent="-571500">
              <a:lnSpc>
                <a:spcPct val="150000"/>
              </a:lnSpc>
              <a:spcAft>
                <a:spcPts val="1200"/>
              </a:spcAft>
              <a:buFontTx/>
              <a:buChar char="-"/>
            </a:pPr>
            <a:r>
              <a:rPr lang="en-US" sz="4000" dirty="0" err="1">
                <a:latin typeface="Arial" panose="020B0604020202020204" pitchFamily="34" charset="0"/>
                <a:ea typeface="Calibri" panose="020F0502020204030204" pitchFamily="34" charset="0"/>
                <a:cs typeface="Arial" panose="020B0604020202020204" pitchFamily="34" charset="0"/>
              </a:rPr>
              <a:t>Biến</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số</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là</a:t>
            </a:r>
            <a:r>
              <a:rPr lang="en-US" sz="4000" dirty="0">
                <a:latin typeface="Arial" panose="020B0604020202020204" pitchFamily="34" charset="0"/>
                <a:ea typeface="Calibri" panose="020F0502020204030204" pitchFamily="34" charset="0"/>
                <a:cs typeface="Arial" panose="020B0604020202020204" pitchFamily="34" charset="0"/>
              </a:rPr>
              <a:t> x, y</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21" name="Picture 2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3868400" y="7581900"/>
            <a:ext cx="3018643" cy="2180970"/>
          </a:xfrm>
          <a:prstGeom prst="rect">
            <a:avLst/>
          </a:prstGeom>
        </p:spPr>
      </p:pic>
      <p:pic>
        <p:nvPicPr>
          <p:cNvPr id="23" name="Picture 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9151981">
            <a:off x="673319" y="8432159"/>
            <a:ext cx="1354912" cy="1398620"/>
          </a:xfrm>
          <a:prstGeom prst="rect">
            <a:avLst/>
          </a:prstGeom>
        </p:spPr>
      </p:pic>
    </p:spTree>
    <p:extLst>
      <p:ext uri="{BB962C8B-B14F-4D97-AF65-F5344CB8AC3E}">
        <p14:creationId xmlns:p14="http://schemas.microsoft.com/office/powerpoint/2010/main" val="2760338787"/>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barn(inVertical)">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xEl>
                                              <p:pRg st="0" end="0"/>
                                            </p:txEl>
                                          </p:spTgt>
                                        </p:tgtEl>
                                        <p:attrNameLst>
                                          <p:attrName>style.visibility</p:attrName>
                                        </p:attrNameLst>
                                      </p:cBhvr>
                                      <p:to>
                                        <p:strVal val="visible"/>
                                      </p:to>
                                    </p:set>
                                    <p:animEffect transition="in" filter="fade">
                                      <p:cBhvr>
                                        <p:cTn id="22" dur="500"/>
                                        <p:tgtEl>
                                          <p:spTgt spid="6">
                                            <p:txEl>
                                              <p:pRg st="0" end="0"/>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6">
                                            <p:txEl>
                                              <p:pRg st="1" end="1"/>
                                            </p:txEl>
                                          </p:spTgt>
                                        </p:tgtEl>
                                        <p:attrNameLst>
                                          <p:attrName>style.visibility</p:attrName>
                                        </p:attrNameLst>
                                      </p:cBhvr>
                                      <p:to>
                                        <p:strVal val="visible"/>
                                      </p:to>
                                    </p:set>
                                    <p:animEffect transition="in" filter="fade">
                                      <p:cBhvr>
                                        <p:cTn id="25" dur="500"/>
                                        <p:tgtEl>
                                          <p:spTgt spid="6">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6">
                                            <p:txEl>
                                              <p:pRg st="2" end="2"/>
                                            </p:txEl>
                                          </p:spTgt>
                                        </p:tgtEl>
                                        <p:attrNameLst>
                                          <p:attrName>style.visibility</p:attrName>
                                        </p:attrNameLst>
                                      </p:cBhvr>
                                      <p:to>
                                        <p:strVal val="visible"/>
                                      </p:to>
                                    </p:set>
                                    <p:animEffect transition="in" filter="wipe(down)">
                                      <p:cBhvr>
                                        <p:cTn id="30"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E7FEFF"/>
        </a:solidFill>
        <a:effectLst/>
      </p:bgPr>
    </p:bg>
    <p:spTree>
      <p:nvGrpSpPr>
        <p:cNvPr id="1" name=""/>
        <p:cNvGrpSpPr/>
        <p:nvPr/>
      </p:nvGrpSpPr>
      <p:grpSpPr>
        <a:xfrm>
          <a:off x="0" y="0"/>
          <a:ext cx="0" cy="0"/>
          <a:chOff x="0" y="0"/>
          <a:chExt cx="0" cy="0"/>
        </a:xfrm>
      </p:grpSpPr>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7252421" y="240403"/>
            <a:ext cx="905034" cy="886933"/>
          </a:xfrm>
          <a:prstGeom prst="rect">
            <a:avLst/>
          </a:prstGeom>
        </p:spPr>
      </p:pic>
      <p:grpSp>
        <p:nvGrpSpPr>
          <p:cNvPr id="13" name="Group 12"/>
          <p:cNvGrpSpPr/>
          <p:nvPr/>
        </p:nvGrpSpPr>
        <p:grpSpPr>
          <a:xfrm>
            <a:off x="1992826" y="190500"/>
            <a:ext cx="5105400" cy="1075303"/>
            <a:chOff x="7162800" y="452704"/>
            <a:chExt cx="4648200" cy="1222859"/>
          </a:xfrm>
          <a:solidFill>
            <a:srgbClr val="FFE07D"/>
          </a:solidFill>
        </p:grpSpPr>
        <p:grpSp>
          <p:nvGrpSpPr>
            <p:cNvPr id="14" name="Group 6"/>
            <p:cNvGrpSpPr/>
            <p:nvPr/>
          </p:nvGrpSpPr>
          <p:grpSpPr>
            <a:xfrm>
              <a:off x="7162800" y="539360"/>
              <a:ext cx="4648200" cy="1136203"/>
              <a:chOff x="0" y="0"/>
              <a:chExt cx="8385740" cy="2387260"/>
            </a:xfrm>
            <a:grpFill/>
          </p:grpSpPr>
          <p:sp>
            <p:nvSpPr>
              <p:cNvPr id="16" name="Freeform 7"/>
              <p:cNvSpPr/>
              <p:nvPr/>
            </p:nvSpPr>
            <p:spPr>
              <a:xfrm>
                <a:off x="0" y="0"/>
                <a:ext cx="8385740" cy="2387260"/>
              </a:xfrm>
              <a:custGeom>
                <a:avLst/>
                <a:gdLst/>
                <a:ahLst/>
                <a:cxnLst/>
                <a:rect l="l" t="t" r="r" b="b"/>
                <a:pathLst>
                  <a:path w="8385740" h="2387260">
                    <a:moveTo>
                      <a:pt x="8261280" y="2387260"/>
                    </a:moveTo>
                    <a:lnTo>
                      <a:pt x="124460" y="2387260"/>
                    </a:lnTo>
                    <a:cubicBezTo>
                      <a:pt x="55880" y="2387260"/>
                      <a:pt x="0" y="2331379"/>
                      <a:pt x="0" y="2262799"/>
                    </a:cubicBezTo>
                    <a:lnTo>
                      <a:pt x="0" y="124460"/>
                    </a:lnTo>
                    <a:cubicBezTo>
                      <a:pt x="0" y="55880"/>
                      <a:pt x="55880" y="0"/>
                      <a:pt x="124460" y="0"/>
                    </a:cubicBezTo>
                    <a:lnTo>
                      <a:pt x="8261280" y="0"/>
                    </a:lnTo>
                    <a:cubicBezTo>
                      <a:pt x="8329860" y="0"/>
                      <a:pt x="8385740" y="55880"/>
                      <a:pt x="8385740" y="124460"/>
                    </a:cubicBezTo>
                    <a:lnTo>
                      <a:pt x="8385740" y="2262800"/>
                    </a:lnTo>
                    <a:cubicBezTo>
                      <a:pt x="8385740" y="2331380"/>
                      <a:pt x="8329860" y="2387260"/>
                      <a:pt x="8261280" y="2387260"/>
                    </a:cubicBezTo>
                    <a:close/>
                  </a:path>
                </a:pathLst>
              </a:custGeom>
              <a:grpFill/>
            </p:spPr>
            <p:style>
              <a:lnRef idx="3">
                <a:schemeClr val="lt1"/>
              </a:lnRef>
              <a:fillRef idx="1">
                <a:schemeClr val="accent1"/>
              </a:fillRef>
              <a:effectRef idx="1">
                <a:schemeClr val="accent1"/>
              </a:effectRef>
              <a:fontRef idx="minor">
                <a:schemeClr val="lt1"/>
              </a:fontRef>
            </p:style>
          </p:sp>
        </p:grpSp>
        <p:sp>
          <p:nvSpPr>
            <p:cNvPr id="15" name="Rectangle 14"/>
            <p:cNvSpPr/>
            <p:nvPr/>
          </p:nvSpPr>
          <p:spPr>
            <a:xfrm>
              <a:off x="7332978" y="452704"/>
              <a:ext cx="4316579" cy="1131079"/>
            </a:xfrm>
            <a:prstGeom prst="rect">
              <a:avLst/>
            </a:prstGeom>
            <a:noFill/>
            <a:ln>
              <a:noFill/>
            </a:ln>
          </p:spPr>
          <p:style>
            <a:lnRef idx="3">
              <a:schemeClr val="lt1"/>
            </a:lnRef>
            <a:fillRef idx="1">
              <a:schemeClr val="accent1"/>
            </a:fillRef>
            <a:effectRef idx="1">
              <a:schemeClr val="accent1"/>
            </a:effectRef>
            <a:fontRef idx="minor">
              <a:schemeClr val="lt1"/>
            </a:fontRef>
          </p:style>
          <p:txBody>
            <a:bodyPr wrap="square">
              <a:spAutoFit/>
            </a:bodyPr>
            <a:lstStyle/>
            <a:p>
              <a:pPr marL="0" marR="0" lvl="0" indent="0" algn="ctr" defTabSz="914400" rtl="0" eaLnBrk="1" fontAlgn="auto" latinLnBrk="0" hangingPunct="1">
                <a:lnSpc>
                  <a:spcPct val="150000"/>
                </a:lnSpc>
                <a:spcBef>
                  <a:spcPts val="0"/>
                </a:spcBef>
                <a:spcAft>
                  <a:spcPts val="800"/>
                </a:spcAft>
                <a:buClrTx/>
                <a:buSzTx/>
                <a:buFontTx/>
                <a:buNone/>
                <a:tabLst/>
                <a:defRPr/>
              </a:pPr>
              <a:r>
                <a:rPr kumimoji="0" lang="nl-NL" sz="45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Times New Roman" panose="02020603050405020304" pitchFamily="18" charset="0"/>
                  <a:cs typeface="Arial" panose="020B0604020202020204" pitchFamily="34" charset="0"/>
                </a:rPr>
                <a:t>LUYỆN TẬP 4</a:t>
              </a:r>
              <a:endParaRPr kumimoji="0" lang="en-US" sz="45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Calibri" panose="020F0502020204030204" pitchFamily="34" charset="0"/>
                <a:cs typeface="Arial" panose="020B0604020202020204" pitchFamily="34" charset="0"/>
              </a:endParaRPr>
            </a:p>
          </p:txBody>
        </p:sp>
      </p:grpSp>
      <p:pic>
        <p:nvPicPr>
          <p:cNvPr id="19" name="Picture 1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408758">
            <a:off x="17337119" y="9375068"/>
            <a:ext cx="1640672" cy="1431859"/>
          </a:xfrm>
          <a:prstGeom prst="rect">
            <a:avLst/>
          </a:prstGeom>
        </p:spPr>
      </p:pic>
      <p:sp>
        <p:nvSpPr>
          <p:cNvPr id="2" name="Rectangle 1"/>
          <p:cNvSpPr/>
          <p:nvPr/>
        </p:nvSpPr>
        <p:spPr>
          <a:xfrm>
            <a:off x="7315200" y="302974"/>
            <a:ext cx="9067800" cy="1015663"/>
          </a:xfrm>
          <a:prstGeom prst="rect">
            <a:avLst/>
          </a:prstGeom>
        </p:spPr>
        <p:txBody>
          <a:bodyPr wrap="square">
            <a:spAutoFit/>
          </a:bodyPr>
          <a:lstStyle/>
          <a:p>
            <a:pPr lvl="0" algn="just">
              <a:lnSpc>
                <a:spcPct val="150000"/>
              </a:lnSpc>
            </a:pPr>
            <a:r>
              <a:rPr lang="vi-VN" sz="4000" dirty="0">
                <a:solidFill>
                  <a:prstClr val="black"/>
                </a:solidFill>
                <a:ea typeface="Times New Roman" panose="02020603050405020304" pitchFamily="18" charset="0"/>
                <a:cs typeface="Times New Roman" panose="02020603050405020304" pitchFamily="18" charset="0"/>
              </a:rPr>
              <a:t>Giải bài toán nêu trong phần mở đầu.</a:t>
            </a:r>
            <a:endParaRPr kumimoji="0" lang="vi-VN"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endParaRPr>
          </a:p>
        </p:txBody>
      </p:sp>
      <p:pic>
        <p:nvPicPr>
          <p:cNvPr id="18"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3661" y="9362842"/>
            <a:ext cx="905034" cy="886933"/>
          </a:xfrm>
          <a:prstGeom prst="rect">
            <a:avLst/>
          </a:prstGeom>
        </p:spPr>
      </p:pic>
      <p:sp>
        <p:nvSpPr>
          <p:cNvPr id="4" name="Rectangle 3"/>
          <p:cNvSpPr/>
          <p:nvPr/>
        </p:nvSpPr>
        <p:spPr>
          <a:xfrm>
            <a:off x="685800" y="1471037"/>
            <a:ext cx="16916400" cy="5632311"/>
          </a:xfrm>
          <a:prstGeom prst="rect">
            <a:avLst/>
          </a:prstGeom>
        </p:spPr>
        <p:txBody>
          <a:bodyPr wrap="square">
            <a:spAutoFit/>
          </a:bodyPr>
          <a:lstStyle/>
          <a:p>
            <a:pPr algn="just">
              <a:lnSpc>
                <a:spcPct val="150000"/>
              </a:lnSpc>
            </a:pPr>
            <a:r>
              <a:rPr lang="en-US" sz="4000" b="1" dirty="0" err="1">
                <a:latin typeface="Arial" panose="020B0604020202020204" pitchFamily="34" charset="0"/>
                <a:ea typeface="Calibri" panose="020F0502020204030204" pitchFamily="34" charset="0"/>
                <a:cs typeface="Arial" panose="020B0604020202020204" pitchFamily="34" charset="0"/>
              </a:rPr>
              <a:t>Bài</a:t>
            </a:r>
            <a:r>
              <a:rPr lang="en-US" sz="4000" b="1" dirty="0">
                <a:latin typeface="Arial" panose="020B0604020202020204" pitchFamily="34" charset="0"/>
                <a:ea typeface="Calibri" panose="020F0502020204030204" pitchFamily="34" charset="0"/>
                <a:cs typeface="Arial" panose="020B0604020202020204" pitchFamily="34" charset="0"/>
              </a:rPr>
              <a:t> </a:t>
            </a:r>
            <a:r>
              <a:rPr lang="en-US" sz="4000" b="1" dirty="0" err="1">
                <a:latin typeface="Arial" panose="020B0604020202020204" pitchFamily="34" charset="0"/>
                <a:ea typeface="Calibri" panose="020F0502020204030204" pitchFamily="34" charset="0"/>
                <a:cs typeface="Arial" panose="020B0604020202020204" pitchFamily="34" charset="0"/>
              </a:rPr>
              <a:t>toán</a:t>
            </a:r>
            <a:r>
              <a:rPr lang="en-US" sz="4000" b="1" dirty="0">
                <a:latin typeface="Arial" panose="020B0604020202020204" pitchFamily="34" charset="0"/>
                <a:ea typeface="Calibri" panose="020F0502020204030204" pitchFamily="34" charset="0"/>
                <a:cs typeface="Arial" panose="020B0604020202020204" pitchFamily="34" charset="0"/>
              </a:rPr>
              <a:t> </a:t>
            </a:r>
            <a:r>
              <a:rPr lang="en-US" sz="4000" b="1" dirty="0" err="1">
                <a:latin typeface="Arial" panose="020B0604020202020204" pitchFamily="34" charset="0"/>
                <a:ea typeface="Calibri" panose="020F0502020204030204" pitchFamily="34" charset="0"/>
                <a:cs typeface="Arial" panose="020B0604020202020204" pitchFamily="34" charset="0"/>
              </a:rPr>
              <a:t>mở</a:t>
            </a:r>
            <a:r>
              <a:rPr lang="en-US" sz="4000" b="1" dirty="0">
                <a:latin typeface="Arial" panose="020B0604020202020204" pitchFamily="34" charset="0"/>
                <a:ea typeface="Calibri" panose="020F0502020204030204" pitchFamily="34" charset="0"/>
                <a:cs typeface="Arial" panose="020B0604020202020204" pitchFamily="34" charset="0"/>
              </a:rPr>
              <a:t> </a:t>
            </a:r>
            <a:r>
              <a:rPr lang="en-US" sz="4000" b="1" dirty="0" err="1">
                <a:latin typeface="Arial" panose="020B0604020202020204" pitchFamily="34" charset="0"/>
                <a:ea typeface="Calibri" panose="020F0502020204030204" pitchFamily="34" charset="0"/>
                <a:cs typeface="Arial" panose="020B0604020202020204" pitchFamily="34" charset="0"/>
              </a:rPr>
              <a:t>đầu</a:t>
            </a:r>
            <a:r>
              <a:rPr lang="en-US" sz="4000" b="1" dirty="0">
                <a:latin typeface="Arial" panose="020B0604020202020204" pitchFamily="34" charset="0"/>
                <a:ea typeface="Calibri" panose="020F0502020204030204" pitchFamily="34" charset="0"/>
                <a:cs typeface="Arial" panose="020B0604020202020204" pitchFamily="34" charset="0"/>
              </a:rPr>
              <a:t>: </a:t>
            </a:r>
            <a:r>
              <a:rPr lang="nl-NL" sz="4000" dirty="0">
                <a:latin typeface="Arial" panose="020B0604020202020204" pitchFamily="34" charset="0"/>
                <a:ea typeface="Calibri" panose="020F0502020204030204" pitchFamily="34" charset="0"/>
                <a:cs typeface="Arial" panose="020B0604020202020204" pitchFamily="34" charset="0"/>
              </a:rPr>
              <a:t>Các bạn lớp 7A quyên góp tiền mua vở và bút bi để ủng hộ học sinh vùng lũ lụt. Giá mỗi quyển vở là 6000 đồng, giá mỗi chiếc bút bi là 3000 đồng.</a:t>
            </a:r>
            <a:r>
              <a:rPr lang="en-US" sz="4000" dirty="0">
                <a:latin typeface="Arial" panose="020B0604020202020204" pitchFamily="34" charset="0"/>
                <a:ea typeface="Calibri" panose="020F0502020204030204" pitchFamily="34" charset="0"/>
                <a:cs typeface="Arial" panose="020B0604020202020204" pitchFamily="34" charset="0"/>
              </a:rPr>
              <a:t> </a:t>
            </a:r>
            <a:r>
              <a:rPr lang="nl-NL" sz="4000" dirty="0">
                <a:latin typeface="Arial" panose="020B0604020202020204" pitchFamily="34" charset="0"/>
                <a:ea typeface="Calibri" panose="020F0502020204030204" pitchFamily="34" charset="0"/>
                <a:cs typeface="Arial" panose="020B0604020202020204" pitchFamily="34" charset="0"/>
              </a:rPr>
              <a:t>Nếu mua 15 quyển vở và 10 chiếc bút bi thì hết 120 000 đồng.</a:t>
            </a:r>
            <a:r>
              <a:rPr lang="en-US" sz="4000" dirty="0">
                <a:latin typeface="Arial" panose="020B0604020202020204" pitchFamily="34" charset="0"/>
                <a:ea typeface="Calibri" panose="020F0502020204030204" pitchFamily="34" charset="0"/>
                <a:cs typeface="Arial" panose="020B0604020202020204" pitchFamily="34" charset="0"/>
              </a:rPr>
              <a:t> </a:t>
            </a:r>
            <a:r>
              <a:rPr lang="nl-NL" sz="4000" dirty="0">
                <a:latin typeface="Arial" panose="020B0604020202020204" pitchFamily="34" charset="0"/>
                <a:ea typeface="Calibri" panose="020F0502020204030204" pitchFamily="34" charset="0"/>
                <a:cs typeface="Arial" panose="020B0604020202020204" pitchFamily="34" charset="0"/>
              </a:rPr>
              <a:t>Nếu mua 12 quyển vở và 18 chiếc bút bi thì hết 126 000 đồng. Có thể sử dụng một biểu thức để biểu thị số tiền mua a quyển vở và b chiếc bút bi được không?</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p:sp>
        <p:nvSpPr>
          <p:cNvPr id="22" name="Oval Callout 21"/>
          <p:cNvSpPr/>
          <p:nvPr/>
        </p:nvSpPr>
        <p:spPr>
          <a:xfrm>
            <a:off x="8153400" y="7059483"/>
            <a:ext cx="1752600" cy="812354"/>
          </a:xfrm>
          <a:prstGeom prst="wedgeEllipseCallout">
            <a:avLst/>
          </a:prstGeom>
          <a:solidFill>
            <a:schemeClr val="accent3">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8" name="Rectangle 7"/>
              <p:cNvSpPr/>
              <p:nvPr/>
            </p:nvSpPr>
            <p:spPr>
              <a:xfrm>
                <a:off x="1992826" y="8095033"/>
                <a:ext cx="14384066" cy="1839606"/>
              </a:xfrm>
              <a:prstGeom prst="rect">
                <a:avLst/>
              </a:prstGeom>
            </p:spPr>
            <p:txBody>
              <a:bodyPr wrap="none">
                <a:spAutoFit/>
              </a:bodyPr>
              <a:lstStyle/>
              <a:p>
                <a:pPr>
                  <a:lnSpc>
                    <a:spcPct val="150000"/>
                  </a:lnSpc>
                </a:pPr>
                <a:r>
                  <a:rPr lang="en-US" sz="4000" dirty="0" err="1">
                    <a:latin typeface="Arial" panose="020B0604020202020204" pitchFamily="34" charset="0"/>
                    <a:ea typeface="Calibri" panose="020F0502020204030204" pitchFamily="34" charset="0"/>
                    <a:cs typeface="Times New Roman" panose="02020603050405020304" pitchFamily="18" charset="0"/>
                  </a:rPr>
                  <a:t>Biểu</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thức</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để</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biểu</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thị</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số</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tiền</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mua</a:t>
                </a:r>
                <a:r>
                  <a:rPr lang="en-US" sz="4000" dirty="0">
                    <a:latin typeface="Arial" panose="020B0604020202020204" pitchFamily="34" charset="0"/>
                    <a:ea typeface="Calibri" panose="020F0502020204030204" pitchFamily="34" charset="0"/>
                    <a:cs typeface="Times New Roman" panose="02020603050405020304" pitchFamily="18" charset="0"/>
                  </a:rPr>
                  <a:t> a </a:t>
                </a:r>
                <a:r>
                  <a:rPr lang="en-US" sz="4000" dirty="0" err="1">
                    <a:latin typeface="Arial" panose="020B0604020202020204" pitchFamily="34" charset="0"/>
                    <a:ea typeface="Calibri" panose="020F0502020204030204" pitchFamily="34" charset="0"/>
                    <a:cs typeface="Times New Roman" panose="02020603050405020304" pitchFamily="18" charset="0"/>
                  </a:rPr>
                  <a:t>quyển</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vở</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và</a:t>
                </a:r>
                <a:r>
                  <a:rPr lang="en-US" sz="4000" dirty="0">
                    <a:latin typeface="Arial" panose="020B0604020202020204" pitchFamily="34" charset="0"/>
                    <a:ea typeface="Calibri" panose="020F0502020204030204" pitchFamily="34" charset="0"/>
                    <a:cs typeface="Times New Roman" panose="02020603050405020304" pitchFamily="18" charset="0"/>
                  </a:rPr>
                  <a:t> b </a:t>
                </a:r>
                <a:r>
                  <a:rPr lang="en-US" sz="4000" dirty="0" err="1">
                    <a:latin typeface="Arial" panose="020B0604020202020204" pitchFamily="34" charset="0"/>
                    <a:ea typeface="Calibri" panose="020F0502020204030204" pitchFamily="34" charset="0"/>
                    <a:cs typeface="Times New Roman" panose="02020603050405020304" pitchFamily="18" charset="0"/>
                  </a:rPr>
                  <a:t>chiếc</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bút</a:t>
                </a:r>
                <a:r>
                  <a:rPr lang="en-US" sz="4000" dirty="0">
                    <a:latin typeface="Arial" panose="020B0604020202020204" pitchFamily="34" charset="0"/>
                    <a:ea typeface="Calibri" panose="020F0502020204030204" pitchFamily="34" charset="0"/>
                    <a:cs typeface="Times New Roman" panose="02020603050405020304" pitchFamily="18" charset="0"/>
                  </a:rPr>
                  <a:t> bi:</a:t>
                </a:r>
              </a:p>
              <a:p>
                <a:pPr algn="ctr">
                  <a:lnSpc>
                    <a:spcPct val="150000"/>
                  </a:lnSpc>
                </a:pPr>
                <a14:m>
                  <m:oMath xmlns:m="http://schemas.openxmlformats.org/officeDocument/2006/math">
                    <m:r>
                      <a:rPr lang="en-US" sz="4000" i="1" dirty="0" smtClean="0">
                        <a:latin typeface="Cambria Math" panose="02040503050406030204" pitchFamily="18" charset="0"/>
                        <a:ea typeface="Calibri" panose="020F0502020204030204" pitchFamily="34" charset="0"/>
                        <a:cs typeface="Times New Roman" panose="02020603050405020304" pitchFamily="18" charset="0"/>
                      </a:rPr>
                      <m:t> </m:t>
                    </m:r>
                    <m:r>
                      <a:rPr lang="en-US" sz="4000" i="1" dirty="0">
                        <a:latin typeface="Cambria Math" panose="02040503050406030204" pitchFamily="18" charset="0"/>
                        <a:ea typeface="Calibri" panose="020F0502020204030204" pitchFamily="34" charset="0"/>
                        <a:cs typeface="Times New Roman" panose="02020603050405020304" pitchFamily="18" charset="0"/>
                      </a:rPr>
                      <m:t>6000.</m:t>
                    </m:r>
                    <m:r>
                      <a:rPr lang="en-US" sz="4000" i="1" dirty="0">
                        <a:latin typeface="Cambria Math" panose="02040503050406030204" pitchFamily="18" charset="0"/>
                        <a:ea typeface="Calibri" panose="020F0502020204030204" pitchFamily="34" charset="0"/>
                        <a:cs typeface="Times New Roman" panose="02020603050405020304" pitchFamily="18" charset="0"/>
                      </a:rPr>
                      <m:t>𝑎</m:t>
                    </m:r>
                    <m:r>
                      <a:rPr lang="en-US" sz="4000" i="1" dirty="0">
                        <a:latin typeface="Cambria Math" panose="02040503050406030204" pitchFamily="18" charset="0"/>
                        <a:ea typeface="Calibri" panose="020F0502020204030204" pitchFamily="34" charset="0"/>
                        <a:cs typeface="Times New Roman" panose="02020603050405020304" pitchFamily="18" charset="0"/>
                      </a:rPr>
                      <m:t> + 3000</m:t>
                    </m:r>
                    <m:r>
                      <a:rPr lang="en-US" sz="4000" i="1" dirty="0">
                        <a:latin typeface="Cambria Math" panose="02040503050406030204" pitchFamily="18" charset="0"/>
                        <a:ea typeface="Calibri" panose="020F0502020204030204" pitchFamily="34" charset="0"/>
                        <a:cs typeface="Times New Roman" panose="02020603050405020304" pitchFamily="18" charset="0"/>
                      </a:rPr>
                      <m:t>𝑏</m:t>
                    </m:r>
                    <m:r>
                      <a:rPr lang="en-US" sz="4000" i="1" dirty="0">
                        <a:latin typeface="Cambria Math" panose="02040503050406030204" pitchFamily="18" charset="0"/>
                        <a:ea typeface="Calibri" panose="020F0502020204030204" pitchFamily="34" charset="0"/>
                        <a:cs typeface="Times New Roman" panose="02020603050405020304" pitchFamily="18" charset="0"/>
                      </a:rPr>
                      <m:t> </m:t>
                    </m:r>
                  </m:oMath>
                </a14:m>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đồng</a:t>
                </a:r>
                <a:r>
                  <a:rPr lang="en-US" sz="4000" dirty="0">
                    <a:latin typeface="Arial" panose="020B0604020202020204" pitchFamily="34" charset="0"/>
                    <a:ea typeface="Calibri" panose="020F0502020204030204" pitchFamily="34" charset="0"/>
                    <a:cs typeface="Times New Roman" panose="02020603050405020304" pitchFamily="18" charset="0"/>
                  </a:rPr>
                  <a:t>)</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1992826" y="8095033"/>
                <a:ext cx="14384066" cy="1839606"/>
              </a:xfrm>
              <a:prstGeom prst="rect">
                <a:avLst/>
              </a:prstGeom>
              <a:blipFill>
                <a:blip r:embed="rId15"/>
                <a:stretch>
                  <a:fillRect l="-1526" r="-509" b="-12583"/>
                </a:stretch>
              </a:blipFill>
            </p:spPr>
            <p:txBody>
              <a:bodyPr/>
              <a:lstStyle/>
              <a:p>
                <a:r>
                  <a:rPr lang="en-US">
                    <a:noFill/>
                  </a:rPr>
                  <a:t> </a:t>
                </a:r>
              </a:p>
            </p:txBody>
          </p:sp>
        </mc:Fallback>
      </mc:AlternateContent>
    </p:spTree>
    <p:extLst>
      <p:ext uri="{BB962C8B-B14F-4D97-AF65-F5344CB8AC3E}">
        <p14:creationId xmlns:p14="http://schemas.microsoft.com/office/powerpoint/2010/main" val="2468500658"/>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anim calcmode="lin" valueType="num">
                                      <p:cBhvr>
                                        <p:cTn id="8" dur="500" fill="hold"/>
                                        <p:tgtEl>
                                          <p:spTgt spid="13"/>
                                        </p:tgtEl>
                                        <p:attrNameLst>
                                          <p:attrName>ppt_x</p:attrName>
                                        </p:attrNameLst>
                                      </p:cBhvr>
                                      <p:tavLst>
                                        <p:tav tm="0">
                                          <p:val>
                                            <p:strVal val="#ppt_x"/>
                                          </p:val>
                                        </p:tav>
                                        <p:tav tm="100000">
                                          <p:val>
                                            <p:strVal val="#ppt_x"/>
                                          </p:val>
                                        </p:tav>
                                      </p:tavLst>
                                    </p:anim>
                                    <p:anim calcmode="lin" valueType="num">
                                      <p:cBhvr>
                                        <p:cTn id="9" dur="5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anim calcmode="lin" valueType="num">
                                      <p:cBhvr>
                                        <p:cTn id="13" dur="500" fill="hold"/>
                                        <p:tgtEl>
                                          <p:spTgt spid="2"/>
                                        </p:tgtEl>
                                        <p:attrNameLst>
                                          <p:attrName>ppt_x</p:attrName>
                                        </p:attrNameLst>
                                      </p:cBhvr>
                                      <p:tavLst>
                                        <p:tav tm="0">
                                          <p:val>
                                            <p:strVal val="#ppt_x"/>
                                          </p:val>
                                        </p:tav>
                                        <p:tav tm="100000">
                                          <p:val>
                                            <p:strVal val="#ppt_x"/>
                                          </p:val>
                                        </p:tav>
                                      </p:tavLst>
                                    </p:anim>
                                    <p:anim calcmode="lin" valueType="num">
                                      <p:cBhvr>
                                        <p:cTn id="14" dur="5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anim calcmode="lin" valueType="num">
                                      <p:cBhvr>
                                        <p:cTn id="18" dur="500" fill="hold"/>
                                        <p:tgtEl>
                                          <p:spTgt spid="4"/>
                                        </p:tgtEl>
                                        <p:attrNameLst>
                                          <p:attrName>ppt_x</p:attrName>
                                        </p:attrNameLst>
                                      </p:cBhvr>
                                      <p:tavLst>
                                        <p:tav tm="0">
                                          <p:val>
                                            <p:strVal val="#ppt_x"/>
                                          </p:val>
                                        </p:tav>
                                        <p:tav tm="100000">
                                          <p:val>
                                            <p:strVal val="#ppt_x"/>
                                          </p:val>
                                        </p:tav>
                                      </p:tavLst>
                                    </p:anim>
                                    <p:anim calcmode="lin" valueType="num">
                                      <p:cBhvr>
                                        <p:cTn id="19"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barn(inVertical)">
                                      <p:cBhvr>
                                        <p:cTn id="24" dur="500"/>
                                        <p:tgtEl>
                                          <p:spTgt spid="22"/>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22" grpId="0" animBg="1"/>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E7FEFF"/>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873118">
            <a:off x="-2274708" y="7594452"/>
            <a:ext cx="5289642" cy="4880868"/>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2403" y="1768928"/>
            <a:ext cx="905034" cy="886933"/>
          </a:xfrm>
          <a:prstGeom prst="rect">
            <a:avLst/>
          </a:prstGeom>
        </p:spPr>
      </p:pic>
      <p:pic>
        <p:nvPicPr>
          <p:cNvPr id="1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1139682" y="8860904"/>
            <a:ext cx="905034" cy="886933"/>
          </a:xfrm>
          <a:prstGeom prst="rect">
            <a:avLst/>
          </a:prstGeom>
        </p:spPr>
      </p:pic>
      <p:pic>
        <p:nvPicPr>
          <p:cNvPr id="12" name="Picture 1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17226792" y="266700"/>
            <a:ext cx="905034" cy="886933"/>
          </a:xfrm>
          <a:prstGeom prst="rect">
            <a:avLst/>
          </a:prstGeom>
        </p:spPr>
      </p:pic>
      <p:grpSp>
        <p:nvGrpSpPr>
          <p:cNvPr id="11" name="Group 10"/>
          <p:cNvGrpSpPr/>
          <p:nvPr/>
        </p:nvGrpSpPr>
        <p:grpSpPr>
          <a:xfrm>
            <a:off x="6666398" y="763906"/>
            <a:ext cx="5105400" cy="1131079"/>
            <a:chOff x="7162800" y="452704"/>
            <a:chExt cx="4648200" cy="1286289"/>
          </a:xfrm>
          <a:solidFill>
            <a:srgbClr val="FFE07D"/>
          </a:solidFill>
        </p:grpSpPr>
        <p:grpSp>
          <p:nvGrpSpPr>
            <p:cNvPr id="13" name="Group 6"/>
            <p:cNvGrpSpPr/>
            <p:nvPr/>
          </p:nvGrpSpPr>
          <p:grpSpPr>
            <a:xfrm>
              <a:off x="7162800" y="539360"/>
              <a:ext cx="4648200" cy="1136203"/>
              <a:chOff x="0" y="0"/>
              <a:chExt cx="8385740" cy="2387260"/>
            </a:xfrm>
            <a:grpFill/>
          </p:grpSpPr>
          <p:sp>
            <p:nvSpPr>
              <p:cNvPr id="15" name="Freeform 7"/>
              <p:cNvSpPr/>
              <p:nvPr/>
            </p:nvSpPr>
            <p:spPr>
              <a:xfrm>
                <a:off x="0" y="0"/>
                <a:ext cx="8385740" cy="2387260"/>
              </a:xfrm>
              <a:custGeom>
                <a:avLst/>
                <a:gdLst/>
                <a:ahLst/>
                <a:cxnLst/>
                <a:rect l="l" t="t" r="r" b="b"/>
                <a:pathLst>
                  <a:path w="8385740" h="2387260">
                    <a:moveTo>
                      <a:pt x="8261280" y="2387260"/>
                    </a:moveTo>
                    <a:lnTo>
                      <a:pt x="124460" y="2387260"/>
                    </a:lnTo>
                    <a:cubicBezTo>
                      <a:pt x="55880" y="2387260"/>
                      <a:pt x="0" y="2331379"/>
                      <a:pt x="0" y="2262799"/>
                    </a:cubicBezTo>
                    <a:lnTo>
                      <a:pt x="0" y="124460"/>
                    </a:lnTo>
                    <a:cubicBezTo>
                      <a:pt x="0" y="55880"/>
                      <a:pt x="55880" y="0"/>
                      <a:pt x="124460" y="0"/>
                    </a:cubicBezTo>
                    <a:lnTo>
                      <a:pt x="8261280" y="0"/>
                    </a:lnTo>
                    <a:cubicBezTo>
                      <a:pt x="8329860" y="0"/>
                      <a:pt x="8385740" y="55880"/>
                      <a:pt x="8385740" y="124460"/>
                    </a:cubicBezTo>
                    <a:lnTo>
                      <a:pt x="8385740" y="2262800"/>
                    </a:lnTo>
                    <a:cubicBezTo>
                      <a:pt x="8385740" y="2331380"/>
                      <a:pt x="8329860" y="2387260"/>
                      <a:pt x="8261280" y="2387260"/>
                    </a:cubicBezTo>
                    <a:close/>
                  </a:path>
                </a:pathLst>
              </a:custGeom>
              <a:grpFill/>
            </p:spPr>
            <p:style>
              <a:lnRef idx="3">
                <a:schemeClr val="lt1"/>
              </a:lnRef>
              <a:fillRef idx="1">
                <a:schemeClr val="accent1"/>
              </a:fillRef>
              <a:effectRef idx="1">
                <a:schemeClr val="accent1"/>
              </a:effectRef>
              <a:fontRef idx="minor">
                <a:schemeClr val="lt1"/>
              </a:fontRef>
            </p:style>
          </p:sp>
        </p:grpSp>
        <p:sp>
          <p:nvSpPr>
            <p:cNvPr id="14" name="Rectangle 13"/>
            <p:cNvSpPr/>
            <p:nvPr/>
          </p:nvSpPr>
          <p:spPr>
            <a:xfrm>
              <a:off x="7332978" y="452704"/>
              <a:ext cx="4316579" cy="1286289"/>
            </a:xfrm>
            <a:prstGeom prst="rect">
              <a:avLst/>
            </a:prstGeom>
            <a:noFill/>
            <a:ln>
              <a:noFill/>
            </a:ln>
          </p:spPr>
          <p:style>
            <a:lnRef idx="3">
              <a:schemeClr val="lt1"/>
            </a:lnRef>
            <a:fillRef idx="1">
              <a:schemeClr val="accent1"/>
            </a:fillRef>
            <a:effectRef idx="1">
              <a:schemeClr val="accent1"/>
            </a:effectRef>
            <a:fontRef idx="minor">
              <a:schemeClr val="lt1"/>
            </a:fontRef>
          </p:style>
          <p:txBody>
            <a:bodyPr wrap="square">
              <a:spAutoFit/>
            </a:bodyPr>
            <a:lstStyle/>
            <a:p>
              <a:pPr marL="0" marR="0" lvl="0" indent="0" algn="ctr" defTabSz="914400" rtl="0" eaLnBrk="1" fontAlgn="auto" latinLnBrk="0" hangingPunct="1">
                <a:lnSpc>
                  <a:spcPct val="150000"/>
                </a:lnSpc>
                <a:spcBef>
                  <a:spcPts val="0"/>
                </a:spcBef>
                <a:spcAft>
                  <a:spcPts val="800"/>
                </a:spcAft>
                <a:buClrTx/>
                <a:buSzTx/>
                <a:buFontTx/>
                <a:buNone/>
                <a:tabLst/>
                <a:defRPr/>
              </a:pPr>
              <a:r>
                <a:rPr kumimoji="0" lang="nl-NL" sz="45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Times New Roman" panose="02020603050405020304" pitchFamily="18" charset="0"/>
                  <a:cs typeface="Arial" panose="020B0604020202020204" pitchFamily="34" charset="0"/>
                </a:rPr>
                <a:t>LUYỆN TẬP 5</a:t>
              </a:r>
              <a:endParaRPr kumimoji="0" lang="en-US" sz="45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Calibri" panose="020F0502020204030204" pitchFamily="34" charset="0"/>
                <a:cs typeface="Arial" panose="020B0604020202020204" pitchFamily="34" charset="0"/>
              </a:endParaRPr>
            </a:p>
          </p:txBody>
        </p:sp>
      </p:grpSp>
      <p:sp>
        <p:nvSpPr>
          <p:cNvPr id="16" name="Rectangle 15"/>
          <p:cNvSpPr/>
          <p:nvPr/>
        </p:nvSpPr>
        <p:spPr>
          <a:xfrm>
            <a:off x="2072791" y="2386708"/>
            <a:ext cx="10973206" cy="901593"/>
          </a:xfrm>
          <a:prstGeom prst="rect">
            <a:avLst/>
          </a:prstGeom>
        </p:spPr>
        <p:txBody>
          <a:bodyPr wrap="square">
            <a:spAutoFit/>
          </a:bodyPr>
          <a:lstStyle/>
          <a:p>
            <a:pPr lvl="0" algn="just">
              <a:lnSpc>
                <a:spcPct val="150000"/>
              </a:lnSpc>
            </a:pPr>
            <a:r>
              <a:rPr lang="vi-VN" sz="4000" dirty="0">
                <a:solidFill>
                  <a:prstClr val="black"/>
                </a:solidFill>
                <a:ea typeface="Times New Roman" panose="02020603050405020304" pitchFamily="18" charset="0"/>
                <a:cs typeface="Times New Roman" panose="02020603050405020304" pitchFamily="18" charset="0"/>
              </a:rPr>
              <a:t>Viết biểu thức đại số biểu thị:</a:t>
            </a:r>
          </a:p>
        </p:txBody>
      </p:sp>
      <p:sp>
        <p:nvSpPr>
          <p:cNvPr id="4" name="Rectangle 3"/>
          <p:cNvSpPr/>
          <p:nvPr/>
        </p:nvSpPr>
        <p:spPr>
          <a:xfrm>
            <a:off x="2044716" y="6384758"/>
            <a:ext cx="12324754" cy="1015663"/>
          </a:xfrm>
          <a:prstGeom prst="rect">
            <a:avLst/>
          </a:prstGeom>
        </p:spPr>
        <p:txBody>
          <a:bodyPr wrap="square">
            <a:spAutoFit/>
          </a:bodyPr>
          <a:lstStyle/>
          <a:p>
            <a:pPr lvl="0" algn="just">
              <a:lnSpc>
                <a:spcPct val="150000"/>
              </a:lnSpc>
            </a:pPr>
            <a:r>
              <a:rPr lang="vi-VN" sz="4000" dirty="0">
                <a:solidFill>
                  <a:prstClr val="black"/>
                </a:solidFill>
                <a:ea typeface="Times New Roman" panose="02020603050405020304" pitchFamily="18" charset="0"/>
                <a:cs typeface="Times New Roman" panose="02020603050405020304" pitchFamily="18" charset="0"/>
              </a:rPr>
              <a:t>b) Ba phẩy mười bốn nhân với bình phương của r.</a:t>
            </a:r>
          </a:p>
        </p:txBody>
      </p:sp>
      <p:sp>
        <p:nvSpPr>
          <p:cNvPr id="5" name="Rectangle 4"/>
          <p:cNvSpPr/>
          <p:nvPr/>
        </p:nvSpPr>
        <p:spPr>
          <a:xfrm>
            <a:off x="2044716" y="3603254"/>
            <a:ext cx="10572153" cy="1015663"/>
          </a:xfrm>
          <a:prstGeom prst="rect">
            <a:avLst/>
          </a:prstGeom>
        </p:spPr>
        <p:txBody>
          <a:bodyPr wrap="square">
            <a:spAutoFit/>
          </a:bodyPr>
          <a:lstStyle/>
          <a:p>
            <a:pPr lvl="0" algn="just">
              <a:lnSpc>
                <a:spcPct val="150000"/>
              </a:lnSpc>
            </a:pPr>
            <a:r>
              <a:rPr lang="vi-VN" sz="4000" dirty="0">
                <a:solidFill>
                  <a:prstClr val="black"/>
                </a:solidFill>
                <a:ea typeface="Times New Roman" panose="02020603050405020304" pitchFamily="18" charset="0"/>
                <a:cs typeface="Times New Roman" panose="02020603050405020304" pitchFamily="18" charset="0"/>
              </a:rPr>
              <a:t>a) Tích của tổng x và y với hiệu của x và y;</a:t>
            </a:r>
          </a:p>
        </p:txBody>
      </p:sp>
      <mc:AlternateContent xmlns:mc="http://schemas.openxmlformats.org/markup-compatibility/2006" xmlns:a14="http://schemas.microsoft.com/office/drawing/2010/main">
        <mc:Choice Requires="a14">
          <p:sp>
            <p:nvSpPr>
              <p:cNvPr id="17" name="Rectangle 16"/>
              <p:cNvSpPr/>
              <p:nvPr/>
            </p:nvSpPr>
            <p:spPr>
              <a:xfrm>
                <a:off x="7373358" y="5165876"/>
                <a:ext cx="4386408" cy="707886"/>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14:m>
                  <m:oMathPara xmlns:m="http://schemas.openxmlformats.org/officeDocument/2006/math">
                    <m:oMathParaPr>
                      <m:jc m:val="centerGroup"/>
                    </m:oMathParaPr>
                    <m:oMath xmlns:m="http://schemas.openxmlformats.org/officeDocument/2006/math">
                      <m:r>
                        <a:rPr lang="en-US" sz="4000" i="1" smtClean="0">
                          <a:latin typeface="Cambria Math" panose="02040503050406030204" pitchFamily="18" charset="0"/>
                        </a:rPr>
                        <m:t>(</m:t>
                      </m:r>
                      <m:r>
                        <m:rPr>
                          <m:sty m:val="p"/>
                        </m:rPr>
                        <a:rPr lang="en-US" sz="4000" i="1" smtClean="0">
                          <a:latin typeface="Cambria Math" panose="02040503050406030204" pitchFamily="18" charset="0"/>
                        </a:rPr>
                        <m:t>x</m:t>
                      </m:r>
                      <m:r>
                        <a:rPr lang="en-US" sz="4000" i="1" smtClean="0">
                          <a:latin typeface="Cambria Math" panose="02040503050406030204" pitchFamily="18" charset="0"/>
                        </a:rPr>
                        <m:t> + </m:t>
                      </m:r>
                      <m:r>
                        <m:rPr>
                          <m:sty m:val="p"/>
                        </m:rPr>
                        <a:rPr lang="en-US" sz="4000" i="1" smtClean="0">
                          <a:latin typeface="Cambria Math" panose="02040503050406030204" pitchFamily="18" charset="0"/>
                        </a:rPr>
                        <m:t>y</m:t>
                      </m:r>
                      <m:r>
                        <a:rPr lang="en-US" sz="4000" i="1" smtClean="0">
                          <a:latin typeface="Cambria Math" panose="02040503050406030204" pitchFamily="18" charset="0"/>
                        </a:rPr>
                        <m:t>)(</m:t>
                      </m:r>
                      <m:r>
                        <m:rPr>
                          <m:sty m:val="p"/>
                        </m:rPr>
                        <a:rPr lang="en-US" sz="4000" i="1" smtClean="0">
                          <a:latin typeface="Cambria Math" panose="02040503050406030204" pitchFamily="18" charset="0"/>
                        </a:rPr>
                        <m:t>x</m:t>
                      </m:r>
                      <m:r>
                        <a:rPr lang="en-US" sz="4000" i="1" smtClean="0">
                          <a:latin typeface="Cambria Math" panose="02040503050406030204" pitchFamily="18" charset="0"/>
                        </a:rPr>
                        <m:t> −</m:t>
                      </m:r>
                      <m:r>
                        <m:rPr>
                          <m:sty m:val="p"/>
                        </m:rPr>
                        <a:rPr lang="en-US" sz="4000" i="1">
                          <a:latin typeface="Cambria Math" panose="02040503050406030204" pitchFamily="18" charset="0"/>
                        </a:rPr>
                        <m:t>y</m:t>
                      </m:r>
                      <m:r>
                        <a:rPr lang="en-US" sz="4000" i="1">
                          <a:latin typeface="Cambria Math" panose="02040503050406030204" pitchFamily="18" charset="0"/>
                        </a:rPr>
                        <m:t>)</m:t>
                      </m:r>
                    </m:oMath>
                  </m:oMathPara>
                </a14:m>
                <a:endParaRPr lang="en-US" sz="4000" dirty="0"/>
              </a:p>
            </p:txBody>
          </p:sp>
        </mc:Choice>
        <mc:Fallback xmlns="">
          <p:sp>
            <p:nvSpPr>
              <p:cNvPr id="17" name="Rectangle 16"/>
              <p:cNvSpPr>
                <a:spLocks noRot="1" noChangeAspect="1" noMove="1" noResize="1" noEditPoints="1" noAdjustHandles="1" noChangeArrowheads="1" noChangeShapeType="1" noTextEdit="1"/>
              </p:cNvSpPr>
              <p:nvPr/>
            </p:nvSpPr>
            <p:spPr>
              <a:xfrm>
                <a:off x="7373358" y="5165876"/>
                <a:ext cx="4386408" cy="707886"/>
              </a:xfrm>
              <a:prstGeom prst="rect">
                <a:avLst/>
              </a:prstGeom>
              <a:blipFill>
                <a:blip r:embed="rId14"/>
                <a:stretch>
                  <a:fillRect/>
                </a:stretch>
              </a:blipFill>
            </p:spPr>
            <p:txBody>
              <a:bodyPr/>
              <a:lstStyle/>
              <a:p>
                <a:r>
                  <a:rPr lang="en-US">
                    <a:noFill/>
                  </a:rPr>
                  <a:t> </a:t>
                </a:r>
              </a:p>
            </p:txBody>
          </p:sp>
        </mc:Fallback>
      </mc:AlternateContent>
      <p:sp>
        <p:nvSpPr>
          <p:cNvPr id="18" name="Right Arrow 17"/>
          <p:cNvSpPr/>
          <p:nvPr/>
        </p:nvSpPr>
        <p:spPr>
          <a:xfrm>
            <a:off x="6232665" y="5298884"/>
            <a:ext cx="647700" cy="458688"/>
          </a:xfrm>
          <a:prstGeom prst="rightArrow">
            <a:avLst/>
          </a:prstGeom>
        </p:spPr>
        <p:style>
          <a:lnRef idx="3">
            <a:schemeClr val="lt1"/>
          </a:lnRef>
          <a:fillRef idx="1">
            <a:schemeClr val="accent1"/>
          </a:fillRef>
          <a:effectRef idx="1">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9" name="Rectangle 18"/>
              <p:cNvSpPr/>
              <p:nvPr/>
            </p:nvSpPr>
            <p:spPr>
              <a:xfrm>
                <a:off x="8230461" y="7857621"/>
                <a:ext cx="2405209" cy="1118255"/>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pPr>
                  <a:lnSpc>
                    <a:spcPct val="150000"/>
                  </a:lnSpc>
                  <a:spcAft>
                    <a:spcPts val="800"/>
                  </a:spcAft>
                </a:pPr>
                <a14:m>
                  <m:oMathPara xmlns:m="http://schemas.openxmlformats.org/officeDocument/2006/math">
                    <m:oMathParaPr>
                      <m:jc m:val="centerGroup"/>
                    </m:oMathParaPr>
                    <m:oMath xmlns:m="http://schemas.openxmlformats.org/officeDocument/2006/math">
                      <m:r>
                        <a:rPr lang="en-US" sz="4000" i="1">
                          <a:latin typeface="Cambria Math" panose="02040503050406030204" pitchFamily="18" charset="0"/>
                          <a:ea typeface="Calibri" panose="020F0502020204030204" pitchFamily="34" charset="0"/>
                          <a:cs typeface="Arial" panose="020B0604020202020204" pitchFamily="34" charset="0"/>
                        </a:rPr>
                        <m:t>3,14.</m:t>
                      </m:r>
                      <m:sSup>
                        <m:sSupPr>
                          <m:ctrlPr>
                            <a:rPr lang="en-US" sz="4000" i="1">
                              <a:effectLst/>
                              <a:latin typeface="Cambria Math" panose="02040503050406030204" pitchFamily="18" charset="0"/>
                              <a:cs typeface="Arial" panose="020B0604020202020204" pitchFamily="34" charset="0"/>
                            </a:rPr>
                          </m:ctrlPr>
                        </m:sSupPr>
                        <m:e>
                          <m:r>
                            <a:rPr lang="en-US" sz="4000" i="1">
                              <a:effectLst/>
                              <a:latin typeface="Cambria Math" panose="02040503050406030204" pitchFamily="18" charset="0"/>
                              <a:ea typeface="Calibri" panose="020F0502020204030204" pitchFamily="34" charset="0"/>
                              <a:cs typeface="Arial" panose="020B0604020202020204" pitchFamily="34" charset="0"/>
                            </a:rPr>
                            <m:t>𝑅</m:t>
                          </m:r>
                        </m:e>
                        <m:sup>
                          <m:r>
                            <a:rPr lang="en-US" sz="4000" i="1">
                              <a:effectLst/>
                              <a:latin typeface="Cambria Math" panose="02040503050406030204" pitchFamily="18" charset="0"/>
                              <a:ea typeface="Calibri" panose="020F0502020204030204" pitchFamily="34" charset="0"/>
                              <a:cs typeface="Arial" panose="020B0604020202020204" pitchFamily="34" charset="0"/>
                            </a:rPr>
                            <m:t>2</m:t>
                          </m:r>
                        </m:sup>
                      </m:sSup>
                    </m:oMath>
                  </m:oMathPara>
                </a14:m>
                <a:endParaRPr lang="en-US" sz="320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19" name="Rectangle 18"/>
              <p:cNvSpPr>
                <a:spLocks noRot="1" noChangeAspect="1" noMove="1" noResize="1" noEditPoints="1" noAdjustHandles="1" noChangeArrowheads="1" noChangeShapeType="1" noTextEdit="1"/>
              </p:cNvSpPr>
              <p:nvPr/>
            </p:nvSpPr>
            <p:spPr>
              <a:xfrm>
                <a:off x="8230461" y="7857621"/>
                <a:ext cx="2405209" cy="1118255"/>
              </a:xfrm>
              <a:prstGeom prst="rect">
                <a:avLst/>
              </a:prstGeom>
              <a:blipFill>
                <a:blip r:embed="rId15"/>
                <a:stretch>
                  <a:fillRect/>
                </a:stretch>
              </a:blipFill>
            </p:spPr>
            <p:txBody>
              <a:bodyPr/>
              <a:lstStyle/>
              <a:p>
                <a:r>
                  <a:rPr lang="en-US">
                    <a:noFill/>
                  </a:rPr>
                  <a:t> </a:t>
                </a:r>
              </a:p>
            </p:txBody>
          </p:sp>
        </mc:Fallback>
      </mc:AlternateContent>
      <p:sp>
        <p:nvSpPr>
          <p:cNvPr id="20" name="Right Arrow 19"/>
          <p:cNvSpPr/>
          <p:nvPr/>
        </p:nvSpPr>
        <p:spPr>
          <a:xfrm>
            <a:off x="7053673" y="8210057"/>
            <a:ext cx="647700" cy="458688"/>
          </a:xfrm>
          <a:prstGeom prst="rightArrow">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pic>
        <p:nvPicPr>
          <p:cNvPr id="21" name="Picture 14"/>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flipH="1">
            <a:off x="14862463" y="5729586"/>
            <a:ext cx="3080330" cy="4256070"/>
          </a:xfrm>
          <a:prstGeom prst="rect">
            <a:avLst/>
          </a:prstGeom>
        </p:spPr>
      </p:pic>
    </p:spTree>
    <p:extLst>
      <p:ext uri="{BB962C8B-B14F-4D97-AF65-F5344CB8AC3E}">
        <p14:creationId xmlns:p14="http://schemas.microsoft.com/office/powerpoint/2010/main" val="2569744429"/>
      </p:ext>
    </p:extLst>
  </p:cSld>
  <p:clrMapOvr>
    <a:masterClrMapping/>
  </p:clrMapOvr>
  <mc:AlternateContent xmlns:mc="http://schemas.openxmlformats.org/markup-compatibility/2006" xmlns:p14="http://schemas.microsoft.com/office/powerpoint/2010/main">
    <mc:Choice Requires="p14">
      <p:transition spd="med" p14:dur="700">
        <p:wipe/>
      </p:transition>
    </mc:Choice>
    <mc:Fallback xmlns="">
      <p:transition spd="med">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wipe(down)">
                                      <p:cBhvr>
                                        <p:cTn id="23" dur="500"/>
                                        <p:tgtEl>
                                          <p:spTgt spid="18"/>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wipe(down)">
                                      <p:cBhvr>
                                        <p:cTn id="26" dur="500"/>
                                        <p:tgtEl>
                                          <p:spTgt spid="17"/>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randombar(horizontal)">
                                      <p:cBhvr>
                                        <p:cTn id="31" dur="500"/>
                                        <p:tgtEl>
                                          <p:spTgt spid="20"/>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randombar(horizontal)">
                                      <p:cBhvr>
                                        <p:cTn id="3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4" grpId="0"/>
      <p:bldP spid="5" grpId="0"/>
      <p:bldP spid="17" grpId="0" animBg="1"/>
      <p:bldP spid="18" grpId="0" animBg="1"/>
      <p:bldP spid="19" grpId="0" animBg="1"/>
      <p:bldP spid="2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3D5F7B"/>
        </a:solidFill>
        <a:effectLst/>
      </p:bgPr>
    </p:bg>
    <p:spTree>
      <p:nvGrpSpPr>
        <p:cNvPr id="1" name=""/>
        <p:cNvGrpSpPr/>
        <p:nvPr/>
      </p:nvGrpSpPr>
      <p:grpSpPr>
        <a:xfrm>
          <a:off x="0" y="0"/>
          <a:ext cx="0" cy="0"/>
          <a:chOff x="0" y="0"/>
          <a:chExt cx="0" cy="0"/>
        </a:xfrm>
      </p:grpSpPr>
      <p:grpSp>
        <p:nvGrpSpPr>
          <p:cNvPr id="2" name="Group 2"/>
          <p:cNvGrpSpPr/>
          <p:nvPr/>
        </p:nvGrpSpPr>
        <p:grpSpPr>
          <a:xfrm>
            <a:off x="0" y="9677400"/>
            <a:ext cx="18288000" cy="952500"/>
            <a:chOff x="0" y="0"/>
            <a:chExt cx="6350000" cy="979170"/>
          </a:xfrm>
        </p:grpSpPr>
        <p:sp>
          <p:nvSpPr>
            <p:cNvPr id="3" name="Freeform 3"/>
            <p:cNvSpPr/>
            <p:nvPr/>
          </p:nvSpPr>
          <p:spPr>
            <a:xfrm>
              <a:off x="0" y="-55880"/>
              <a:ext cx="6350000" cy="1035050"/>
            </a:xfrm>
            <a:custGeom>
              <a:avLst/>
              <a:gdLst/>
              <a:ahLst/>
              <a:cxnLst/>
              <a:rect l="l" t="t" r="r" b="b"/>
              <a:pathLst>
                <a:path w="6350000" h="1035050">
                  <a:moveTo>
                    <a:pt x="5628640" y="177800"/>
                  </a:moveTo>
                  <a:cubicBezTo>
                    <a:pt x="5184140" y="96520"/>
                    <a:pt x="4733290" y="29210"/>
                    <a:pt x="4279900" y="67310"/>
                  </a:cubicBezTo>
                  <a:cubicBezTo>
                    <a:pt x="3841750" y="104140"/>
                    <a:pt x="3437890" y="316230"/>
                    <a:pt x="2997200" y="331470"/>
                  </a:cubicBezTo>
                  <a:cubicBezTo>
                    <a:pt x="2550160" y="346710"/>
                    <a:pt x="2101850" y="267970"/>
                    <a:pt x="1668780" y="167640"/>
                  </a:cubicBezTo>
                  <a:cubicBezTo>
                    <a:pt x="941070" y="0"/>
                    <a:pt x="364490" y="205740"/>
                    <a:pt x="0" y="417830"/>
                  </a:cubicBezTo>
                  <a:lnTo>
                    <a:pt x="0" y="1035050"/>
                  </a:lnTo>
                  <a:lnTo>
                    <a:pt x="6350000" y="1035050"/>
                  </a:lnTo>
                  <a:lnTo>
                    <a:pt x="6350000" y="327660"/>
                  </a:lnTo>
                  <a:cubicBezTo>
                    <a:pt x="6112510" y="265430"/>
                    <a:pt x="5867400" y="220980"/>
                    <a:pt x="5628640" y="177800"/>
                  </a:cubicBezTo>
                  <a:close/>
                </a:path>
              </a:pathLst>
            </a:custGeom>
            <a:solidFill>
              <a:srgbClr val="ADD6D8"/>
            </a:solidFill>
          </p:spPr>
        </p:sp>
      </p:gr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286000" y="8559160"/>
            <a:ext cx="4051120" cy="4141480"/>
          </a:xfrm>
          <a:prstGeom prst="rect">
            <a:avLst/>
          </a:prstGeom>
        </p:spPr>
      </p:pic>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15849600" y="-824670"/>
            <a:ext cx="4178470" cy="3094436"/>
          </a:xfrm>
          <a:prstGeom prst="rect">
            <a:avLst/>
          </a:prstGeom>
        </p:spPr>
      </p:pic>
      <p:pic>
        <p:nvPicPr>
          <p:cNvPr id="12" name="Picture 1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14873952" y="-3079467"/>
            <a:ext cx="4051120" cy="4141480"/>
          </a:xfrm>
          <a:prstGeom prst="rect">
            <a:avLst/>
          </a:prstGeom>
        </p:spPr>
      </p:pic>
      <p:pic>
        <p:nvPicPr>
          <p:cNvPr id="13" name="Picture 12"/>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6415800" y="1489999"/>
            <a:ext cx="5181600" cy="446913"/>
          </a:xfrm>
          <a:prstGeom prst="rect">
            <a:avLst/>
          </a:prstGeom>
        </p:spPr>
      </p:pic>
      <p:sp>
        <p:nvSpPr>
          <p:cNvPr id="15" name="Google Shape;7771;p33"/>
          <p:cNvSpPr txBox="1">
            <a:spLocks/>
          </p:cNvSpPr>
          <p:nvPr/>
        </p:nvSpPr>
        <p:spPr>
          <a:xfrm>
            <a:off x="3901200" y="495300"/>
            <a:ext cx="10272000" cy="7636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Kavoon"/>
              <a:buNone/>
              <a:defRPr sz="3500" b="0" i="0" u="none" strike="noStrike" cap="none">
                <a:solidFill>
                  <a:schemeClr val="dk1"/>
                </a:solidFill>
                <a:latin typeface="Kavoon"/>
                <a:ea typeface="Kavoon"/>
                <a:cs typeface="Kavoon"/>
                <a:sym typeface="Kavoon"/>
              </a:defRPr>
            </a:lvl1pPr>
            <a:lvl2pPr marR="0" lvl="1"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a:buClr>
                <a:srgbClr val="04596F"/>
              </a:buClr>
            </a:pPr>
            <a:r>
              <a:rPr lang="vi-VN" sz="6000" b="1" kern="0" dirty="0">
                <a:solidFill>
                  <a:schemeClr val="bg1"/>
                </a:solidFill>
                <a:latin typeface="Arial" panose="020B0604020202020204" pitchFamily="34" charset="0"/>
              </a:rPr>
              <a:t>KHỞI ĐỘNG</a:t>
            </a:r>
          </a:p>
        </p:txBody>
      </p:sp>
      <p:sp>
        <p:nvSpPr>
          <p:cNvPr id="6" name="Rectangle 5"/>
          <p:cNvSpPr/>
          <p:nvPr/>
        </p:nvSpPr>
        <p:spPr>
          <a:xfrm>
            <a:off x="762000" y="2171700"/>
            <a:ext cx="11430000" cy="4708981"/>
          </a:xfrm>
          <a:prstGeom prst="rect">
            <a:avLst/>
          </a:prstGeom>
        </p:spPr>
        <p:txBody>
          <a:bodyPr wrap="square">
            <a:spAutoFit/>
          </a:bodyPr>
          <a:lstStyle/>
          <a:p>
            <a:pPr algn="just">
              <a:lnSpc>
                <a:spcPct val="150000"/>
              </a:lnSpc>
            </a:pPr>
            <a:r>
              <a:rPr lang="vi-VN" sz="4000" dirty="0">
                <a:solidFill>
                  <a:schemeClr val="bg1"/>
                </a:solidFill>
                <a:ea typeface="Calibri" panose="020F0502020204030204" pitchFamily="34" charset="0"/>
                <a:cs typeface="Arial" panose="020B0604020202020204" pitchFamily="34" charset="0"/>
              </a:rPr>
              <a:t>Các bạn lớp 7A quyên góp tiền mua vở và bút bi để ủng hộ học sinh vùng lũ lụt. Giá mỗi quyển vở là 6000 đồng, giá mỗi chiếc bút bi là 3000 đồng.</a:t>
            </a:r>
          </a:p>
          <a:p>
            <a:pPr algn="just">
              <a:lnSpc>
                <a:spcPct val="150000"/>
              </a:lnSpc>
            </a:pPr>
            <a:r>
              <a:rPr lang="vi-VN" sz="4000" dirty="0">
                <a:solidFill>
                  <a:schemeClr val="bg1"/>
                </a:solidFill>
                <a:ea typeface="Calibri" panose="020F0502020204030204" pitchFamily="34" charset="0"/>
                <a:cs typeface="Arial" panose="020B0604020202020204" pitchFamily="34" charset="0"/>
              </a:rPr>
              <a:t>Nếu mua 15 quyển vở và 10 chiếc bút bi thì hết 120 000 đồng.</a:t>
            </a:r>
          </a:p>
        </p:txBody>
      </p:sp>
      <p:pic>
        <p:nvPicPr>
          <p:cNvPr id="7" name="Picture 6"/>
          <p:cNvPicPr>
            <a:picLocks noChangeAspect="1"/>
          </p:cNvPicPr>
          <p:nvPr/>
        </p:nvPicPr>
        <p:blipFill>
          <a:blip r:embed="rId8"/>
          <a:stretch>
            <a:fillRect/>
          </a:stretch>
        </p:blipFill>
        <p:spPr>
          <a:xfrm>
            <a:off x="12725400" y="2543616"/>
            <a:ext cx="4419600" cy="3785814"/>
          </a:xfrm>
          <a:prstGeom prst="rect">
            <a:avLst/>
          </a:prstGeom>
        </p:spPr>
      </p:pic>
      <p:sp>
        <p:nvSpPr>
          <p:cNvPr id="8" name="Rectangle 7"/>
          <p:cNvSpPr/>
          <p:nvPr/>
        </p:nvSpPr>
        <p:spPr>
          <a:xfrm>
            <a:off x="798094" y="6655660"/>
            <a:ext cx="16727906" cy="2862322"/>
          </a:xfrm>
          <a:prstGeom prst="rect">
            <a:avLst/>
          </a:prstGeom>
        </p:spPr>
        <p:txBody>
          <a:bodyPr wrap="square">
            <a:spAutoFit/>
          </a:bodyPr>
          <a:lstStyle/>
          <a:p>
            <a:pPr lvl="0" algn="just">
              <a:lnSpc>
                <a:spcPct val="150000"/>
              </a:lnSpc>
            </a:pPr>
            <a:r>
              <a:rPr lang="vi-VN" sz="4000" dirty="0">
                <a:solidFill>
                  <a:prstClr val="white"/>
                </a:solidFill>
                <a:ea typeface="Calibri" panose="020F0502020204030204" pitchFamily="34" charset="0"/>
                <a:cs typeface="Arial" panose="020B0604020202020204" pitchFamily="34" charset="0"/>
              </a:rPr>
              <a:t>Nếu mua 12 quyển vở và 18 chiếc bút bi thì hết 126 000 đồng.</a:t>
            </a:r>
            <a:endParaRPr lang="en-US" sz="4000" dirty="0">
              <a:solidFill>
                <a:prstClr val="white"/>
              </a:solidFill>
              <a:ea typeface="Calibri" panose="020F0502020204030204" pitchFamily="34" charset="0"/>
              <a:cs typeface="Arial" panose="020B0604020202020204" pitchFamily="34" charset="0"/>
            </a:endParaRPr>
          </a:p>
          <a:p>
            <a:pPr lvl="0" algn="just">
              <a:lnSpc>
                <a:spcPct val="150000"/>
              </a:lnSpc>
            </a:pPr>
            <a:r>
              <a:rPr lang="vi-VN" sz="4000" dirty="0">
                <a:solidFill>
                  <a:prstClr val="white"/>
                </a:solidFill>
                <a:ea typeface="Calibri" panose="020F0502020204030204" pitchFamily="34" charset="0"/>
                <a:cs typeface="Arial" panose="020B0604020202020204" pitchFamily="34" charset="0"/>
              </a:rPr>
              <a:t> Có thể sử dụng một biểu thức để biểu thị số tiền mua a quyển vở và b chiếc bút bi được không?</a:t>
            </a:r>
          </a:p>
        </p:txBody>
      </p:sp>
      <p:pic>
        <p:nvPicPr>
          <p:cNvPr id="14" name="Picture 20"/>
          <p:cNvPicPr>
            <a:picLocks noChangeAspect="1"/>
          </p:cNvPicPr>
          <p:nvPr/>
        </p:nvPicPr>
        <p:blipFill>
          <a:blip r:embed="rId9"/>
          <a:srcRect/>
          <a:stretch>
            <a:fillRect/>
          </a:stretch>
        </p:blipFill>
        <p:spPr>
          <a:xfrm>
            <a:off x="6934200" y="8714942"/>
            <a:ext cx="1173899" cy="965043"/>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6" presetClass="entr" presetSubtype="21"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400"/>
                                        <p:tgtEl>
                                          <p:spTgt spid="6"/>
                                        </p:tgtEl>
                                      </p:cBhvr>
                                    </p:animEffect>
                                    <p:anim calcmode="lin" valueType="num">
                                      <p:cBhvr>
                                        <p:cTn id="16" dur="400" fill="hold"/>
                                        <p:tgtEl>
                                          <p:spTgt spid="6"/>
                                        </p:tgtEl>
                                        <p:attrNameLst>
                                          <p:attrName>ppt_x</p:attrName>
                                        </p:attrNameLst>
                                      </p:cBhvr>
                                      <p:tavLst>
                                        <p:tav tm="0">
                                          <p:val>
                                            <p:strVal val="#ppt_x"/>
                                          </p:val>
                                        </p:tav>
                                        <p:tav tm="100000">
                                          <p:val>
                                            <p:strVal val="#ppt_x"/>
                                          </p:val>
                                        </p:tav>
                                      </p:tavLst>
                                    </p:anim>
                                    <p:anim calcmode="lin" valueType="num">
                                      <p:cBhvr>
                                        <p:cTn id="17" dur="400" fill="hold"/>
                                        <p:tgtEl>
                                          <p:spTgt spid="6"/>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400"/>
                                        <p:tgtEl>
                                          <p:spTgt spid="8"/>
                                        </p:tgtEl>
                                      </p:cBhvr>
                                    </p:animEffect>
                                    <p:anim calcmode="lin" valueType="num">
                                      <p:cBhvr>
                                        <p:cTn id="21" dur="400" fill="hold"/>
                                        <p:tgtEl>
                                          <p:spTgt spid="8"/>
                                        </p:tgtEl>
                                        <p:attrNameLst>
                                          <p:attrName>ppt_x</p:attrName>
                                        </p:attrNameLst>
                                      </p:cBhvr>
                                      <p:tavLst>
                                        <p:tav tm="0">
                                          <p:val>
                                            <p:strVal val="#ppt_x"/>
                                          </p:val>
                                        </p:tav>
                                        <p:tav tm="100000">
                                          <p:val>
                                            <p:strVal val="#ppt_x"/>
                                          </p:val>
                                        </p:tav>
                                      </p:tavLst>
                                    </p:anim>
                                    <p:anim calcmode="lin" valueType="num">
                                      <p:cBhvr>
                                        <p:cTn id="22" dur="400" fill="hold"/>
                                        <p:tgtEl>
                                          <p:spTgt spid="8"/>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400"/>
                                        <p:tgtEl>
                                          <p:spTgt spid="14"/>
                                        </p:tgtEl>
                                      </p:cBhvr>
                                    </p:animEffect>
                                    <p:anim calcmode="lin" valueType="num">
                                      <p:cBhvr>
                                        <p:cTn id="26" dur="400" fill="hold"/>
                                        <p:tgtEl>
                                          <p:spTgt spid="14"/>
                                        </p:tgtEl>
                                        <p:attrNameLst>
                                          <p:attrName>ppt_x</p:attrName>
                                        </p:attrNameLst>
                                      </p:cBhvr>
                                      <p:tavLst>
                                        <p:tav tm="0">
                                          <p:val>
                                            <p:strVal val="#ppt_x"/>
                                          </p:val>
                                        </p:tav>
                                        <p:tav tm="100000">
                                          <p:val>
                                            <p:strVal val="#ppt_x"/>
                                          </p:val>
                                        </p:tav>
                                      </p:tavLst>
                                    </p:anim>
                                    <p:anim calcmode="lin" valueType="num">
                                      <p:cBhvr>
                                        <p:cTn id="27" dur="400" fill="hold"/>
                                        <p:tgtEl>
                                          <p:spTgt spid="14"/>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400"/>
                                        <p:tgtEl>
                                          <p:spTgt spid="7"/>
                                        </p:tgtEl>
                                      </p:cBhvr>
                                    </p:animEffect>
                                    <p:anim calcmode="lin" valueType="num">
                                      <p:cBhvr>
                                        <p:cTn id="31" dur="400" fill="hold"/>
                                        <p:tgtEl>
                                          <p:spTgt spid="7"/>
                                        </p:tgtEl>
                                        <p:attrNameLst>
                                          <p:attrName>ppt_x</p:attrName>
                                        </p:attrNameLst>
                                      </p:cBhvr>
                                      <p:tavLst>
                                        <p:tav tm="0">
                                          <p:val>
                                            <p:strVal val="#ppt_x"/>
                                          </p:val>
                                        </p:tav>
                                        <p:tav tm="100000">
                                          <p:val>
                                            <p:strVal val="#ppt_x"/>
                                          </p:val>
                                        </p:tav>
                                      </p:tavLst>
                                    </p:anim>
                                    <p:anim calcmode="lin" valueType="num">
                                      <p:cBhvr>
                                        <p:cTn id="32" dur="4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6" grpId="0"/>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E7FEFF"/>
        </a:solidFill>
        <a:effectLst/>
      </p:bgPr>
    </p:bg>
    <p:spTree>
      <p:nvGrpSpPr>
        <p:cNvPr id="1" name=""/>
        <p:cNvGrpSpPr/>
        <p:nvPr/>
      </p:nvGrpSpPr>
      <p:grpSpPr>
        <a:xfrm>
          <a:off x="0" y="0"/>
          <a:ext cx="0" cy="0"/>
          <a:chOff x="0" y="0"/>
          <a:chExt cx="0" cy="0"/>
        </a:xfrm>
      </p:grpSpPr>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48389" y="294167"/>
            <a:ext cx="905034" cy="886933"/>
          </a:xfrm>
          <a:prstGeom prst="rect">
            <a:avLst/>
          </a:prstGeom>
        </p:spPr>
      </p:pic>
      <p:grpSp>
        <p:nvGrpSpPr>
          <p:cNvPr id="26" name="Group 3"/>
          <p:cNvGrpSpPr/>
          <p:nvPr/>
        </p:nvGrpSpPr>
        <p:grpSpPr>
          <a:xfrm>
            <a:off x="-228600" y="9893255"/>
            <a:ext cx="20040600" cy="2336845"/>
            <a:chOff x="0" y="0"/>
            <a:chExt cx="3019157" cy="790488"/>
          </a:xfrm>
        </p:grpSpPr>
        <p:sp>
          <p:nvSpPr>
            <p:cNvPr id="28" name="Freeform 4"/>
            <p:cNvSpPr/>
            <p:nvPr/>
          </p:nvSpPr>
          <p:spPr>
            <a:xfrm>
              <a:off x="0" y="0"/>
              <a:ext cx="3019157" cy="790488"/>
            </a:xfrm>
            <a:custGeom>
              <a:avLst/>
              <a:gdLst/>
              <a:ahLst/>
              <a:cxnLst/>
              <a:rect l="l" t="t" r="r" b="b"/>
              <a:pathLst>
                <a:path w="3019157" h="790488">
                  <a:moveTo>
                    <a:pt x="2894697" y="790488"/>
                  </a:moveTo>
                  <a:lnTo>
                    <a:pt x="124460" y="790488"/>
                  </a:lnTo>
                  <a:cubicBezTo>
                    <a:pt x="55880" y="790488"/>
                    <a:pt x="0" y="734608"/>
                    <a:pt x="0" y="666028"/>
                  </a:cubicBezTo>
                  <a:lnTo>
                    <a:pt x="0" y="124460"/>
                  </a:lnTo>
                  <a:cubicBezTo>
                    <a:pt x="0" y="55880"/>
                    <a:pt x="55880" y="0"/>
                    <a:pt x="124460" y="0"/>
                  </a:cubicBezTo>
                  <a:lnTo>
                    <a:pt x="2894697" y="0"/>
                  </a:lnTo>
                  <a:cubicBezTo>
                    <a:pt x="2963277" y="0"/>
                    <a:pt x="3019157" y="55880"/>
                    <a:pt x="3019157" y="124460"/>
                  </a:cubicBezTo>
                  <a:lnTo>
                    <a:pt x="3019157" y="666028"/>
                  </a:lnTo>
                  <a:cubicBezTo>
                    <a:pt x="3019157" y="734608"/>
                    <a:pt x="2963277" y="790488"/>
                    <a:pt x="2894697" y="790488"/>
                  </a:cubicBezTo>
                  <a:close/>
                </a:path>
              </a:pathLst>
            </a:custGeom>
            <a:solidFill>
              <a:srgbClr val="3D5F7B"/>
            </a:solidFill>
          </p:spPr>
        </p:sp>
      </p:grpSp>
      <p:pic>
        <p:nvPicPr>
          <p:cNvPr id="22" name="Picture 1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408758">
            <a:off x="16997930" y="965089"/>
            <a:ext cx="1640672" cy="1431859"/>
          </a:xfrm>
          <a:prstGeom prst="rect">
            <a:avLst/>
          </a:prstGeom>
        </p:spPr>
      </p:pic>
      <p:pic>
        <p:nvPicPr>
          <p:cNvPr id="23" name="Picture 1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17415050" y="9056052"/>
            <a:ext cx="905034" cy="886933"/>
          </a:xfrm>
          <a:prstGeom prst="rect">
            <a:avLst/>
          </a:prstGeom>
        </p:spPr>
      </p:pic>
      <p:sp>
        <p:nvSpPr>
          <p:cNvPr id="10" name="Oval 9"/>
          <p:cNvSpPr/>
          <p:nvPr/>
        </p:nvSpPr>
        <p:spPr>
          <a:xfrm>
            <a:off x="4631784" y="393689"/>
            <a:ext cx="1207168" cy="1207167"/>
          </a:xfrm>
          <a:prstGeom prst="ellipse">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500" b="1" dirty="0">
                <a:latin typeface="Arial" panose="020B0604020202020204" pitchFamily="34" charset="0"/>
                <a:cs typeface="Arial" panose="020B0604020202020204" pitchFamily="34" charset="0"/>
              </a:rPr>
              <a:t>3</a:t>
            </a:r>
          </a:p>
        </p:txBody>
      </p:sp>
      <p:sp>
        <p:nvSpPr>
          <p:cNvPr id="11" name="Rectangle 10"/>
          <p:cNvSpPr/>
          <p:nvPr/>
        </p:nvSpPr>
        <p:spPr>
          <a:xfrm>
            <a:off x="6096000" y="604857"/>
            <a:ext cx="7624203" cy="784830"/>
          </a:xfrm>
          <a:prstGeom prst="rect">
            <a:avLst/>
          </a:prstGeom>
        </p:spPr>
        <p:txBody>
          <a:bodyPr wrap="none">
            <a:spAutoFit/>
          </a:bodyPr>
          <a:lstStyle/>
          <a:p>
            <a:r>
              <a:rPr lang="nl-NL" sz="4500" b="1" dirty="0">
                <a:latin typeface="Arial" panose="020B0604020202020204" pitchFamily="34" charset="0"/>
                <a:ea typeface="Calibri" panose="020F0502020204030204" pitchFamily="34" charset="0"/>
                <a:cs typeface="Arial" panose="020B0604020202020204" pitchFamily="34" charset="0"/>
              </a:rPr>
              <a:t>Giá trị của biểu thức đại số</a:t>
            </a:r>
            <a:endParaRPr lang="en-US" sz="4500" dirty="0">
              <a:latin typeface="Arial" panose="020B0604020202020204" pitchFamily="34" charset="0"/>
              <a:cs typeface="Arial" panose="020B0604020202020204" pitchFamily="34" charset="0"/>
            </a:endParaRPr>
          </a:p>
        </p:txBody>
      </p:sp>
      <p:pic>
        <p:nvPicPr>
          <p:cNvPr id="12" name="Picture 11"/>
          <p:cNvPicPr>
            <a:picLocks noChangeAspect="1"/>
          </p:cNvPicPr>
          <p:nvPr/>
        </p:nvPicPr>
        <p:blipFill>
          <a:blip r:embed="rId6" cstate="print">
            <a:duotone>
              <a:prstClr val="black"/>
              <a:schemeClr val="accent1">
                <a:tint val="45000"/>
                <a:satMod val="400000"/>
              </a:schemeClr>
            </a:duotone>
            <a:extLst>
              <a:ext uri="{BEBA8EAE-BF5A-486C-A8C5-ECC9F3942E4B}">
                <a14:imgProps xmlns:a14="http://schemas.microsoft.com/office/drawing/2010/main">
                  <a14:imgLayer r:embed="rId7">
                    <a14:imgEffect>
                      <a14:artisticPaintBrush/>
                    </a14:imgEffect>
                    <a14:imgEffect>
                      <a14:sharpenSoften amount="50000"/>
                    </a14:imgEffect>
                    <a14:imgEffect>
                      <a14:colorTemperature colorTemp="7200"/>
                    </a14:imgEffect>
                    <a14:imgEffect>
                      <a14:saturation sat="400000"/>
                    </a14:imgEffect>
                    <a14:imgEffect>
                      <a14:brightnessContrast bright="100000" contrast="-76000"/>
                    </a14:imgEffect>
                  </a14:imgLayer>
                </a14:imgProps>
              </a:ext>
              <a:ext uri="{28A0092B-C50C-407E-A947-70E740481C1C}">
                <a14:useLocalDpi xmlns:a14="http://schemas.microsoft.com/office/drawing/2010/main" val="0"/>
              </a:ext>
            </a:extLst>
          </a:blip>
          <a:stretch>
            <a:fillRect/>
          </a:stretch>
        </p:blipFill>
        <p:spPr>
          <a:xfrm>
            <a:off x="685800" y="1638300"/>
            <a:ext cx="950078" cy="886670"/>
          </a:xfrm>
          <a:prstGeom prst="rect">
            <a:avLst/>
          </a:prstGeom>
        </p:spPr>
      </p:pic>
      <p:sp>
        <p:nvSpPr>
          <p:cNvPr id="13" name="TextBox 12"/>
          <p:cNvSpPr txBox="1"/>
          <p:nvPr/>
        </p:nvSpPr>
        <p:spPr>
          <a:xfrm>
            <a:off x="1683879" y="1780488"/>
            <a:ext cx="35814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4000" b="1"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HĐ 3:</a:t>
            </a:r>
            <a:endParaRPr kumimoji="0" lang="en-US" sz="4000" b="0"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3" name="Rectangle 2"/>
              <p:cNvSpPr/>
              <p:nvPr/>
            </p:nvSpPr>
            <p:spPr>
              <a:xfrm>
                <a:off x="685800" y="2555560"/>
                <a:ext cx="16992600" cy="2748253"/>
              </a:xfrm>
              <a:prstGeom prst="rect">
                <a:avLst/>
              </a:prstGeom>
            </p:spPr>
            <p:txBody>
              <a:bodyPr wrap="square">
                <a:spAutoFit/>
              </a:bodyPr>
              <a:lstStyle/>
              <a:p>
                <a:pPr>
                  <a:lnSpc>
                    <a:spcPct val="150000"/>
                  </a:lnSpc>
                </a:pPr>
                <a:r>
                  <a:rPr lang="en-US" sz="4000" dirty="0">
                    <a:latin typeface="Arial" panose="020B0604020202020204" pitchFamily="34" charset="0"/>
                    <a:ea typeface="Calibri" panose="020F0502020204030204" pitchFamily="34" charset="0"/>
                    <a:cs typeface="Arial" panose="020B0604020202020204" pitchFamily="34" charset="0"/>
                  </a:rPr>
                  <a:t>Một ô </a:t>
                </a:r>
                <a:r>
                  <a:rPr lang="en-US" sz="4000" dirty="0" err="1">
                    <a:latin typeface="Arial" panose="020B0604020202020204" pitchFamily="34" charset="0"/>
                    <a:ea typeface="Calibri" panose="020F0502020204030204" pitchFamily="34" charset="0"/>
                    <a:cs typeface="Arial" panose="020B0604020202020204" pitchFamily="34" charset="0"/>
                  </a:rPr>
                  <a:t>tô</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chạy</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vối</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vận</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tốc</a:t>
                </a:r>
                <a:r>
                  <a:rPr lang="en-US" sz="4000" dirty="0">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a:effectLst/>
                        <a:latin typeface="Cambria Math" panose="02040503050406030204" pitchFamily="18" charset="0"/>
                        <a:ea typeface="Calibri" panose="020F0502020204030204" pitchFamily="34" charset="0"/>
                        <a:cs typeface="Arial" panose="020B0604020202020204" pitchFamily="34" charset="0"/>
                      </a:rPr>
                      <m:t>60</m:t>
                    </m:r>
                    <m:r>
                      <m:rPr>
                        <m:nor/>
                      </m:rPr>
                      <a:rPr lang="en-US" sz="4000">
                        <a:effectLst/>
                        <a:latin typeface="Arial" panose="020B0604020202020204" pitchFamily="34" charset="0"/>
                        <a:ea typeface="Calibri" panose="020F0502020204030204" pitchFamily="34" charset="0"/>
                        <a:cs typeface="Arial" panose="020B0604020202020204" pitchFamily="34" charset="0"/>
                      </a:rPr>
                      <m:t> </m:t>
                    </m:r>
                    <m:r>
                      <m:rPr>
                        <m:sty m:val="p"/>
                      </m:rPr>
                      <a:rPr lang="en-US" sz="4000">
                        <a:effectLst/>
                        <a:latin typeface="Cambria Math" panose="02040503050406030204" pitchFamily="18" charset="0"/>
                        <a:ea typeface="Calibri" panose="020F0502020204030204" pitchFamily="34" charset="0"/>
                        <a:cs typeface="Arial" panose="020B0604020202020204" pitchFamily="34" charset="0"/>
                      </a:rPr>
                      <m:t>km</m:t>
                    </m:r>
                    <m:r>
                      <a:rPr lang="en-US" sz="4000">
                        <a:effectLst/>
                        <a:latin typeface="Cambria Math" panose="02040503050406030204" pitchFamily="18" charset="0"/>
                        <a:ea typeface="Calibri" panose="020F0502020204030204" pitchFamily="34" charset="0"/>
                        <a:cs typeface="Arial" panose="020B0604020202020204" pitchFamily="34" charset="0"/>
                      </a:rPr>
                      <m:t>/</m:t>
                    </m:r>
                    <m:r>
                      <m:rPr>
                        <m:sty m:val="p"/>
                      </m:rPr>
                      <a:rPr lang="en-US" sz="4000">
                        <a:effectLst/>
                        <a:latin typeface="Cambria Math" panose="02040503050406030204" pitchFamily="18" charset="0"/>
                        <a:ea typeface="Calibri" panose="020F0502020204030204" pitchFamily="34" charset="0"/>
                        <a:cs typeface="Arial" panose="020B0604020202020204" pitchFamily="34" charset="0"/>
                      </a:rPr>
                      <m:t>h</m:t>
                    </m:r>
                  </m:oMath>
                </a14:m>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trong</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thời</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gian</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𝑡</m:t>
                    </m:r>
                  </m:oMath>
                </a14:m>
                <a:r>
                  <a:rPr lang="en-US" sz="4000" dirty="0">
                    <a:effectLst/>
                    <a:latin typeface="Arial" panose="020B0604020202020204" pitchFamily="34" charset="0"/>
                    <a:ea typeface="Calibri" panose="020F0502020204030204" pitchFamily="34" charset="0"/>
                    <a:cs typeface="Arial" panose="020B0604020202020204" pitchFamily="34" charset="0"/>
                  </a:rPr>
                  <a:t> (h).</a:t>
                </a:r>
                <a:br>
                  <a:rPr lang="en-US" sz="4000" dirty="0">
                    <a:effectLst/>
                    <a:latin typeface="Arial" panose="020B0604020202020204" pitchFamily="34" charset="0"/>
                    <a:ea typeface="Calibri" panose="020F0502020204030204" pitchFamily="34" charset="0"/>
                    <a:cs typeface="Arial" panose="020B0604020202020204" pitchFamily="34" charset="0"/>
                  </a:rPr>
                </a:br>
                <a:r>
                  <a:rPr lang="en-US" sz="4000" dirty="0">
                    <a:effectLst/>
                    <a:latin typeface="Arial" panose="020B0604020202020204" pitchFamily="34" charset="0"/>
                    <a:ea typeface="Calibri" panose="020F0502020204030204" pitchFamily="34" charset="0"/>
                    <a:cs typeface="Arial" panose="020B0604020202020204" pitchFamily="34" charset="0"/>
                  </a:rPr>
                  <a:t>a) </a:t>
                </a:r>
                <a:r>
                  <a:rPr lang="en-US" sz="4000" dirty="0" err="1">
                    <a:effectLst/>
                    <a:latin typeface="Arial" panose="020B0604020202020204" pitchFamily="34" charset="0"/>
                    <a:ea typeface="Calibri" panose="020F0502020204030204" pitchFamily="34" charset="0"/>
                    <a:cs typeface="Arial" panose="020B0604020202020204" pitchFamily="34" charset="0"/>
                  </a:rPr>
                  <a:t>Viết</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biểu</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thức</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biểu</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thị</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quãng</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đường</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𝑆</m:t>
                    </m:r>
                    <m:r>
                      <a:rPr lang="en-US" sz="4000">
                        <a:effectLst/>
                        <a:latin typeface="Cambria Math" panose="02040503050406030204" pitchFamily="18" charset="0"/>
                        <a:ea typeface="Calibri" panose="020F0502020204030204" pitchFamily="34" charset="0"/>
                        <a:cs typeface="Arial" panose="020B0604020202020204" pitchFamily="34" charset="0"/>
                      </a:rPr>
                      <m:t>(</m:t>
                    </m:r>
                    <m:r>
                      <m:rPr>
                        <m:nor/>
                      </m:rPr>
                      <a:rPr lang="en-US" sz="4000">
                        <a:effectLst/>
                        <a:latin typeface="Arial" panose="020B0604020202020204" pitchFamily="34" charset="0"/>
                        <a:ea typeface="Calibri" panose="020F0502020204030204" pitchFamily="34" charset="0"/>
                        <a:cs typeface="Arial" panose="020B0604020202020204" pitchFamily="34" charset="0"/>
                      </a:rPr>
                      <m:t> </m:t>
                    </m:r>
                    <m:r>
                      <m:rPr>
                        <m:sty m:val="p"/>
                      </m:rPr>
                      <a:rPr lang="en-US" sz="4000">
                        <a:effectLst/>
                        <a:latin typeface="Cambria Math" panose="02040503050406030204" pitchFamily="18" charset="0"/>
                        <a:ea typeface="Calibri" panose="020F0502020204030204" pitchFamily="34" charset="0"/>
                        <a:cs typeface="Arial" panose="020B0604020202020204" pitchFamily="34" charset="0"/>
                      </a:rPr>
                      <m:t>km</m:t>
                    </m:r>
                    <m:r>
                      <a:rPr lang="en-US" sz="4000">
                        <a:effectLst/>
                        <a:latin typeface="Cambria Math" panose="02040503050406030204" pitchFamily="18" charset="0"/>
                        <a:ea typeface="Calibri" panose="020F0502020204030204" pitchFamily="34" charset="0"/>
                        <a:cs typeface="Arial" panose="020B0604020202020204" pitchFamily="34" charset="0"/>
                      </a:rPr>
                      <m:t>)</m:t>
                    </m:r>
                  </m:oMath>
                </a14:m>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mà</a:t>
                </a:r>
                <a:r>
                  <a:rPr lang="en-US" sz="4000" dirty="0">
                    <a:effectLst/>
                    <a:latin typeface="Arial" panose="020B0604020202020204" pitchFamily="34" charset="0"/>
                    <a:ea typeface="Calibri" panose="020F0502020204030204" pitchFamily="34" charset="0"/>
                    <a:cs typeface="Arial" panose="020B0604020202020204" pitchFamily="34" charset="0"/>
                  </a:rPr>
                  <a:t> ô </a:t>
                </a:r>
                <a:r>
                  <a:rPr lang="en-US" sz="4000" dirty="0" err="1">
                    <a:effectLst/>
                    <a:latin typeface="Arial" panose="020B0604020202020204" pitchFamily="34" charset="0"/>
                    <a:ea typeface="Calibri" panose="020F0502020204030204" pitchFamily="34" charset="0"/>
                    <a:cs typeface="Arial" panose="020B0604020202020204" pitchFamily="34" charset="0"/>
                  </a:rPr>
                  <a:t>tô</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đi</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được</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theo</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𝑡</m:t>
                    </m:r>
                    <m:r>
                      <a:rPr lang="en-US" sz="4000" b="0" i="0" smtClean="0">
                        <a:effectLst/>
                        <a:latin typeface="Cambria Math" panose="02040503050406030204" pitchFamily="18" charset="0"/>
                        <a:ea typeface="Calibri" panose="020F0502020204030204" pitchFamily="34" charset="0"/>
                        <a:cs typeface="Arial" panose="020B0604020202020204" pitchFamily="34" charset="0"/>
                      </a:rPr>
                      <m:t> </m:t>
                    </m:r>
                    <m:r>
                      <a:rPr lang="en-US" sz="4000">
                        <a:effectLst/>
                        <a:latin typeface="Cambria Math" panose="02040503050406030204" pitchFamily="18" charset="0"/>
                        <a:ea typeface="Calibri" panose="020F0502020204030204" pitchFamily="34" charset="0"/>
                        <a:cs typeface="Arial" panose="020B0604020202020204" pitchFamily="34" charset="0"/>
                      </a:rPr>
                      <m:t>(</m:t>
                    </m:r>
                    <m:r>
                      <m:rPr>
                        <m:sty m:val="p"/>
                      </m:rPr>
                      <a:rPr lang="en-US" sz="4000">
                        <a:effectLst/>
                        <a:latin typeface="Cambria Math" panose="02040503050406030204" pitchFamily="18" charset="0"/>
                        <a:ea typeface="Calibri" panose="020F0502020204030204" pitchFamily="34" charset="0"/>
                        <a:cs typeface="Arial" panose="020B0604020202020204" pitchFamily="34" charset="0"/>
                      </a:rPr>
                      <m:t>h</m:t>
                    </m:r>
                    <m:r>
                      <a:rPr lang="en-US" sz="4000">
                        <a:effectLst/>
                        <a:latin typeface="Cambria Math" panose="02040503050406030204" pitchFamily="18" charset="0"/>
                        <a:ea typeface="Calibri" panose="020F0502020204030204" pitchFamily="34" charset="0"/>
                        <a:cs typeface="Arial" panose="020B0604020202020204" pitchFamily="34" charset="0"/>
                      </a:rPr>
                      <m:t>)</m:t>
                    </m:r>
                  </m:oMath>
                </a14:m>
                <a:r>
                  <a:rPr lang="en-US" sz="4000" dirty="0">
                    <a:effectLst/>
                    <a:latin typeface="Arial" panose="020B0604020202020204" pitchFamily="34" charset="0"/>
                    <a:ea typeface="Calibri" panose="020F0502020204030204" pitchFamily="34" charset="0"/>
                    <a:cs typeface="Arial" panose="020B0604020202020204" pitchFamily="34" charset="0"/>
                  </a:rPr>
                  <a:t>.</a:t>
                </a:r>
                <a:br>
                  <a:rPr lang="en-US" sz="4000" dirty="0">
                    <a:effectLst/>
                    <a:latin typeface="Arial" panose="020B0604020202020204" pitchFamily="34" charset="0"/>
                    <a:ea typeface="Calibri" panose="020F0502020204030204" pitchFamily="34" charset="0"/>
                    <a:cs typeface="Arial" panose="020B0604020202020204" pitchFamily="34" charset="0"/>
                  </a:rPr>
                </a:br>
                <a:r>
                  <a:rPr lang="en-US" sz="4000" dirty="0">
                    <a:effectLst/>
                    <a:latin typeface="Arial" panose="020B0604020202020204" pitchFamily="34" charset="0"/>
                    <a:ea typeface="Calibri" panose="020F0502020204030204" pitchFamily="34" charset="0"/>
                    <a:cs typeface="Arial" panose="020B0604020202020204" pitchFamily="34" charset="0"/>
                  </a:rPr>
                  <a:t>b) </a:t>
                </a:r>
                <a:r>
                  <a:rPr lang="en-US" sz="4000" dirty="0" err="1">
                    <a:effectLst/>
                    <a:latin typeface="Arial" panose="020B0604020202020204" pitchFamily="34" charset="0"/>
                    <a:ea typeface="Calibri" panose="020F0502020204030204" pitchFamily="34" charset="0"/>
                    <a:cs typeface="Arial" panose="020B0604020202020204" pitchFamily="34" charset="0"/>
                  </a:rPr>
                  <a:t>Tính</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quãng</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đường</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𝑆</m:t>
                    </m:r>
                    <m:r>
                      <a:rPr lang="en-US" sz="4000" b="0" i="0" smtClean="0">
                        <a:effectLst/>
                        <a:latin typeface="Cambria Math" panose="02040503050406030204" pitchFamily="18" charset="0"/>
                        <a:ea typeface="Calibri" panose="020F0502020204030204" pitchFamily="34" charset="0"/>
                        <a:cs typeface="Arial" panose="020B0604020202020204" pitchFamily="34" charset="0"/>
                      </a:rPr>
                      <m:t> </m:t>
                    </m:r>
                    <m:r>
                      <a:rPr lang="en-US" sz="4000">
                        <a:effectLst/>
                        <a:latin typeface="Cambria Math" panose="02040503050406030204" pitchFamily="18" charset="0"/>
                        <a:ea typeface="Calibri" panose="020F0502020204030204" pitchFamily="34" charset="0"/>
                        <a:cs typeface="Arial" panose="020B0604020202020204" pitchFamily="34" charset="0"/>
                      </a:rPr>
                      <m:t>(</m:t>
                    </m:r>
                    <m:r>
                      <m:rPr>
                        <m:sty m:val="p"/>
                      </m:rPr>
                      <a:rPr lang="en-US" sz="4000">
                        <a:effectLst/>
                        <a:latin typeface="Cambria Math" panose="02040503050406030204" pitchFamily="18" charset="0"/>
                        <a:ea typeface="Calibri" panose="020F0502020204030204" pitchFamily="34" charset="0"/>
                        <a:cs typeface="Arial" panose="020B0604020202020204" pitchFamily="34" charset="0"/>
                      </a:rPr>
                      <m:t>km</m:t>
                    </m:r>
                    <m:r>
                      <a:rPr lang="en-US" sz="4000">
                        <a:effectLst/>
                        <a:latin typeface="Cambria Math" panose="02040503050406030204" pitchFamily="18" charset="0"/>
                        <a:ea typeface="Calibri" panose="020F0502020204030204" pitchFamily="34" charset="0"/>
                        <a:cs typeface="Arial" panose="020B0604020202020204" pitchFamily="34" charset="0"/>
                      </a:rPr>
                      <m:t>)</m:t>
                    </m:r>
                  </m:oMath>
                </a14:m>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mà</a:t>
                </a:r>
                <a:r>
                  <a:rPr lang="en-US" sz="4000" dirty="0">
                    <a:effectLst/>
                    <a:latin typeface="Arial" panose="020B0604020202020204" pitchFamily="34" charset="0"/>
                    <a:ea typeface="Calibri" panose="020F0502020204030204" pitchFamily="34" charset="0"/>
                    <a:cs typeface="Arial" panose="020B0604020202020204" pitchFamily="34" charset="0"/>
                  </a:rPr>
                  <a:t> ô </a:t>
                </a:r>
                <a:r>
                  <a:rPr lang="en-US" sz="4000" dirty="0" err="1">
                    <a:effectLst/>
                    <a:latin typeface="Arial" panose="020B0604020202020204" pitchFamily="34" charset="0"/>
                    <a:ea typeface="Calibri" panose="020F0502020204030204" pitchFamily="34" charset="0"/>
                    <a:cs typeface="Arial" panose="020B0604020202020204" pitchFamily="34" charset="0"/>
                  </a:rPr>
                  <a:t>tô</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đi</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được</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trong</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thời</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gian</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𝑡</m:t>
                    </m:r>
                    <m:r>
                      <a:rPr lang="en-US" sz="4000">
                        <a:effectLst/>
                        <a:latin typeface="Cambria Math" panose="02040503050406030204" pitchFamily="18" charset="0"/>
                        <a:ea typeface="Calibri" panose="020F0502020204030204" pitchFamily="34" charset="0"/>
                        <a:cs typeface="Arial" panose="020B0604020202020204" pitchFamily="34" charset="0"/>
                      </a:rPr>
                      <m:t>=2</m:t>
                    </m:r>
                    <m:r>
                      <a:rPr lang="en-US" sz="4000" b="0" i="0" smtClean="0">
                        <a:effectLst/>
                        <a:latin typeface="Cambria Math" panose="02040503050406030204" pitchFamily="18" charset="0"/>
                        <a:ea typeface="Calibri" panose="020F0502020204030204" pitchFamily="34" charset="0"/>
                        <a:cs typeface="Arial" panose="020B0604020202020204" pitchFamily="34" charset="0"/>
                      </a:rPr>
                      <m:t> </m:t>
                    </m:r>
                    <m:r>
                      <a:rPr lang="en-US" sz="4000">
                        <a:effectLst/>
                        <a:latin typeface="Cambria Math" panose="02040503050406030204" pitchFamily="18" charset="0"/>
                        <a:ea typeface="Calibri" panose="020F0502020204030204" pitchFamily="34" charset="0"/>
                        <a:cs typeface="Arial" panose="020B0604020202020204" pitchFamily="34" charset="0"/>
                      </a:rPr>
                      <m:t>(</m:t>
                    </m:r>
                    <m:r>
                      <m:rPr>
                        <m:sty m:val="p"/>
                      </m:rPr>
                      <a:rPr lang="en-US" sz="4000">
                        <a:effectLst/>
                        <a:latin typeface="Cambria Math" panose="02040503050406030204" pitchFamily="18" charset="0"/>
                        <a:ea typeface="Calibri" panose="020F0502020204030204" pitchFamily="34" charset="0"/>
                        <a:cs typeface="Arial" panose="020B0604020202020204" pitchFamily="34" charset="0"/>
                      </a:rPr>
                      <m:t>h</m:t>
                    </m:r>
                    <m:r>
                      <a:rPr lang="en-US" sz="4000">
                        <a:effectLst/>
                        <a:latin typeface="Cambria Math" panose="02040503050406030204" pitchFamily="18" charset="0"/>
                        <a:ea typeface="Calibri" panose="020F0502020204030204" pitchFamily="34" charset="0"/>
                        <a:cs typeface="Arial" panose="020B0604020202020204" pitchFamily="34" charset="0"/>
                      </a:rPr>
                      <m:t>)</m:t>
                    </m:r>
                  </m:oMath>
                </a14:m>
                <a:r>
                  <a:rPr lang="en-US" sz="4000" dirty="0">
                    <a:effectLst/>
                    <a:latin typeface="Arial" panose="020B0604020202020204" pitchFamily="34" charset="0"/>
                    <a:ea typeface="Calibri" panose="020F0502020204030204" pitchFamily="34" charset="0"/>
                    <a:cs typeface="Arial" panose="020B0604020202020204" pitchFamily="34" charset="0"/>
                  </a:rPr>
                  <a:t>.</a:t>
                </a:r>
              </a:p>
            </p:txBody>
          </p:sp>
        </mc:Choice>
        <mc:Fallback xmlns="">
          <p:sp>
            <p:nvSpPr>
              <p:cNvPr id="3" name="Rectangle 2"/>
              <p:cNvSpPr>
                <a:spLocks noRot="1" noChangeAspect="1" noMove="1" noResize="1" noEditPoints="1" noAdjustHandles="1" noChangeArrowheads="1" noChangeShapeType="1" noTextEdit="1"/>
              </p:cNvSpPr>
              <p:nvPr/>
            </p:nvSpPr>
            <p:spPr>
              <a:xfrm>
                <a:off x="685800" y="2555560"/>
                <a:ext cx="16992600" cy="2748253"/>
              </a:xfrm>
              <a:prstGeom prst="rect">
                <a:avLst/>
              </a:prstGeom>
              <a:blipFill>
                <a:blip r:embed="rId22"/>
                <a:stretch>
                  <a:fillRect l="-1292" b="-8647"/>
                </a:stretch>
              </a:blipFill>
            </p:spPr>
            <p:txBody>
              <a:bodyPr/>
              <a:lstStyle/>
              <a:p>
                <a:r>
                  <a:rPr lang="en-US">
                    <a:noFill/>
                  </a:rPr>
                  <a:t> </a:t>
                </a:r>
              </a:p>
            </p:txBody>
          </p:sp>
        </mc:Fallback>
      </mc:AlternateContent>
      <p:sp>
        <p:nvSpPr>
          <p:cNvPr id="15" name="Oval Callout 14"/>
          <p:cNvSpPr/>
          <p:nvPr/>
        </p:nvSpPr>
        <p:spPr>
          <a:xfrm>
            <a:off x="8305800" y="5685766"/>
            <a:ext cx="1752600" cy="835036"/>
          </a:xfrm>
          <a:prstGeom prst="wedgeEllipseCallout">
            <a:avLst/>
          </a:prstGeom>
          <a:solidFill>
            <a:schemeClr val="accent3">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sp>
        <p:nvSpPr>
          <p:cNvPr id="4" name="Rectangle 3"/>
          <p:cNvSpPr/>
          <p:nvPr/>
        </p:nvSpPr>
        <p:spPr>
          <a:xfrm>
            <a:off x="661737" y="6853178"/>
            <a:ext cx="16832722" cy="2862322"/>
          </a:xfrm>
          <a:prstGeom prst="rect">
            <a:avLst/>
          </a:prstGeom>
        </p:spPr>
        <p:txBody>
          <a:bodyPr wrap="square">
            <a:spAutoFit/>
          </a:bodyPr>
          <a:lstStyle/>
          <a:p>
            <a:pPr algn="just">
              <a:lnSpc>
                <a:spcPct val="150000"/>
              </a:lnSpc>
            </a:pPr>
            <a:r>
              <a:rPr lang="en-US" sz="4000" dirty="0">
                <a:solidFill>
                  <a:srgbClr val="333333"/>
                </a:solidFill>
                <a:latin typeface="Arial" panose="020B0604020202020204" pitchFamily="34" charset="0"/>
                <a:ea typeface="Times New Roman" panose="02020603050405020304" pitchFamily="18" charset="0"/>
              </a:rPr>
              <a:t>a) </a:t>
            </a:r>
            <a:r>
              <a:rPr lang="en-US" sz="4000" dirty="0" err="1">
                <a:solidFill>
                  <a:srgbClr val="333333"/>
                </a:solidFill>
                <a:latin typeface="Arial" panose="020B0604020202020204" pitchFamily="34" charset="0"/>
                <a:ea typeface="Times New Roman" panose="02020603050405020304" pitchFamily="18" charset="0"/>
              </a:rPr>
              <a:t>Biểu</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thức</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biểu</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thị</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quãng</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đường</a:t>
            </a:r>
            <a:r>
              <a:rPr lang="en-US" sz="4000" dirty="0">
                <a:solidFill>
                  <a:srgbClr val="333333"/>
                </a:solidFill>
                <a:latin typeface="Arial" panose="020B0604020202020204" pitchFamily="34" charset="0"/>
                <a:ea typeface="Times New Roman" panose="02020603050405020304" pitchFamily="18" charset="0"/>
              </a:rPr>
              <a:t> S (km) </a:t>
            </a:r>
            <a:r>
              <a:rPr lang="en-US" sz="4000" dirty="0" err="1">
                <a:solidFill>
                  <a:srgbClr val="333333"/>
                </a:solidFill>
                <a:latin typeface="Arial" panose="020B0604020202020204" pitchFamily="34" charset="0"/>
                <a:ea typeface="Times New Roman" panose="02020603050405020304" pitchFamily="18" charset="0"/>
              </a:rPr>
              <a:t>mà</a:t>
            </a:r>
            <a:r>
              <a:rPr lang="en-US" sz="4000" dirty="0">
                <a:solidFill>
                  <a:srgbClr val="333333"/>
                </a:solidFill>
                <a:latin typeface="Arial" panose="020B0604020202020204" pitchFamily="34" charset="0"/>
                <a:ea typeface="Times New Roman" panose="02020603050405020304" pitchFamily="18" charset="0"/>
              </a:rPr>
              <a:t> ô </a:t>
            </a:r>
            <a:r>
              <a:rPr lang="en-US" sz="4000" dirty="0" err="1">
                <a:solidFill>
                  <a:srgbClr val="333333"/>
                </a:solidFill>
                <a:latin typeface="Arial" panose="020B0604020202020204" pitchFamily="34" charset="0"/>
                <a:ea typeface="Times New Roman" panose="02020603050405020304" pitchFamily="18" charset="0"/>
              </a:rPr>
              <a:t>tô</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đi</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được</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theo</a:t>
            </a:r>
            <a:r>
              <a:rPr lang="en-US" sz="4000" dirty="0">
                <a:solidFill>
                  <a:srgbClr val="333333"/>
                </a:solidFill>
                <a:latin typeface="Arial" panose="020B0604020202020204" pitchFamily="34" charset="0"/>
                <a:ea typeface="Times New Roman" panose="02020603050405020304" pitchFamily="18" charset="0"/>
              </a:rPr>
              <a:t> 60t (km)</a:t>
            </a:r>
            <a:endParaRPr lang="en-US" sz="4000" dirty="0">
              <a:latin typeface="Times New Roman" panose="02020603050405020304" pitchFamily="18" charset="0"/>
              <a:ea typeface="Times New Roman" panose="02020603050405020304" pitchFamily="18" charset="0"/>
            </a:endParaRPr>
          </a:p>
          <a:p>
            <a:pPr algn="just">
              <a:lnSpc>
                <a:spcPct val="150000"/>
              </a:lnSpc>
            </a:pPr>
            <a:r>
              <a:rPr lang="en-US" sz="4000" dirty="0">
                <a:solidFill>
                  <a:srgbClr val="333333"/>
                </a:solidFill>
                <a:latin typeface="Arial" panose="020B0604020202020204" pitchFamily="34" charset="0"/>
                <a:ea typeface="Times New Roman" panose="02020603050405020304" pitchFamily="18" charset="0"/>
              </a:rPr>
              <a:t>b) </a:t>
            </a:r>
            <a:r>
              <a:rPr lang="en-US" sz="4000" dirty="0" err="1">
                <a:solidFill>
                  <a:srgbClr val="333333"/>
                </a:solidFill>
                <a:latin typeface="Arial" panose="020B0604020202020204" pitchFamily="34" charset="0"/>
                <a:ea typeface="Times New Roman" panose="02020603050405020304" pitchFamily="18" charset="0"/>
              </a:rPr>
              <a:t>Quãng</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đường</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mà</a:t>
            </a:r>
            <a:r>
              <a:rPr lang="en-US" sz="4000" dirty="0">
                <a:solidFill>
                  <a:srgbClr val="333333"/>
                </a:solidFill>
                <a:latin typeface="Arial" panose="020B0604020202020204" pitchFamily="34" charset="0"/>
                <a:ea typeface="Times New Roman" panose="02020603050405020304" pitchFamily="18" charset="0"/>
              </a:rPr>
              <a:t> ô </a:t>
            </a:r>
            <a:r>
              <a:rPr lang="en-US" sz="4000" dirty="0" err="1">
                <a:solidFill>
                  <a:srgbClr val="333333"/>
                </a:solidFill>
                <a:latin typeface="Arial" panose="020B0604020202020204" pitchFamily="34" charset="0"/>
                <a:ea typeface="Times New Roman" panose="02020603050405020304" pitchFamily="18" charset="0"/>
              </a:rPr>
              <a:t>tô</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đi</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được</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trong</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thời</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gian</a:t>
            </a:r>
            <a:r>
              <a:rPr lang="en-US" sz="4000" dirty="0">
                <a:solidFill>
                  <a:srgbClr val="333333"/>
                </a:solidFill>
                <a:latin typeface="Arial" panose="020B0604020202020204" pitchFamily="34" charset="0"/>
                <a:ea typeface="Times New Roman" panose="02020603050405020304" pitchFamily="18" charset="0"/>
              </a:rPr>
              <a:t> t = 2 (h) </a:t>
            </a:r>
            <a:r>
              <a:rPr lang="en-US" sz="4000" dirty="0" err="1">
                <a:solidFill>
                  <a:srgbClr val="333333"/>
                </a:solidFill>
                <a:latin typeface="Arial" panose="020B0604020202020204" pitchFamily="34" charset="0"/>
                <a:ea typeface="Times New Roman" panose="02020603050405020304" pitchFamily="18" charset="0"/>
              </a:rPr>
              <a:t>là</a:t>
            </a:r>
            <a:r>
              <a:rPr lang="en-US" sz="4000" dirty="0">
                <a:solidFill>
                  <a:srgbClr val="333333"/>
                </a:solidFill>
                <a:latin typeface="Arial" panose="020B0604020202020204" pitchFamily="34" charset="0"/>
                <a:ea typeface="Times New Roman" panose="02020603050405020304" pitchFamily="18" charset="0"/>
              </a:rPr>
              <a:t>:</a:t>
            </a:r>
          </a:p>
          <a:p>
            <a:pPr algn="ctr">
              <a:lnSpc>
                <a:spcPct val="150000"/>
              </a:lnSpc>
            </a:pPr>
            <a:r>
              <a:rPr lang="en-US" sz="4000" dirty="0">
                <a:solidFill>
                  <a:srgbClr val="333333"/>
                </a:solidFill>
                <a:latin typeface="Arial" panose="020B0604020202020204" pitchFamily="34" charset="0"/>
                <a:ea typeface="Times New Roman" panose="02020603050405020304" pitchFamily="18" charset="0"/>
              </a:rPr>
              <a:t> S = 60 . 2 = 120 (km)</a:t>
            </a:r>
            <a:endParaRPr lang="en-US" sz="40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252930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wipe(left)">
                                      <p:cBhvr>
                                        <p:cTn id="28" dur="500"/>
                                        <p:tgtEl>
                                          <p:spTgt spid="15"/>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4">
                                            <p:txEl>
                                              <p:pRg st="0" end="0"/>
                                            </p:txEl>
                                          </p:spTgt>
                                        </p:tgtEl>
                                        <p:attrNameLst>
                                          <p:attrName>style.visibility</p:attrName>
                                        </p:attrNameLst>
                                      </p:cBhvr>
                                      <p:to>
                                        <p:strVal val="visible"/>
                                      </p:to>
                                    </p:set>
                                    <p:animEffect transition="in" filter="fade">
                                      <p:cBhvr>
                                        <p:cTn id="33" dur="500"/>
                                        <p:tgtEl>
                                          <p:spTgt spid="4">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4">
                                            <p:txEl>
                                              <p:pRg st="1" end="1"/>
                                            </p:txEl>
                                          </p:spTgt>
                                        </p:tgtEl>
                                        <p:attrNameLst>
                                          <p:attrName>style.visibility</p:attrName>
                                        </p:attrNameLst>
                                      </p:cBhvr>
                                      <p:to>
                                        <p:strVal val="visible"/>
                                      </p:to>
                                    </p:set>
                                    <p:animEffect transition="in" filter="fade">
                                      <p:cBhvr>
                                        <p:cTn id="38" dur="500"/>
                                        <p:tgtEl>
                                          <p:spTgt spid="4">
                                            <p:txEl>
                                              <p:pRg st="1" end="1"/>
                                            </p:txEl>
                                          </p:spTgt>
                                        </p:tgtEl>
                                      </p:cBhvr>
                                    </p:animEffect>
                                    <p:anim calcmode="lin" valueType="num">
                                      <p:cBhvr>
                                        <p:cTn id="39"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40" dur="500" fill="hold"/>
                                        <p:tgtEl>
                                          <p:spTgt spid="4">
                                            <p:txEl>
                                              <p:pRg st="1" end="1"/>
                                            </p:txEl>
                                          </p:spTgt>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0"/>
                                  </p:stCondLst>
                                  <p:childTnLst>
                                    <p:set>
                                      <p:cBhvr>
                                        <p:cTn id="42" dur="1" fill="hold">
                                          <p:stCondLst>
                                            <p:cond delay="0"/>
                                          </p:stCondLst>
                                        </p:cTn>
                                        <p:tgtEl>
                                          <p:spTgt spid="4">
                                            <p:txEl>
                                              <p:pRg st="2" end="2"/>
                                            </p:txEl>
                                          </p:spTgt>
                                        </p:tgtEl>
                                        <p:attrNameLst>
                                          <p:attrName>style.visibility</p:attrName>
                                        </p:attrNameLst>
                                      </p:cBhvr>
                                      <p:to>
                                        <p:strVal val="visible"/>
                                      </p:to>
                                    </p:set>
                                    <p:animEffect transition="in" filter="fade">
                                      <p:cBhvr>
                                        <p:cTn id="43" dur="500"/>
                                        <p:tgtEl>
                                          <p:spTgt spid="4">
                                            <p:txEl>
                                              <p:pRg st="2" end="2"/>
                                            </p:txEl>
                                          </p:spTgt>
                                        </p:tgtEl>
                                      </p:cBhvr>
                                    </p:animEffect>
                                    <p:anim calcmode="lin" valueType="num">
                                      <p:cBhvr>
                                        <p:cTn id="44"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45" dur="5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P spid="13" grpId="0"/>
      <p:bldP spid="3" grpId="0"/>
      <p:bldP spid="1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E7FEF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16875" y="1505520"/>
            <a:ext cx="1171171" cy="1217664"/>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02531" y="8024754"/>
            <a:ext cx="4262034" cy="4114800"/>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0800000">
            <a:off x="715203" y="7646109"/>
            <a:ext cx="2044300" cy="1564819"/>
          </a:xfrm>
          <a:prstGeom prst="rect">
            <a:avLst/>
          </a:prstGeom>
        </p:spPr>
      </p:pic>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V="1">
            <a:off x="16002000" y="-1938432"/>
            <a:ext cx="3639719" cy="3513983"/>
          </a:xfrm>
          <a:prstGeom prst="rect">
            <a:avLst/>
          </a:prstGeom>
        </p:spPr>
      </p:pic>
      <p:pic>
        <p:nvPicPr>
          <p:cNvPr id="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5916860" y="813551"/>
            <a:ext cx="3017405" cy="1053349"/>
          </a:xfrm>
          <a:prstGeom prst="rect">
            <a:avLst/>
          </a:prstGeom>
        </p:spPr>
      </p:pic>
      <p:pic>
        <p:nvPicPr>
          <p:cNvPr id="10" name="Picture 10"/>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94739" y="1962284"/>
            <a:ext cx="823225" cy="407122"/>
          </a:xfrm>
          <a:prstGeom prst="rect">
            <a:avLst/>
          </a:prstGeom>
        </p:spPr>
      </p:pic>
      <p:sp>
        <p:nvSpPr>
          <p:cNvPr id="17" name="TextBox 16"/>
          <p:cNvSpPr txBox="1"/>
          <p:nvPr/>
        </p:nvSpPr>
        <p:spPr>
          <a:xfrm>
            <a:off x="6972300" y="800100"/>
            <a:ext cx="449580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NHẬN</a:t>
            </a:r>
            <a:r>
              <a:rPr kumimoji="0" lang="en-US" sz="6000" b="1" i="0" u="none" strike="noStrike" kern="1200" cap="none" spc="0" normalizeH="0" noProof="0" dirty="0">
                <a:ln>
                  <a:noFill/>
                </a:ln>
                <a:solidFill>
                  <a:srgbClr val="1F497D"/>
                </a:solidFill>
                <a:effectLst/>
                <a:uLnTx/>
                <a:uFillTx/>
                <a:latin typeface="Arial" panose="020B0604020202020204" pitchFamily="34" charset="0"/>
                <a:ea typeface="+mn-ea"/>
                <a:cs typeface="Arial" panose="020B0604020202020204" pitchFamily="34" charset="0"/>
              </a:rPr>
              <a:t> XÉT</a:t>
            </a:r>
            <a:endParaRPr kumimoji="0" lang="en-US" sz="6000" b="1"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p:txBody>
      </p:sp>
      <p:grpSp>
        <p:nvGrpSpPr>
          <p:cNvPr id="11" name="Group 10"/>
          <p:cNvGrpSpPr/>
          <p:nvPr/>
        </p:nvGrpSpPr>
        <p:grpSpPr>
          <a:xfrm>
            <a:off x="2133600" y="2476500"/>
            <a:ext cx="14173200" cy="3657600"/>
            <a:chOff x="2133600" y="1943100"/>
            <a:chExt cx="14173200" cy="3657600"/>
          </a:xfrm>
        </p:grpSpPr>
        <p:sp>
          <p:nvSpPr>
            <p:cNvPr id="5" name="Rounded Rectangular Callout 4"/>
            <p:cNvSpPr/>
            <p:nvPr/>
          </p:nvSpPr>
          <p:spPr>
            <a:xfrm>
              <a:off x="2133600" y="1943100"/>
              <a:ext cx="14173200" cy="3657600"/>
            </a:xfrm>
            <a:prstGeom prst="wedgeRoundRectCallout">
              <a:avLst>
                <a:gd name="adj1" fmla="val -21178"/>
                <a:gd name="adj2" fmla="val 62388"/>
                <a:gd name="adj3" fmla="val 16667"/>
              </a:avLst>
            </a:prstGeom>
            <a:solidFill>
              <a:schemeClr val="bg1"/>
            </a:solidFill>
            <a:ln>
              <a:solidFill>
                <a:schemeClr val="tx2"/>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a:p>
          </p:txBody>
        </p:sp>
        <p:sp>
          <p:nvSpPr>
            <p:cNvPr id="4" name="Rectangle 3"/>
            <p:cNvSpPr/>
            <p:nvPr/>
          </p:nvSpPr>
          <p:spPr>
            <a:xfrm>
              <a:off x="2895600" y="2324100"/>
              <a:ext cx="12649200" cy="2862322"/>
            </a:xfrm>
            <a:prstGeom prst="rect">
              <a:avLst/>
            </a:prstGeom>
          </p:spPr>
          <p:txBody>
            <a:bodyPr wrap="square">
              <a:spAutoFit/>
            </a:bodyPr>
            <a:lstStyle/>
            <a:p>
              <a:pPr algn="just">
                <a:lnSpc>
                  <a:spcPct val="150000"/>
                </a:lnSpc>
                <a:spcAft>
                  <a:spcPts val="1200"/>
                </a:spcAft>
              </a:pPr>
              <a:r>
                <a:rPr lang="en-US" sz="4000" dirty="0" err="1">
                  <a:latin typeface="Arial" panose="020B0604020202020204" pitchFamily="34" charset="0"/>
                  <a:ea typeface="Calibri" panose="020F0502020204030204" pitchFamily="34" charset="0"/>
                  <a:cs typeface="Times New Roman" panose="02020603050405020304" pitchFamily="18" charset="0"/>
                </a:rPr>
                <a:t>Để</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tính</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giá</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trị</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của</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một</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biểu</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thức</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đại</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số</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tại</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những</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giá</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trị</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cho</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trước</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của</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các</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biến</a:t>
              </a:r>
              <a:r>
                <a:rPr lang="en-US" sz="4000" dirty="0">
                  <a:latin typeface="Arial" panose="020B0604020202020204" pitchFamily="34" charset="0"/>
                  <a:ea typeface="Calibri" panose="020F0502020204030204" pitchFamily="34" charset="0"/>
                  <a:cs typeface="Times New Roman" panose="02020603050405020304" pitchFamily="18" charset="0"/>
                </a:rPr>
                <a:t>, ta </a:t>
              </a:r>
              <a:r>
                <a:rPr lang="en-US" sz="4000" dirty="0" err="1">
                  <a:latin typeface="Arial" panose="020B0604020202020204" pitchFamily="34" charset="0"/>
                  <a:ea typeface="Calibri" panose="020F0502020204030204" pitchFamily="34" charset="0"/>
                  <a:cs typeface="Times New Roman" panose="02020603050405020304" pitchFamily="18" charset="0"/>
                </a:rPr>
                <a:t>thay</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những</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giá</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trị</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cho</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trước</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đó</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vào</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biểu</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thức</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rồi</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thực</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hiện</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các</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phép</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tính</a:t>
              </a:r>
              <a:r>
                <a:rPr lang="en-US" sz="4000" dirty="0">
                  <a:latin typeface="Arial" panose="020B0604020202020204" pitchFamily="34" charset="0"/>
                  <a:ea typeface="Calibri" panose="020F0502020204030204" pitchFamily="34" charset="0"/>
                  <a:cs typeface="Times New Roman" panose="02020603050405020304" pitchFamily="18" charset="0"/>
                </a:rPr>
                <a:t>.</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grpSp>
      <p:pic>
        <p:nvPicPr>
          <p:cNvPr id="15" name="Picture 4"/>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735161">
            <a:off x="16870814" y="8836999"/>
            <a:ext cx="1178036" cy="1133056"/>
          </a:xfrm>
          <a:prstGeom prst="rect">
            <a:avLst/>
          </a:prstGeom>
        </p:spPr>
      </p:pic>
      <p:pic>
        <p:nvPicPr>
          <p:cNvPr id="16" name="Picture 4"/>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3030200" y="5418156"/>
            <a:ext cx="3488459" cy="4944979"/>
          </a:xfrm>
          <a:prstGeom prst="rect">
            <a:avLst/>
          </a:prstGeom>
        </p:spPr>
      </p:pic>
    </p:spTree>
    <p:extLst>
      <p:ext uri="{BB962C8B-B14F-4D97-AF65-F5344CB8AC3E}">
        <p14:creationId xmlns:p14="http://schemas.microsoft.com/office/powerpoint/2010/main" val="3220420745"/>
      </p:ext>
    </p:extLst>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anim calcmode="lin" valueType="num">
                                      <p:cBhvr>
                                        <p:cTn id="13" dur="500" fill="hold"/>
                                        <p:tgtEl>
                                          <p:spTgt spid="16"/>
                                        </p:tgtEl>
                                        <p:attrNameLst>
                                          <p:attrName>ppt_x</p:attrName>
                                        </p:attrNameLst>
                                      </p:cBhvr>
                                      <p:tavLst>
                                        <p:tav tm="0">
                                          <p:val>
                                            <p:strVal val="#ppt_x"/>
                                          </p:val>
                                        </p:tav>
                                        <p:tav tm="100000">
                                          <p:val>
                                            <p:strVal val="#ppt_x"/>
                                          </p:val>
                                        </p:tav>
                                      </p:tavLst>
                                    </p:anim>
                                    <p:anim calcmode="lin" valueType="num">
                                      <p:cBhvr>
                                        <p:cTn id="14" dur="500" fill="hold"/>
                                        <p:tgtEl>
                                          <p:spTgt spid="1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anim calcmode="lin" valueType="num">
                                      <p:cBhvr>
                                        <p:cTn id="18" dur="500" fill="hold"/>
                                        <p:tgtEl>
                                          <p:spTgt spid="11"/>
                                        </p:tgtEl>
                                        <p:attrNameLst>
                                          <p:attrName>ppt_x</p:attrName>
                                        </p:attrNameLst>
                                      </p:cBhvr>
                                      <p:tavLst>
                                        <p:tav tm="0">
                                          <p:val>
                                            <p:strVal val="#ppt_x"/>
                                          </p:val>
                                        </p:tav>
                                        <p:tav tm="100000">
                                          <p:val>
                                            <p:strVal val="#ppt_x"/>
                                          </p:val>
                                        </p:tav>
                                      </p:tavLst>
                                    </p:anim>
                                    <p:anim calcmode="lin" valueType="num">
                                      <p:cBhvr>
                                        <p:cTn id="19" dur="5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E7FEFF">
            <a:alpha val="96000"/>
          </a:srgbClr>
        </a:solid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478131" flipH="1">
            <a:off x="-347360" y="8108559"/>
            <a:ext cx="1124019" cy="1751306"/>
          </a:xfrm>
          <a:prstGeom prst="rect">
            <a:avLst/>
          </a:prstGeom>
        </p:spPr>
      </p:pic>
      <p:pic>
        <p:nvPicPr>
          <p:cNvPr id="12" name="Picture 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9151981">
            <a:off x="16132791" y="408500"/>
            <a:ext cx="1416425" cy="1393559"/>
          </a:xfrm>
          <a:prstGeom prst="rect">
            <a:avLst/>
          </a:prstGeom>
        </p:spPr>
      </p:pic>
      <p:grpSp>
        <p:nvGrpSpPr>
          <p:cNvPr id="9" name="Group 8"/>
          <p:cNvGrpSpPr/>
          <p:nvPr/>
        </p:nvGrpSpPr>
        <p:grpSpPr>
          <a:xfrm>
            <a:off x="6282760" y="587342"/>
            <a:ext cx="5562600" cy="1066800"/>
            <a:chOff x="381000" y="190500"/>
            <a:chExt cx="5562600" cy="1066800"/>
          </a:xfrm>
          <a:solidFill>
            <a:schemeClr val="accent5"/>
          </a:solidFill>
        </p:grpSpPr>
        <p:sp>
          <p:nvSpPr>
            <p:cNvPr id="10" name="Rectangle 9"/>
            <p:cNvSpPr/>
            <p:nvPr/>
          </p:nvSpPr>
          <p:spPr>
            <a:xfrm>
              <a:off x="381000" y="190500"/>
              <a:ext cx="5562600" cy="1066800"/>
            </a:xfrm>
            <a:prstGeom prst="rect">
              <a:avLst/>
            </a:prstGeom>
            <a:grpFill/>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Rectangle 10"/>
            <p:cNvSpPr/>
            <p:nvPr/>
          </p:nvSpPr>
          <p:spPr>
            <a:xfrm>
              <a:off x="685800" y="190500"/>
              <a:ext cx="4974439" cy="1015663"/>
            </a:xfrm>
            <a:prstGeom prst="rect">
              <a:avLst/>
            </a:prstGeom>
            <a:noFill/>
            <a:ln>
              <a:noFill/>
            </a:ln>
          </p:spPr>
          <p:style>
            <a:lnRef idx="3">
              <a:schemeClr val="lt1"/>
            </a:lnRef>
            <a:fillRef idx="1">
              <a:schemeClr val="accent3"/>
            </a:fillRef>
            <a:effectRef idx="1">
              <a:schemeClr val="accent3"/>
            </a:effectRef>
            <a:fontRef idx="minor">
              <a:schemeClr val="lt1"/>
            </a:fontRef>
          </p:style>
          <p:txBody>
            <a:bodyPr wrap="non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nl-NL" sz="40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Ví dụ </a:t>
              </a:r>
              <a:r>
                <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6</a:t>
              </a:r>
              <a:r>
                <a:rPr kumimoji="0" lang="nl-NL" sz="40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(SGK – tr</a:t>
              </a:r>
              <a:r>
                <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43</a:t>
              </a:r>
              <a:r>
                <a:rPr kumimoji="0" lang="nl-NL" sz="40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a:t>
              </a: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2" name="Rectangle 1"/>
              <p:cNvSpPr/>
              <p:nvPr/>
            </p:nvSpPr>
            <p:spPr>
              <a:xfrm>
                <a:off x="914400" y="2023177"/>
                <a:ext cx="16299321" cy="1824923"/>
              </a:xfrm>
              <a:prstGeom prst="rect">
                <a:avLst/>
              </a:prstGeom>
            </p:spPr>
            <p:txBody>
              <a:bodyPr wrap="square">
                <a:spAutoFit/>
              </a:bodyPr>
              <a:lstStyle/>
              <a:p>
                <a:pPr>
                  <a:lnSpc>
                    <a:spcPct val="150000"/>
                  </a:lnSpc>
                  <a:spcAft>
                    <a:spcPts val="1200"/>
                  </a:spcAft>
                </a:pPr>
                <a:r>
                  <a:rPr lang="en-US" sz="4000" dirty="0" err="1">
                    <a:latin typeface="Arial" panose="020B0604020202020204" pitchFamily="34" charset="0"/>
                    <a:ea typeface="Calibri" panose="020F0502020204030204" pitchFamily="34" charset="0"/>
                    <a:cs typeface="Arial" panose="020B0604020202020204" pitchFamily="34" charset="0"/>
                  </a:rPr>
                  <a:t>Tính</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giá</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trị</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của</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các</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biểu</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thức</a:t>
                </a:r>
                <a:r>
                  <a:rPr lang="en-US" sz="4000" dirty="0">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𝐴</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m:t>
                    </m:r>
                    <m:r>
                      <a:rPr lang="en-US" sz="4000">
                        <a:effectLst/>
                        <a:latin typeface="Cambria Math" panose="02040503050406030204" pitchFamily="18" charset="0"/>
                        <a:ea typeface="Calibri" panose="020F0502020204030204" pitchFamily="34" charset="0"/>
                        <a:cs typeface="Arial" panose="020B0604020202020204" pitchFamily="34" charset="0"/>
                      </a:rPr>
                      <m:t>(2</m:t>
                    </m:r>
                    <m:r>
                      <a:rPr lang="en-US" sz="4000" i="1">
                        <a:effectLst/>
                        <a:latin typeface="Cambria Math" panose="02040503050406030204" pitchFamily="18" charset="0"/>
                        <a:ea typeface="Calibri" panose="020F0502020204030204" pitchFamily="34" charset="0"/>
                        <a:cs typeface="Arial" panose="020B0604020202020204" pitchFamily="34" charset="0"/>
                      </a:rPr>
                      <m:t>𝑎</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𝑏</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𝐵</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m:t>
                    </m:r>
                    <m:r>
                      <a:rPr lang="en-US" sz="4000">
                        <a:effectLst/>
                        <a:latin typeface="Cambria Math" panose="02040503050406030204" pitchFamily="18" charset="0"/>
                        <a:ea typeface="Calibri" panose="020F0502020204030204" pitchFamily="34" charset="0"/>
                        <a:cs typeface="Arial" panose="020B0604020202020204" pitchFamily="34" charset="0"/>
                      </a:rPr>
                      <m:t>2</m:t>
                    </m:r>
                    <m:r>
                      <a:rPr lang="en-US" sz="4000" i="1">
                        <a:effectLst/>
                        <a:latin typeface="Cambria Math" panose="02040503050406030204" pitchFamily="18" charset="0"/>
                        <a:ea typeface="Calibri" panose="020F0502020204030204" pitchFamily="34" charset="0"/>
                        <a:cs typeface="Arial" panose="020B0604020202020204" pitchFamily="34" charset="0"/>
                      </a:rPr>
                      <m:t>𝑎</m:t>
                    </m:r>
                    <m:r>
                      <a:rPr lang="en-US" sz="4000" i="1">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𝑏</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𝐶</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m:t>
                    </m:r>
                    <m:r>
                      <a:rPr lang="en-US" sz="4000">
                        <a:effectLst/>
                        <a:latin typeface="Cambria Math" panose="02040503050406030204" pitchFamily="18" charset="0"/>
                        <a:ea typeface="Calibri" panose="020F0502020204030204" pitchFamily="34" charset="0"/>
                        <a:cs typeface="Arial" panose="020B0604020202020204" pitchFamily="34" charset="0"/>
                      </a:rPr>
                      <m:t>2</m:t>
                    </m:r>
                    <m:r>
                      <a:rPr lang="en-US" sz="4000" i="1">
                        <a:effectLst/>
                        <a:latin typeface="Cambria Math" panose="02040503050406030204" pitchFamily="18" charset="0"/>
                        <a:ea typeface="Calibri" panose="020F0502020204030204" pitchFamily="34" charset="0"/>
                        <a:cs typeface="Arial" panose="020B0604020202020204" pitchFamily="34" charset="0"/>
                      </a:rPr>
                      <m:t>𝑎</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𝑏</m:t>
                    </m:r>
                  </m:oMath>
                </a14:m>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tại</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𝑎</m:t>
                    </m:r>
                    <m:r>
                      <a:rPr lang="en-US" sz="4000">
                        <a:effectLst/>
                        <a:latin typeface="Cambria Math" panose="02040503050406030204" pitchFamily="18" charset="0"/>
                        <a:ea typeface="Calibri" panose="020F0502020204030204" pitchFamily="34" charset="0"/>
                        <a:cs typeface="Arial" panose="020B0604020202020204" pitchFamily="34" charset="0"/>
                      </a:rPr>
                      <m:t>=2,</m:t>
                    </m:r>
                    <m:r>
                      <a:rPr lang="en-US" sz="4000" i="1">
                        <a:effectLst/>
                        <a:latin typeface="Cambria Math" panose="02040503050406030204" pitchFamily="18" charset="0"/>
                        <a:ea typeface="Calibri" panose="020F0502020204030204" pitchFamily="34" charset="0"/>
                        <a:cs typeface="Arial" panose="020B0604020202020204" pitchFamily="34" charset="0"/>
                      </a:rPr>
                      <m:t>𝑏</m:t>
                    </m:r>
                    <m:r>
                      <a:rPr lang="en-US" sz="4000">
                        <a:effectLst/>
                        <a:latin typeface="Cambria Math" panose="02040503050406030204" pitchFamily="18" charset="0"/>
                        <a:ea typeface="Calibri" panose="020F0502020204030204" pitchFamily="34" charset="0"/>
                        <a:cs typeface="Arial" panose="020B0604020202020204" pitchFamily="34" charset="0"/>
                      </a:rPr>
                      <m:t>=3</m:t>
                    </m:r>
                  </m:oMath>
                </a14:m>
                <a:r>
                  <a:rPr lang="en-US" sz="4000" dirty="0">
                    <a:effectLst/>
                    <a:latin typeface="Arial" panose="020B0604020202020204" pitchFamily="34" charset="0"/>
                    <a:ea typeface="Calibri" panose="020F0502020204030204" pitchFamily="34" charset="0"/>
                    <a:cs typeface="Arial" panose="020B0604020202020204" pitchFamily="34" charset="0"/>
                  </a:rPr>
                  <a:t>.</a:t>
                </a:r>
              </a:p>
            </p:txBody>
          </p:sp>
        </mc:Choice>
        <mc:Fallback xmlns="">
          <p:sp>
            <p:nvSpPr>
              <p:cNvPr id="2" name="Rectangle 1"/>
              <p:cNvSpPr>
                <a:spLocks noRot="1" noChangeAspect="1" noMove="1" noResize="1" noEditPoints="1" noAdjustHandles="1" noChangeArrowheads="1" noChangeShapeType="1" noTextEdit="1"/>
              </p:cNvSpPr>
              <p:nvPr/>
            </p:nvSpPr>
            <p:spPr>
              <a:xfrm>
                <a:off x="914400" y="2023177"/>
                <a:ext cx="16299321" cy="1824923"/>
              </a:xfrm>
              <a:prstGeom prst="rect">
                <a:avLst/>
              </a:prstGeom>
              <a:blipFill>
                <a:blip r:embed="rId12"/>
                <a:stretch>
                  <a:fillRect l="-1309" b="-13712"/>
                </a:stretch>
              </a:blipFill>
            </p:spPr>
            <p:txBody>
              <a:bodyPr/>
              <a:lstStyle/>
              <a:p>
                <a:r>
                  <a:rPr lang="en-US">
                    <a:noFill/>
                  </a:rPr>
                  <a:t> </a:t>
                </a:r>
              </a:p>
            </p:txBody>
          </p:sp>
        </mc:Fallback>
      </mc:AlternateContent>
      <p:sp>
        <p:nvSpPr>
          <p:cNvPr id="13" name="Oval Callout 12"/>
          <p:cNvSpPr/>
          <p:nvPr/>
        </p:nvSpPr>
        <p:spPr>
          <a:xfrm>
            <a:off x="8392719" y="3848100"/>
            <a:ext cx="1752600" cy="835036"/>
          </a:xfrm>
          <a:prstGeom prst="wedgeEllipseCallout">
            <a:avLst/>
          </a:prstGeom>
          <a:solidFill>
            <a:schemeClr val="accent3">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graphicFrame>
            <p:nvGraphicFramePr>
              <p:cNvPr id="3" name="Table 2"/>
              <p:cNvGraphicFramePr>
                <a:graphicFrameLocks noGrp="1"/>
              </p:cNvGraphicFramePr>
              <p:nvPr>
                <p:extLst>
                  <p:ext uri="{D42A27DB-BD31-4B8C-83A1-F6EECF244321}">
                    <p14:modId xmlns:p14="http://schemas.microsoft.com/office/powerpoint/2010/main" val="2372945051"/>
                  </p:ext>
                </p:extLst>
              </p:nvPr>
            </p:nvGraphicFramePr>
            <p:xfrm>
              <a:off x="1259937" y="5219700"/>
              <a:ext cx="16018164" cy="4572000"/>
            </p:xfrm>
            <a:graphic>
              <a:graphicData uri="http://schemas.openxmlformats.org/drawingml/2006/table">
                <a:tbl>
                  <a:tblPr firstRow="1" firstCol="1" bandRow="1"/>
                  <a:tblGrid>
                    <a:gridCol w="5338246">
                      <a:extLst>
                        <a:ext uri="{9D8B030D-6E8A-4147-A177-3AD203B41FA5}">
                          <a16:colId xmlns:a16="http://schemas.microsoft.com/office/drawing/2014/main" val="2864700745"/>
                        </a:ext>
                      </a:extLst>
                    </a:gridCol>
                    <a:gridCol w="5810597">
                      <a:extLst>
                        <a:ext uri="{9D8B030D-6E8A-4147-A177-3AD203B41FA5}">
                          <a16:colId xmlns:a16="http://schemas.microsoft.com/office/drawing/2014/main" val="3120318547"/>
                        </a:ext>
                      </a:extLst>
                    </a:gridCol>
                    <a:gridCol w="4869321">
                      <a:extLst>
                        <a:ext uri="{9D8B030D-6E8A-4147-A177-3AD203B41FA5}">
                          <a16:colId xmlns:a16="http://schemas.microsoft.com/office/drawing/2014/main" val="388330913"/>
                        </a:ext>
                      </a:extLst>
                    </a:gridCol>
                  </a:tblGrid>
                  <a:tr h="0">
                    <a:tc>
                      <a:txBody>
                        <a:bodyPr/>
                        <a:lstStyle/>
                        <a:p>
                          <a:pPr algn="ctr">
                            <a:lnSpc>
                              <a:spcPct val="150000"/>
                            </a:lnSpc>
                          </a:pPr>
                          <a:r>
                            <a:rPr lang="en-US" sz="4000" b="1"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Biểu</a:t>
                          </a:r>
                          <a:r>
                            <a:rPr lang="en-US" sz="4000" b="1"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lang="en-US" sz="4000" b="1"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thức</a:t>
                          </a:r>
                          <a:r>
                            <a:rPr lang="en-US" sz="4000" b="1"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lang="en-US" sz="4000" b="1"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đại</a:t>
                          </a:r>
                          <a:r>
                            <a:rPr lang="en-US" sz="4000" b="1"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lang="en-US" sz="4000" b="1"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số</a:t>
                          </a:r>
                          <a:endParaRPr lang="en-US" sz="4000" b="1"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pPr>
                          <a:r>
                            <a:rPr lang="en-US" sz="4000" b="1"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Biểu </a:t>
                          </a:r>
                          <a:r>
                            <a:rPr lang="en-US" sz="4000" b="1"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thức</a:t>
                          </a:r>
                          <a:r>
                            <a:rPr lang="en-US" sz="4000" b="1"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lang="en-US" sz="4000" b="1"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khi</a:t>
                          </a:r>
                          <a:r>
                            <a:rPr lang="en-US" sz="4000" b="1"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lang="en-US" sz="4000" b="1"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thay</a:t>
                          </a:r>
                          <a:r>
                            <a:rPr lang="en-US" sz="4000" b="1"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p>
                        <a:p>
                          <a:pPr algn="ctr">
                            <a:lnSpc>
                              <a:spcPct val="150000"/>
                            </a:lnSpc>
                          </a:pPr>
                          <a14:m>
                            <m:oMathPara xmlns:m="http://schemas.openxmlformats.org/officeDocument/2006/math">
                              <m:oMathParaPr>
                                <m:jc m:val="centerGroup"/>
                              </m:oMathParaPr>
                              <m:oMath xmlns:m="http://schemas.openxmlformats.org/officeDocument/2006/math">
                                <m:r>
                                  <a:rPr lang="en-US" sz="4000" b="1" i="1" dirty="0" smtClean="0">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𝒂</m:t>
                                </m:r>
                                <m:r>
                                  <a:rPr lang="en-US" sz="4000" b="1" i="1" dirty="0" smtClean="0">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 = </m:t>
                                </m:r>
                                <m:r>
                                  <a:rPr lang="en-US" sz="4000" b="1" i="1" dirty="0">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𝟐</m:t>
                                </m:r>
                                <m:r>
                                  <a:rPr lang="en-US" sz="4000" b="1" i="1" dirty="0">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 </m:t>
                                </m:r>
                                <m:r>
                                  <a:rPr lang="en-US" sz="4000" b="1" i="1" dirty="0">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𝒃</m:t>
                                </m:r>
                                <m:r>
                                  <a:rPr lang="en-US" sz="4000" b="1" i="1" dirty="0">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 = </m:t>
                                </m:r>
                                <m:r>
                                  <a:rPr lang="en-US" sz="4000" b="1" i="1" dirty="0">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𝟑</m:t>
                                </m:r>
                              </m:oMath>
                            </m:oMathPara>
                          </a14:m>
                          <a:endParaRPr lang="en-US" sz="4000" b="1" i="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pPr>
                          <a:r>
                            <a:rPr lang="en-US" sz="4000" b="1"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Giá</a:t>
                          </a:r>
                          <a:r>
                            <a:rPr lang="en-US" sz="4000" b="1"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lang="en-US" sz="4000" b="1"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trị</a:t>
                          </a:r>
                          <a:r>
                            <a:rPr lang="en-US" sz="4000" b="1"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lang="en-US" sz="4000" b="1"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của</a:t>
                          </a:r>
                          <a:r>
                            <a:rPr lang="en-US" sz="4000" b="1"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lang="en-US" sz="4000" b="1"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biểu</a:t>
                          </a:r>
                          <a:r>
                            <a:rPr lang="en-US" sz="4000" b="1"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lang="en-US" sz="4000" b="1"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thức</a:t>
                          </a:r>
                          <a:endParaRPr lang="en-US" sz="4000" b="1"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497219727"/>
                      </a:ext>
                    </a:extLst>
                  </a:tr>
                  <a:tr h="0">
                    <a:tc>
                      <a:txBody>
                        <a:bodyPr/>
                        <a:lstStyle/>
                        <a:p>
                          <a:pPr algn="ctr">
                            <a:lnSpc>
                              <a:spcPct val="150000"/>
                            </a:lnSpc>
                          </a:pPr>
                          <a14:m>
                            <m:oMathPara xmlns:m="http://schemas.openxmlformats.org/officeDocument/2006/math">
                              <m:oMathParaPr>
                                <m:jc m:val="centerGroup"/>
                              </m:oMathParaPr>
                              <m:oMath xmlns:m="http://schemas.openxmlformats.org/officeDocument/2006/math">
                                <m:r>
                                  <a:rPr lang="en-US" sz="4000" b="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𝐴</m:t>
                                </m:r>
                                <m:r>
                                  <a:rPr lang="en-US" sz="4000" b="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=−(2</m:t>
                                </m:r>
                                <m:r>
                                  <a:rPr lang="en-US" sz="4000" b="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𝑎</m:t>
                                </m:r>
                                <m:r>
                                  <a:rPr lang="en-US" sz="4000" b="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m:t>
                                </m:r>
                                <m:r>
                                  <a:rPr lang="en-US" sz="4000" b="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𝑏</m:t>
                                </m:r>
                                <m:r>
                                  <a:rPr lang="en-US" sz="4000" b="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m:t>
                                </m:r>
                              </m:oMath>
                            </m:oMathPara>
                          </a14:m>
                          <a:endParaRPr lang="en-US" sz="4000" b="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pPr>
                          <a14:m>
                            <m:oMathPara xmlns:m="http://schemas.openxmlformats.org/officeDocument/2006/math">
                              <m:oMathParaPr>
                                <m:jc m:val="centerGroup"/>
                              </m:oMathParaPr>
                              <m:oMath xmlns:m="http://schemas.openxmlformats.org/officeDocument/2006/math">
                                <m:r>
                                  <a:rPr lang="en-US" sz="4000" b="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𝐴</m:t>
                                </m:r>
                                <m:r>
                                  <a:rPr lang="en-US" sz="4000" b="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=−(2.2+3)</m:t>
                                </m:r>
                              </m:oMath>
                            </m:oMathPara>
                          </a14:m>
                          <a:endParaRPr lang="en-US" sz="4000" b="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pPr>
                          <a14:m>
                            <m:oMathPara xmlns:m="http://schemas.openxmlformats.org/officeDocument/2006/math">
                              <m:oMathParaPr>
                                <m:jc m:val="centerGroup"/>
                              </m:oMathParaPr>
                              <m:oMath xmlns:m="http://schemas.openxmlformats.org/officeDocument/2006/math">
                                <m:r>
                                  <a:rPr lang="en-US" sz="4000" b="0" i="1" dirty="0" smtClean="0">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𝐴</m:t>
                                </m:r>
                                <m:r>
                                  <a:rPr lang="en-US" sz="4000" b="0" i="1" dirty="0" smtClean="0">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 = −7</m:t>
                                </m:r>
                              </m:oMath>
                            </m:oMathPara>
                          </a14:m>
                          <a:endParaRPr lang="en-US" sz="4000" b="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42420709"/>
                      </a:ext>
                    </a:extLst>
                  </a:tr>
                  <a:tr h="0">
                    <a:tc>
                      <a:txBody>
                        <a:bodyPr/>
                        <a:lstStyle/>
                        <a:p>
                          <a:pPr algn="ctr">
                            <a:lnSpc>
                              <a:spcPct val="150000"/>
                            </a:lnSpc>
                          </a:pPr>
                          <a14:m>
                            <m:oMathPara xmlns:m="http://schemas.openxmlformats.org/officeDocument/2006/math">
                              <m:oMathParaPr>
                                <m:jc m:val="centerGroup"/>
                              </m:oMathParaPr>
                              <m:oMath xmlns:m="http://schemas.openxmlformats.org/officeDocument/2006/math">
                                <m:r>
                                  <a:rPr lang="en-US" sz="4000" b="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𝐵</m:t>
                                </m:r>
                                <m:r>
                                  <a:rPr lang="en-US" sz="4000" b="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=−2</m:t>
                                </m:r>
                                <m:r>
                                  <a:rPr lang="en-US" sz="4000" b="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𝑎</m:t>
                                </m:r>
                                <m:r>
                                  <a:rPr lang="en-US" sz="4000" b="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m:t>
                                </m:r>
                                <m:r>
                                  <a:rPr lang="en-US" sz="4000" b="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𝑏</m:t>
                                </m:r>
                              </m:oMath>
                            </m:oMathPara>
                          </a14:m>
                          <a:endParaRPr lang="en-US" sz="4000" b="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pPr>
                          <a14:m>
                            <m:oMathPara xmlns:m="http://schemas.openxmlformats.org/officeDocument/2006/math">
                              <m:oMathParaPr>
                                <m:jc m:val="centerGroup"/>
                              </m:oMathParaPr>
                              <m:oMath xmlns:m="http://schemas.openxmlformats.org/officeDocument/2006/math">
                                <m:r>
                                  <a:rPr lang="en-US" sz="4000" b="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𝐵</m:t>
                                </m:r>
                                <m:r>
                                  <a:rPr lang="en-US" sz="4000" b="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=−2.2−3</m:t>
                                </m:r>
                              </m:oMath>
                            </m:oMathPara>
                          </a14:m>
                          <a:endParaRPr lang="en-US" sz="4000" b="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pPr>
                          <a14:m>
                            <m:oMathPara xmlns:m="http://schemas.openxmlformats.org/officeDocument/2006/math">
                              <m:oMathParaPr>
                                <m:jc m:val="centerGroup"/>
                              </m:oMathParaPr>
                              <m:oMath xmlns:m="http://schemas.openxmlformats.org/officeDocument/2006/math">
                                <m:r>
                                  <a:rPr lang="en-US" sz="4000" b="0" i="1" dirty="0" smtClean="0">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𝐵</m:t>
                                </m:r>
                                <m:r>
                                  <a:rPr lang="en-US" sz="4000" b="0" i="1" dirty="0" smtClean="0">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 = −7</m:t>
                                </m:r>
                              </m:oMath>
                            </m:oMathPara>
                          </a14:m>
                          <a:endParaRPr lang="en-US" sz="4000" b="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84593011"/>
                      </a:ext>
                    </a:extLst>
                  </a:tr>
                  <a:tr h="0">
                    <a:tc>
                      <a:txBody>
                        <a:bodyPr/>
                        <a:lstStyle/>
                        <a:p>
                          <a:pPr algn="ctr">
                            <a:lnSpc>
                              <a:spcPct val="150000"/>
                            </a:lnSpc>
                          </a:pPr>
                          <a14:m>
                            <m:oMathPara xmlns:m="http://schemas.openxmlformats.org/officeDocument/2006/math">
                              <m:oMathParaPr>
                                <m:jc m:val="centerGroup"/>
                              </m:oMathParaPr>
                              <m:oMath xmlns:m="http://schemas.openxmlformats.org/officeDocument/2006/math">
                                <m:r>
                                  <a:rPr lang="en-US" sz="4000" b="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𝐶</m:t>
                                </m:r>
                                <m:r>
                                  <a:rPr lang="en-US" sz="4000" b="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=−2</m:t>
                                </m:r>
                                <m:r>
                                  <a:rPr lang="en-US" sz="4000" b="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𝑎</m:t>
                                </m:r>
                                <m:r>
                                  <a:rPr lang="en-US" sz="4000" b="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m:t>
                                </m:r>
                                <m:r>
                                  <a:rPr lang="en-US" sz="4000" b="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𝑏</m:t>
                                </m:r>
                              </m:oMath>
                            </m:oMathPara>
                          </a14:m>
                          <a:endParaRPr lang="en-US" sz="4000" b="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pPr>
                          <a14:m>
                            <m:oMathPara xmlns:m="http://schemas.openxmlformats.org/officeDocument/2006/math">
                              <m:oMathParaPr>
                                <m:jc m:val="centerGroup"/>
                              </m:oMathParaPr>
                              <m:oMath xmlns:m="http://schemas.openxmlformats.org/officeDocument/2006/math">
                                <m:r>
                                  <a:rPr lang="en-US" sz="4000" b="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𝐶</m:t>
                                </m:r>
                                <m:r>
                                  <a:rPr lang="en-US" sz="4000" b="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=−2.2+3</m:t>
                                </m:r>
                              </m:oMath>
                            </m:oMathPara>
                          </a14:m>
                          <a:endParaRPr lang="en-US" sz="4000" b="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pPr>
                          <a14:m>
                            <m:oMathPara xmlns:m="http://schemas.openxmlformats.org/officeDocument/2006/math">
                              <m:oMathParaPr>
                                <m:jc m:val="centerGroup"/>
                              </m:oMathParaPr>
                              <m:oMath xmlns:m="http://schemas.openxmlformats.org/officeDocument/2006/math">
                                <m:r>
                                  <a:rPr lang="en-US" sz="4000" b="0" i="1" dirty="0" smtClean="0">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𝐶</m:t>
                                </m:r>
                                <m:r>
                                  <a:rPr lang="en-US" sz="4000" b="0" i="1" dirty="0" smtClean="0">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 = −1</m:t>
                                </m:r>
                              </m:oMath>
                            </m:oMathPara>
                          </a14:m>
                          <a:endParaRPr lang="en-US" sz="4000" b="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25900405"/>
                      </a:ext>
                    </a:extLst>
                  </a:tr>
                </a:tbl>
              </a:graphicData>
            </a:graphic>
          </p:graphicFrame>
        </mc:Choice>
        <mc:Fallback xmlns="">
          <p:graphicFrame>
            <p:nvGraphicFramePr>
              <p:cNvPr id="3" name="Table 2"/>
              <p:cNvGraphicFramePr>
                <a:graphicFrameLocks noGrp="1"/>
              </p:cNvGraphicFramePr>
              <p:nvPr>
                <p:extLst>
                  <p:ext uri="{D42A27DB-BD31-4B8C-83A1-F6EECF244321}">
                    <p14:modId xmlns:p14="http://schemas.microsoft.com/office/powerpoint/2010/main" val="2372945051"/>
                  </p:ext>
                </p:extLst>
              </p:nvPr>
            </p:nvGraphicFramePr>
            <p:xfrm>
              <a:off x="1259937" y="5219700"/>
              <a:ext cx="16018164" cy="4572000"/>
            </p:xfrm>
            <a:graphic>
              <a:graphicData uri="http://schemas.openxmlformats.org/drawingml/2006/table">
                <a:tbl>
                  <a:tblPr firstRow="1" firstCol="1" bandRow="1"/>
                  <a:tblGrid>
                    <a:gridCol w="5338246">
                      <a:extLst>
                        <a:ext uri="{9D8B030D-6E8A-4147-A177-3AD203B41FA5}">
                          <a16:colId xmlns:a16="http://schemas.microsoft.com/office/drawing/2014/main" val="2864700745"/>
                        </a:ext>
                      </a:extLst>
                    </a:gridCol>
                    <a:gridCol w="5810597">
                      <a:extLst>
                        <a:ext uri="{9D8B030D-6E8A-4147-A177-3AD203B41FA5}">
                          <a16:colId xmlns:a16="http://schemas.microsoft.com/office/drawing/2014/main" val="3120318547"/>
                        </a:ext>
                      </a:extLst>
                    </a:gridCol>
                    <a:gridCol w="4869321">
                      <a:extLst>
                        <a:ext uri="{9D8B030D-6E8A-4147-A177-3AD203B41FA5}">
                          <a16:colId xmlns:a16="http://schemas.microsoft.com/office/drawing/2014/main" val="388330913"/>
                        </a:ext>
                      </a:extLst>
                    </a:gridCol>
                  </a:tblGrid>
                  <a:tr h="1828800">
                    <a:tc>
                      <a:txBody>
                        <a:bodyPr/>
                        <a:lstStyle/>
                        <a:p>
                          <a:pPr algn="ctr">
                            <a:lnSpc>
                              <a:spcPct val="150000"/>
                            </a:lnSpc>
                          </a:pPr>
                          <a:r>
                            <a:rPr lang="en-US" sz="4000" b="1"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Biểu</a:t>
                          </a:r>
                          <a:r>
                            <a:rPr lang="en-US" sz="4000" b="1"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lang="en-US" sz="4000" b="1"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thức</a:t>
                          </a:r>
                          <a:r>
                            <a:rPr lang="en-US" sz="4000" b="1"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lang="en-US" sz="4000" b="1"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đại</a:t>
                          </a:r>
                          <a:r>
                            <a:rPr lang="en-US" sz="4000" b="1"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lang="en-US" sz="4000" b="1"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số</a:t>
                          </a:r>
                          <a:endParaRPr lang="en-US" sz="4000" b="1"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13"/>
                          <a:stretch>
                            <a:fillRect l="-91929" t="-333" r="-83962" b="-151000"/>
                          </a:stretch>
                        </a:blipFill>
                      </a:tcPr>
                    </a:tc>
                    <a:tc>
                      <a:txBody>
                        <a:bodyPr/>
                        <a:lstStyle/>
                        <a:p>
                          <a:pPr algn="ctr">
                            <a:lnSpc>
                              <a:spcPct val="150000"/>
                            </a:lnSpc>
                          </a:pPr>
                          <a:r>
                            <a:rPr lang="en-US" sz="4000" b="1"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Giá</a:t>
                          </a:r>
                          <a:r>
                            <a:rPr lang="en-US" sz="4000" b="1"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lang="en-US" sz="4000" b="1"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trị</a:t>
                          </a:r>
                          <a:r>
                            <a:rPr lang="en-US" sz="4000" b="1"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lang="en-US" sz="4000" b="1"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của</a:t>
                          </a:r>
                          <a:r>
                            <a:rPr lang="en-US" sz="4000" b="1"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lang="en-US" sz="4000" b="1"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biểu</a:t>
                          </a:r>
                          <a:r>
                            <a:rPr lang="en-US" sz="4000" b="1"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lang="en-US" sz="4000" b="1"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thức</a:t>
                          </a:r>
                          <a:endParaRPr lang="en-US" sz="4000" b="1"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497219727"/>
                      </a:ext>
                    </a:extLst>
                  </a:tr>
                  <a:tr h="914400">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13"/>
                          <a:stretch>
                            <a:fillRect l="-114" t="-199338" r="-200342" b="-200000"/>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13"/>
                          <a:stretch>
                            <a:fillRect l="-91929" t="-199338" r="-83962" b="-200000"/>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13"/>
                          <a:stretch>
                            <a:fillRect l="-229161" t="-199338" r="-250" b="-200000"/>
                          </a:stretch>
                        </a:blipFill>
                      </a:tcPr>
                    </a:tc>
                    <a:extLst>
                      <a:ext uri="{0D108BD9-81ED-4DB2-BD59-A6C34878D82A}">
                        <a16:rowId xmlns:a16="http://schemas.microsoft.com/office/drawing/2014/main" val="1142420709"/>
                      </a:ext>
                    </a:extLst>
                  </a:tr>
                  <a:tr h="914400">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13"/>
                          <a:stretch>
                            <a:fillRect l="-114" t="-301333" r="-200342" b="-101333"/>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13"/>
                          <a:stretch>
                            <a:fillRect l="-91929" t="-301333" r="-83962" b="-101333"/>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13"/>
                          <a:stretch>
                            <a:fillRect l="-229161" t="-301333" r="-250" b="-101333"/>
                          </a:stretch>
                        </a:blipFill>
                      </a:tcPr>
                    </a:tc>
                    <a:extLst>
                      <a:ext uri="{0D108BD9-81ED-4DB2-BD59-A6C34878D82A}">
                        <a16:rowId xmlns:a16="http://schemas.microsoft.com/office/drawing/2014/main" val="3184593011"/>
                      </a:ext>
                    </a:extLst>
                  </a:tr>
                  <a:tr h="914400">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13"/>
                          <a:stretch>
                            <a:fillRect l="-114" t="-401333" r="-200342" b="-1333"/>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13"/>
                          <a:stretch>
                            <a:fillRect l="-91929" t="-401333" r="-83962" b="-1333"/>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13"/>
                          <a:stretch>
                            <a:fillRect l="-229161" t="-401333" r="-250" b="-1333"/>
                          </a:stretch>
                        </a:blipFill>
                      </a:tcPr>
                    </a:tc>
                    <a:extLst>
                      <a:ext uri="{0D108BD9-81ED-4DB2-BD59-A6C34878D82A}">
                        <a16:rowId xmlns:a16="http://schemas.microsoft.com/office/drawing/2014/main" val="1725900405"/>
                      </a:ext>
                    </a:extLst>
                  </a:tr>
                </a:tbl>
              </a:graphicData>
            </a:graphic>
          </p:graphicFrame>
        </mc:Fallback>
      </mc:AlternateContent>
    </p:spTree>
    <p:extLst>
      <p:ext uri="{BB962C8B-B14F-4D97-AF65-F5344CB8AC3E}">
        <p14:creationId xmlns:p14="http://schemas.microsoft.com/office/powerpoint/2010/main" val="3723247743"/>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left)">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barn(inVertical)">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alpha val="96000"/>
          </a:schemeClr>
        </a:solid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78131" flipH="1">
            <a:off x="-203553" y="4746940"/>
            <a:ext cx="981321" cy="1528971"/>
          </a:xfrm>
          <a:prstGeom prst="rect">
            <a:avLst/>
          </a:prstGeom>
        </p:spPr>
      </p:pic>
      <p:pic>
        <p:nvPicPr>
          <p:cNvPr id="12" name="Picture 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9151981">
            <a:off x="16424972" y="615628"/>
            <a:ext cx="1354912" cy="1398620"/>
          </a:xfrm>
          <a:prstGeom prst="rect">
            <a:avLst/>
          </a:prstGeom>
        </p:spPr>
      </p:pic>
      <p:sp>
        <p:nvSpPr>
          <p:cNvPr id="15" name="Oval Callout 14"/>
          <p:cNvSpPr/>
          <p:nvPr/>
        </p:nvSpPr>
        <p:spPr>
          <a:xfrm>
            <a:off x="8083772" y="3948926"/>
            <a:ext cx="1752600" cy="965974"/>
          </a:xfrm>
          <a:prstGeom prst="wedgeEllipseCallout">
            <a:avLst/>
          </a:prstGeom>
          <a:solidFill>
            <a:schemeClr val="accent3">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grpSp>
        <p:nvGrpSpPr>
          <p:cNvPr id="7" name="Group 6"/>
          <p:cNvGrpSpPr/>
          <p:nvPr/>
        </p:nvGrpSpPr>
        <p:grpSpPr>
          <a:xfrm>
            <a:off x="1891855" y="781538"/>
            <a:ext cx="5562600" cy="1066800"/>
            <a:chOff x="381000" y="190500"/>
            <a:chExt cx="5562600" cy="1066800"/>
          </a:xfrm>
          <a:solidFill>
            <a:schemeClr val="accent5"/>
          </a:solidFill>
        </p:grpSpPr>
        <p:sp>
          <p:nvSpPr>
            <p:cNvPr id="8" name="Rectangle 7"/>
            <p:cNvSpPr/>
            <p:nvPr/>
          </p:nvSpPr>
          <p:spPr>
            <a:xfrm>
              <a:off x="381000" y="190500"/>
              <a:ext cx="5562600" cy="1066800"/>
            </a:xfrm>
            <a:prstGeom prst="rect">
              <a:avLst/>
            </a:prstGeom>
            <a:grpFill/>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Rectangle 8"/>
            <p:cNvSpPr/>
            <p:nvPr/>
          </p:nvSpPr>
          <p:spPr>
            <a:xfrm>
              <a:off x="685800" y="190500"/>
              <a:ext cx="4974439" cy="1015663"/>
            </a:xfrm>
            <a:prstGeom prst="rect">
              <a:avLst/>
            </a:prstGeom>
            <a:noFill/>
            <a:ln>
              <a:noFill/>
            </a:ln>
          </p:spPr>
          <p:style>
            <a:lnRef idx="3">
              <a:schemeClr val="lt1"/>
            </a:lnRef>
            <a:fillRef idx="1">
              <a:schemeClr val="accent3"/>
            </a:fillRef>
            <a:effectRef idx="1">
              <a:schemeClr val="accent3"/>
            </a:effectRef>
            <a:fontRef idx="minor">
              <a:schemeClr val="lt1"/>
            </a:fontRef>
          </p:style>
          <p:txBody>
            <a:bodyPr wrap="non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nl-NL" sz="40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Ví dụ </a:t>
              </a:r>
              <a:r>
                <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7</a:t>
              </a:r>
              <a:r>
                <a:rPr kumimoji="0" lang="nl-NL" sz="40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(SGK – tr</a:t>
              </a:r>
              <a:r>
                <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44</a:t>
              </a:r>
              <a:r>
                <a:rPr kumimoji="0" lang="nl-NL" sz="40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a:t>
              </a: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3" name="Rectangle 2"/>
              <p:cNvSpPr/>
              <p:nvPr/>
            </p:nvSpPr>
            <p:spPr>
              <a:xfrm>
                <a:off x="1815655" y="2260899"/>
                <a:ext cx="14110145" cy="901401"/>
              </a:xfrm>
              <a:prstGeom prst="rect">
                <a:avLst/>
              </a:prstGeom>
            </p:spPr>
            <p:txBody>
              <a:bodyPr wrap="none">
                <a:spAutoFit/>
              </a:bodyPr>
              <a:lstStyle/>
              <a:p>
                <a:pPr algn="just">
                  <a:lnSpc>
                    <a:spcPct val="150000"/>
                  </a:lnSpc>
                </a:pPr>
                <a:r>
                  <a:rPr lang="en-US" sz="40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Tính</a:t>
                </a: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giá</a:t>
                </a: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trị</a:t>
                </a: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biểu</a:t>
                </a: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thức</a:t>
                </a: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400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𝑇</m:t>
                    </m:r>
                    <m:r>
                      <a:rPr lang="en-US" sz="400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m:t>
                    </m:r>
                    <m:r>
                      <a:rPr lang="en-US" sz="400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𝑎</m:t>
                    </m:r>
                    <m:sSup>
                      <m:sSupPr>
                        <m:ctrlPr>
                          <a:rPr lang="en-US" sz="400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ctrlPr>
                      </m:sSupPr>
                      <m:e>
                        <m:r>
                          <a:rPr lang="en-US" sz="400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𝑏</m:t>
                        </m:r>
                      </m:e>
                      <m:sup>
                        <m:r>
                          <a:rPr lang="en-US" sz="400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3</m:t>
                        </m:r>
                      </m:sup>
                    </m:sSup>
                    <m:r>
                      <a:rPr lang="en-US" sz="400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𝑐</m:t>
                    </m:r>
                  </m:oMath>
                </a14:m>
                <a:r>
                  <a:rPr lang="en-US" sz="40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tại</a:t>
                </a:r>
                <a:r>
                  <a:rPr lang="en-US" sz="40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400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𝑎</m:t>
                    </m:r>
                    <m:r>
                      <a:rPr lang="en-US" sz="400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 = −5, </m:t>
                    </m:r>
                    <m:r>
                      <a:rPr lang="en-US" sz="400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𝑏</m:t>
                    </m:r>
                    <m:r>
                      <a:rPr lang="en-US" sz="400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 = −2, </m:t>
                    </m:r>
                    <m:r>
                      <a:rPr lang="en-US" sz="400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𝑐</m:t>
                    </m:r>
                    <m:r>
                      <a:rPr lang="en-US" sz="400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 = 6</m:t>
                    </m:r>
                  </m:oMath>
                </a14:m>
                <a:r>
                  <a:rPr lang="en-US" sz="40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1815655" y="2260899"/>
                <a:ext cx="14110145" cy="901401"/>
              </a:xfrm>
              <a:prstGeom prst="rect">
                <a:avLst/>
              </a:prstGeom>
              <a:blipFill>
                <a:blip r:embed="rId12"/>
                <a:stretch>
                  <a:fillRect l="-1555" r="-518" b="-2837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ectangle 3"/>
              <p:cNvSpPr/>
              <p:nvPr/>
            </p:nvSpPr>
            <p:spPr>
              <a:xfrm>
                <a:off x="1752600" y="5566708"/>
                <a:ext cx="14935200" cy="1938992"/>
              </a:xfrm>
              <a:prstGeom prst="rect">
                <a:avLst/>
              </a:prstGeom>
            </p:spPr>
            <p:txBody>
              <a:bodyPr wrap="square">
                <a:spAutoFit/>
              </a:bodyPr>
              <a:lstStyle/>
              <a:p>
                <a:pPr algn="just">
                  <a:lnSpc>
                    <a:spcPct val="150000"/>
                  </a:lnSpc>
                </a:pPr>
                <a:r>
                  <a:rPr lang="en-US" sz="40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Thay</a:t>
                </a: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giá</a:t>
                </a: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trị</a:t>
                </a: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400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𝑎</m:t>
                    </m:r>
                    <m:r>
                      <a:rPr lang="en-US" sz="400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 = −5, </m:t>
                    </m:r>
                    <m:r>
                      <a:rPr lang="en-US" sz="400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𝑏</m:t>
                    </m:r>
                    <m:r>
                      <a:rPr lang="en-US" sz="400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 = −2, </m:t>
                    </m:r>
                    <m:r>
                      <a:rPr lang="en-US" sz="400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𝑐</m:t>
                    </m:r>
                    <m:r>
                      <a:rPr lang="en-US" sz="400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 = 6</m:t>
                    </m:r>
                  </m:oMath>
                </a14:m>
                <a:r>
                  <a:rPr lang="en-US" sz="40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vào</a:t>
                </a:r>
                <a:r>
                  <a:rPr lang="en-US" sz="40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biểu</a:t>
                </a:r>
                <a:r>
                  <a:rPr lang="en-US" sz="40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thức</a:t>
                </a:r>
                <a:r>
                  <a:rPr lang="en-US" sz="40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đã</a:t>
                </a:r>
                <a:r>
                  <a:rPr lang="en-US" sz="40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cho</a:t>
                </a:r>
                <a:r>
                  <a:rPr lang="en-US" sz="40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ta </a:t>
                </a:r>
                <a:r>
                  <a:rPr lang="en-US" sz="4000"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có</a:t>
                </a:r>
                <a:r>
                  <a:rPr lang="en-US" sz="40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pPr>
                <a14:m>
                  <m:oMathPara xmlns:m="http://schemas.openxmlformats.org/officeDocument/2006/math">
                    <m:oMathParaPr>
                      <m:jc m:val="centerGroup"/>
                    </m:oMathParaPr>
                    <m:oMath xmlns:m="http://schemas.openxmlformats.org/officeDocument/2006/math">
                      <m:r>
                        <a:rPr lang="en-US" sz="400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𝑇</m:t>
                      </m:r>
                      <m:r>
                        <a:rPr lang="en-US" sz="400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=−(−5).(−2</m:t>
                      </m:r>
                      <m:sSup>
                        <m:sSupPr>
                          <m:ctrlPr>
                            <a:rPr lang="en-US" sz="400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ctrlPr>
                        </m:sSupPr>
                        <m:e>
                          <m:r>
                            <a:rPr lang="en-US" sz="400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m:t>
                          </m:r>
                        </m:e>
                        <m:sup>
                          <m:r>
                            <a:rPr lang="en-US" sz="400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3</m:t>
                          </m:r>
                        </m:sup>
                      </m:sSup>
                      <m:r>
                        <a:rPr lang="en-US" sz="400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.6=−240</m:t>
                      </m:r>
                    </m:oMath>
                  </m:oMathPara>
                </a14:m>
                <a:endParaRPr lang="en-US" sz="4000" dirty="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1752600" y="5566708"/>
                <a:ext cx="14935200" cy="1938992"/>
              </a:xfrm>
              <a:prstGeom prst="rect">
                <a:avLst/>
              </a:prstGeom>
              <a:blipFill>
                <a:blip r:embed="rId13"/>
                <a:stretch>
                  <a:fillRect l="-1469"/>
                </a:stretch>
              </a:blipFill>
            </p:spPr>
            <p:txBody>
              <a:bodyPr/>
              <a:lstStyle/>
              <a:p>
                <a:r>
                  <a:rPr lang="en-US">
                    <a:noFill/>
                  </a:rPr>
                  <a:t> </a:t>
                </a:r>
              </a:p>
            </p:txBody>
          </p:sp>
        </mc:Fallback>
      </mc:AlternateContent>
      <p:grpSp>
        <p:nvGrpSpPr>
          <p:cNvPr id="13" name="Group 3"/>
          <p:cNvGrpSpPr/>
          <p:nvPr/>
        </p:nvGrpSpPr>
        <p:grpSpPr>
          <a:xfrm>
            <a:off x="-800100" y="9410700"/>
            <a:ext cx="20040600" cy="2336845"/>
            <a:chOff x="0" y="0"/>
            <a:chExt cx="3019157" cy="790488"/>
          </a:xfrm>
        </p:grpSpPr>
        <p:sp>
          <p:nvSpPr>
            <p:cNvPr id="16" name="Freeform 4"/>
            <p:cNvSpPr/>
            <p:nvPr/>
          </p:nvSpPr>
          <p:spPr>
            <a:xfrm>
              <a:off x="0" y="0"/>
              <a:ext cx="3019157" cy="790488"/>
            </a:xfrm>
            <a:custGeom>
              <a:avLst/>
              <a:gdLst/>
              <a:ahLst/>
              <a:cxnLst/>
              <a:rect l="l" t="t" r="r" b="b"/>
              <a:pathLst>
                <a:path w="3019157" h="790488">
                  <a:moveTo>
                    <a:pt x="2894697" y="790488"/>
                  </a:moveTo>
                  <a:lnTo>
                    <a:pt x="124460" y="790488"/>
                  </a:lnTo>
                  <a:cubicBezTo>
                    <a:pt x="55880" y="790488"/>
                    <a:pt x="0" y="734608"/>
                    <a:pt x="0" y="666028"/>
                  </a:cubicBezTo>
                  <a:lnTo>
                    <a:pt x="0" y="124460"/>
                  </a:lnTo>
                  <a:cubicBezTo>
                    <a:pt x="0" y="55880"/>
                    <a:pt x="55880" y="0"/>
                    <a:pt x="124460" y="0"/>
                  </a:cubicBezTo>
                  <a:lnTo>
                    <a:pt x="2894697" y="0"/>
                  </a:lnTo>
                  <a:cubicBezTo>
                    <a:pt x="2963277" y="0"/>
                    <a:pt x="3019157" y="55880"/>
                    <a:pt x="3019157" y="124460"/>
                  </a:cubicBezTo>
                  <a:lnTo>
                    <a:pt x="3019157" y="666028"/>
                  </a:lnTo>
                  <a:cubicBezTo>
                    <a:pt x="3019157" y="734608"/>
                    <a:pt x="2963277" y="790488"/>
                    <a:pt x="2894697" y="790488"/>
                  </a:cubicBezTo>
                  <a:close/>
                </a:path>
              </a:pathLst>
            </a:custGeom>
            <a:solidFill>
              <a:srgbClr val="3D5F7B"/>
            </a:solidFill>
          </p:spPr>
        </p:sp>
      </p:grpSp>
      <p:pic>
        <p:nvPicPr>
          <p:cNvPr id="17" name="Picture 16"/>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6078200" y="7353300"/>
            <a:ext cx="1382442" cy="2590800"/>
          </a:xfrm>
          <a:prstGeom prst="rect">
            <a:avLst/>
          </a:prstGeom>
        </p:spPr>
      </p:pic>
    </p:spTree>
    <p:extLst>
      <p:ext uri="{BB962C8B-B14F-4D97-AF65-F5344CB8AC3E}">
        <p14:creationId xmlns:p14="http://schemas.microsoft.com/office/powerpoint/2010/main" val="4214753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left)">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4">
                                            <p:txEl>
                                              <p:pRg st="0" end="0"/>
                                            </p:txEl>
                                          </p:spTgt>
                                        </p:tgtEl>
                                        <p:attrNameLst>
                                          <p:attrName>style.visibility</p:attrName>
                                        </p:attrNameLst>
                                      </p:cBhvr>
                                      <p:to>
                                        <p:strVal val="visible"/>
                                      </p:to>
                                    </p:set>
                                    <p:animEffect transition="in" filter="fade">
                                      <p:cBhvr>
                                        <p:cTn id="22" dur="500"/>
                                        <p:tgtEl>
                                          <p:spTgt spid="4">
                                            <p:txEl>
                                              <p:pRg st="0" end="0"/>
                                            </p:txEl>
                                          </p:spTgt>
                                        </p:tgtEl>
                                      </p:cBhvr>
                                    </p:animEffect>
                                    <p:anim calcmode="lin" valueType="num">
                                      <p:cBhvr>
                                        <p:cTn id="23"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24" dur="500" fill="hold"/>
                                        <p:tgtEl>
                                          <p:spTgt spid="4">
                                            <p:txEl>
                                              <p:pRg st="0" end="0"/>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4">
                                            <p:txEl>
                                              <p:pRg st="1" end="1"/>
                                            </p:txEl>
                                          </p:spTgt>
                                        </p:tgtEl>
                                        <p:attrNameLst>
                                          <p:attrName>style.visibility</p:attrName>
                                        </p:attrNameLst>
                                      </p:cBhvr>
                                      <p:to>
                                        <p:strVal val="visible"/>
                                      </p:to>
                                    </p:set>
                                    <p:animEffect transition="in" filter="fade">
                                      <p:cBhvr>
                                        <p:cTn id="27" dur="500"/>
                                        <p:tgtEl>
                                          <p:spTgt spid="4">
                                            <p:txEl>
                                              <p:pRg st="1" end="1"/>
                                            </p:txEl>
                                          </p:spTgt>
                                        </p:tgtEl>
                                      </p:cBhvr>
                                    </p:animEffect>
                                    <p:anim calcmode="lin" valueType="num">
                                      <p:cBhvr>
                                        <p:cTn id="28"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29" dur="5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E7FEFF"/>
        </a:solidFill>
        <a:effectLst/>
      </p:bgPr>
    </p:bg>
    <p:spTree>
      <p:nvGrpSpPr>
        <p:cNvPr id="1" name=""/>
        <p:cNvGrpSpPr/>
        <p:nvPr/>
      </p:nvGrpSpPr>
      <p:grpSpPr>
        <a:xfrm>
          <a:off x="0" y="0"/>
          <a:ext cx="0" cy="0"/>
          <a:chOff x="0" y="0"/>
          <a:chExt cx="0" cy="0"/>
        </a:xfrm>
      </p:grpSpPr>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97023" y="1575476"/>
            <a:ext cx="905034" cy="886933"/>
          </a:xfrm>
          <a:prstGeom prst="rect">
            <a:avLst/>
          </a:prstGeom>
        </p:spPr>
      </p:pic>
      <p:grpSp>
        <p:nvGrpSpPr>
          <p:cNvPr id="26" name="Group 3"/>
          <p:cNvGrpSpPr/>
          <p:nvPr/>
        </p:nvGrpSpPr>
        <p:grpSpPr>
          <a:xfrm>
            <a:off x="-197023" y="9639300"/>
            <a:ext cx="20040600" cy="2336845"/>
            <a:chOff x="0" y="0"/>
            <a:chExt cx="3019157" cy="790488"/>
          </a:xfrm>
        </p:grpSpPr>
        <p:sp>
          <p:nvSpPr>
            <p:cNvPr id="28" name="Freeform 4"/>
            <p:cNvSpPr/>
            <p:nvPr/>
          </p:nvSpPr>
          <p:spPr>
            <a:xfrm>
              <a:off x="0" y="0"/>
              <a:ext cx="3019157" cy="790488"/>
            </a:xfrm>
            <a:custGeom>
              <a:avLst/>
              <a:gdLst/>
              <a:ahLst/>
              <a:cxnLst/>
              <a:rect l="l" t="t" r="r" b="b"/>
              <a:pathLst>
                <a:path w="3019157" h="790488">
                  <a:moveTo>
                    <a:pt x="2894697" y="790488"/>
                  </a:moveTo>
                  <a:lnTo>
                    <a:pt x="124460" y="790488"/>
                  </a:lnTo>
                  <a:cubicBezTo>
                    <a:pt x="55880" y="790488"/>
                    <a:pt x="0" y="734608"/>
                    <a:pt x="0" y="666028"/>
                  </a:cubicBezTo>
                  <a:lnTo>
                    <a:pt x="0" y="124460"/>
                  </a:lnTo>
                  <a:cubicBezTo>
                    <a:pt x="0" y="55880"/>
                    <a:pt x="55880" y="0"/>
                    <a:pt x="124460" y="0"/>
                  </a:cubicBezTo>
                  <a:lnTo>
                    <a:pt x="2894697" y="0"/>
                  </a:lnTo>
                  <a:cubicBezTo>
                    <a:pt x="2963277" y="0"/>
                    <a:pt x="3019157" y="55880"/>
                    <a:pt x="3019157" y="124460"/>
                  </a:cubicBezTo>
                  <a:lnTo>
                    <a:pt x="3019157" y="666028"/>
                  </a:lnTo>
                  <a:cubicBezTo>
                    <a:pt x="3019157" y="734608"/>
                    <a:pt x="2963277" y="790488"/>
                    <a:pt x="2894697" y="790488"/>
                  </a:cubicBezTo>
                  <a:close/>
                </a:path>
              </a:pathLst>
            </a:custGeom>
            <a:solidFill>
              <a:srgbClr val="3D5F7B"/>
            </a:solidFill>
          </p:spPr>
        </p:sp>
      </p:grpSp>
      <p:pic>
        <p:nvPicPr>
          <p:cNvPr id="19" name="Picture 1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408758">
            <a:off x="17413319" y="-58868"/>
            <a:ext cx="1640672" cy="1431859"/>
          </a:xfrm>
          <a:prstGeom prst="rect">
            <a:avLst/>
          </a:prstGeom>
        </p:spPr>
      </p:pic>
      <p:pic>
        <p:nvPicPr>
          <p:cNvPr id="18"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478131" flipH="1">
            <a:off x="-74208" y="8133061"/>
            <a:ext cx="1207360" cy="1881156"/>
          </a:xfrm>
          <a:prstGeom prst="rect">
            <a:avLst/>
          </a:prstGeom>
        </p:spPr>
      </p:pic>
      <p:pic>
        <p:nvPicPr>
          <p:cNvPr id="21"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6145216" y="7183034"/>
            <a:ext cx="2148227" cy="2685284"/>
          </a:xfrm>
          <a:prstGeom prst="rect">
            <a:avLst/>
          </a:prstGeom>
        </p:spPr>
      </p:pic>
      <p:sp>
        <p:nvSpPr>
          <p:cNvPr id="15" name="Oval Callout 14"/>
          <p:cNvSpPr/>
          <p:nvPr/>
        </p:nvSpPr>
        <p:spPr>
          <a:xfrm>
            <a:off x="8229600" y="6447215"/>
            <a:ext cx="1752600" cy="753685"/>
          </a:xfrm>
          <a:prstGeom prst="wedgeEllipseCallout">
            <a:avLst/>
          </a:prstGeom>
          <a:solidFill>
            <a:schemeClr val="accent3">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grpSp>
        <p:nvGrpSpPr>
          <p:cNvPr id="16" name="Group 15"/>
          <p:cNvGrpSpPr/>
          <p:nvPr/>
        </p:nvGrpSpPr>
        <p:grpSpPr>
          <a:xfrm>
            <a:off x="1250258" y="647700"/>
            <a:ext cx="5562600" cy="1066800"/>
            <a:chOff x="381000" y="190500"/>
            <a:chExt cx="5562600" cy="1066800"/>
          </a:xfrm>
          <a:solidFill>
            <a:schemeClr val="accent5"/>
          </a:solidFill>
        </p:grpSpPr>
        <p:sp>
          <p:nvSpPr>
            <p:cNvPr id="22" name="Rectangle 21"/>
            <p:cNvSpPr/>
            <p:nvPr/>
          </p:nvSpPr>
          <p:spPr>
            <a:xfrm>
              <a:off x="381000" y="190500"/>
              <a:ext cx="5562600" cy="1066800"/>
            </a:xfrm>
            <a:prstGeom prst="rect">
              <a:avLst/>
            </a:prstGeom>
            <a:grpFill/>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3" name="Rectangle 22"/>
            <p:cNvSpPr/>
            <p:nvPr/>
          </p:nvSpPr>
          <p:spPr>
            <a:xfrm>
              <a:off x="685800" y="190500"/>
              <a:ext cx="4974439" cy="1015663"/>
            </a:xfrm>
            <a:prstGeom prst="rect">
              <a:avLst/>
            </a:prstGeom>
            <a:noFill/>
            <a:ln>
              <a:noFill/>
            </a:ln>
          </p:spPr>
          <p:style>
            <a:lnRef idx="3">
              <a:schemeClr val="lt1"/>
            </a:lnRef>
            <a:fillRef idx="1">
              <a:schemeClr val="accent3"/>
            </a:fillRef>
            <a:effectRef idx="1">
              <a:schemeClr val="accent3"/>
            </a:effectRef>
            <a:fontRef idx="minor">
              <a:schemeClr val="lt1"/>
            </a:fontRef>
          </p:style>
          <p:txBody>
            <a:bodyPr wrap="non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nl-NL" sz="40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Ví dụ </a:t>
              </a:r>
              <a:r>
                <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8</a:t>
              </a:r>
              <a:r>
                <a:rPr kumimoji="0" lang="nl-NL" sz="40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(SGK – tr</a:t>
              </a:r>
              <a:r>
                <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44</a:t>
              </a:r>
              <a:r>
                <a:rPr kumimoji="0" lang="nl-NL" sz="40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a:t>
              </a: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2" name="Rectangle 1"/>
              <p:cNvSpPr/>
              <p:nvPr/>
            </p:nvSpPr>
            <p:spPr>
              <a:xfrm>
                <a:off x="1219200" y="2008937"/>
                <a:ext cx="15938945" cy="4093428"/>
              </a:xfrm>
              <a:prstGeom prst="rect">
                <a:avLst/>
              </a:prstGeom>
            </p:spPr>
            <p:txBody>
              <a:bodyPr wrap="square">
                <a:spAutoFit/>
              </a:bodyPr>
              <a:lstStyle/>
              <a:p>
                <a:pPr>
                  <a:lnSpc>
                    <a:spcPct val="150000"/>
                  </a:lnSpc>
                  <a:spcAft>
                    <a:spcPts val="1200"/>
                  </a:spcAft>
                </a:pPr>
                <a:r>
                  <a:rPr lang="en-US" sz="4000" dirty="0" err="1">
                    <a:latin typeface="Arial" panose="020B0604020202020204" pitchFamily="34" charset="0"/>
                    <a:ea typeface="Calibri" panose="020F0502020204030204" pitchFamily="34" charset="0"/>
                    <a:cs typeface="Arial" panose="020B0604020202020204" pitchFamily="34" charset="0"/>
                  </a:rPr>
                  <a:t>Khi</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tính</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giá</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trị</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biểu</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thức</a:t>
                </a:r>
                <a:r>
                  <a:rPr lang="en-US" sz="4000" dirty="0">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𝑆</m:t>
                    </m:r>
                    <m:r>
                      <a:rPr lang="en-US" sz="4000">
                        <a:effectLst/>
                        <a:latin typeface="Cambria Math" panose="02040503050406030204" pitchFamily="18" charset="0"/>
                        <a:ea typeface="Calibri" panose="020F0502020204030204" pitchFamily="34" charset="0"/>
                        <a:cs typeface="Arial" panose="020B0604020202020204" pitchFamily="34" charset="0"/>
                      </a:rPr>
                      <m:t>=</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i="1">
                            <a:effectLst/>
                            <a:latin typeface="Cambria Math" panose="02040503050406030204" pitchFamily="18" charset="0"/>
                            <a:ea typeface="Calibri" panose="020F0502020204030204" pitchFamily="34" charset="0"/>
                            <a:cs typeface="Arial" panose="020B0604020202020204" pitchFamily="34" charset="0"/>
                          </a:rPr>
                          <m:t>𝑥</m:t>
                        </m:r>
                      </m:e>
                      <m:sup>
                        <m:r>
                          <a:rPr lang="en-US" sz="4000">
                            <a:effectLst/>
                            <a:latin typeface="Cambria Math" panose="02040503050406030204" pitchFamily="18" charset="0"/>
                            <a:ea typeface="Calibri" panose="020F0502020204030204" pitchFamily="34" charset="0"/>
                            <a:cs typeface="Arial" panose="020B0604020202020204" pitchFamily="34" charset="0"/>
                          </a:rPr>
                          <m:t>2</m:t>
                        </m:r>
                      </m:sup>
                    </m:sSup>
                  </m:oMath>
                </a14:m>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tại</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m:t>
                    </m:r>
                    <m:r>
                      <a:rPr lang="en-US" sz="4000">
                        <a:effectLst/>
                        <a:latin typeface="Cambria Math" panose="02040503050406030204" pitchFamily="18" charset="0"/>
                        <a:ea typeface="Calibri" panose="020F0502020204030204" pitchFamily="34" charset="0"/>
                        <a:cs typeface="Arial" panose="020B0604020202020204" pitchFamily="34" charset="0"/>
                      </a:rPr>
                      <m:t>2</m:t>
                    </m:r>
                  </m:oMath>
                </a14:m>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bạn</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Hoa</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làm</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như</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sau</a:t>
                </a:r>
                <a:r>
                  <a:rPr lang="en-US" sz="4000" dirty="0">
                    <a:effectLst/>
                    <a:latin typeface="Arial" panose="020B0604020202020204" pitchFamily="34" charset="0"/>
                    <a:ea typeface="Calibri" panose="020F0502020204030204" pitchFamily="34" charset="0"/>
                    <a:cs typeface="Arial" panose="020B0604020202020204" pitchFamily="34" charset="0"/>
                  </a:rPr>
                  <a:t>:</a:t>
                </a:r>
              </a:p>
              <a:p>
                <a:pPr>
                  <a:lnSpc>
                    <a:spcPct val="150000"/>
                  </a:lnSpc>
                  <a:spcAft>
                    <a:spcPts val="1200"/>
                  </a:spcAft>
                </a:pPr>
                <a14:m>
                  <m:oMathPara xmlns:m="http://schemas.openxmlformats.org/officeDocument/2006/math">
                    <m:oMathParaPr>
                      <m:jc m:val="centerGroup"/>
                    </m:oMathParaPr>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𝑆</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a:effectLst/>
                              <a:latin typeface="Cambria Math" panose="02040503050406030204" pitchFamily="18" charset="0"/>
                              <a:ea typeface="Calibri" panose="020F0502020204030204" pitchFamily="34" charset="0"/>
                              <a:cs typeface="Arial" panose="020B0604020202020204" pitchFamily="34" charset="0"/>
                            </a:rPr>
                            <m:t>2</m:t>
                          </m:r>
                        </m:e>
                        <m:sup>
                          <m:r>
                            <a:rPr lang="en-US" sz="4000">
                              <a:effectLst/>
                              <a:latin typeface="Cambria Math" panose="02040503050406030204" pitchFamily="18" charset="0"/>
                              <a:ea typeface="Calibri" panose="020F0502020204030204" pitchFamily="34" charset="0"/>
                              <a:cs typeface="Arial" panose="020B0604020202020204" pitchFamily="34" charset="0"/>
                            </a:rPr>
                            <m:t>2</m:t>
                          </m:r>
                        </m:sup>
                      </m:sSup>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m:t>
                      </m:r>
                      <m:r>
                        <a:rPr lang="en-US" sz="4000">
                          <a:effectLst/>
                          <a:latin typeface="Cambria Math" panose="02040503050406030204" pitchFamily="18" charset="0"/>
                          <a:ea typeface="Calibri" panose="020F0502020204030204" pitchFamily="34" charset="0"/>
                          <a:cs typeface="Arial" panose="020B0604020202020204" pitchFamily="34" charset="0"/>
                        </a:rPr>
                        <m:t>2.2=</m:t>
                      </m:r>
                      <m:r>
                        <a:rPr lang="en-US" sz="4000" i="1">
                          <a:effectLst/>
                          <a:latin typeface="Cambria Math" panose="02040503050406030204" pitchFamily="18" charset="0"/>
                          <a:ea typeface="Calibri" panose="020F0502020204030204" pitchFamily="34" charset="0"/>
                          <a:cs typeface="Arial" panose="020B0604020202020204" pitchFamily="34" charset="0"/>
                        </a:rPr>
                        <m:t>−</m:t>
                      </m:r>
                      <m:r>
                        <a:rPr lang="en-US" sz="4000">
                          <a:effectLst/>
                          <a:latin typeface="Cambria Math" panose="02040503050406030204" pitchFamily="18" charset="0"/>
                          <a:ea typeface="Calibri" panose="020F0502020204030204" pitchFamily="34" charset="0"/>
                          <a:cs typeface="Arial" panose="020B0604020202020204" pitchFamily="34" charset="0"/>
                        </a:rPr>
                        <m:t>4</m:t>
                      </m:r>
                      <m:r>
                        <m:rPr>
                          <m:nor/>
                        </m:rPr>
                        <a:rPr lang="en-US" sz="4000">
                          <a:effectLst/>
                          <a:latin typeface="Arial" panose="020B0604020202020204" pitchFamily="34" charset="0"/>
                          <a:ea typeface="Calibri" panose="020F0502020204030204" pitchFamily="34" charset="0"/>
                          <a:cs typeface="Arial" panose="020B0604020202020204" pitchFamily="34" charset="0"/>
                        </a:rPr>
                        <m:t>.</m:t>
                      </m:r>
                      <m:r>
                        <m:rPr>
                          <m:nor/>
                        </m:rPr>
                        <a:rPr lang="en-US" sz="4000" i="1">
                          <a:effectLst/>
                          <a:latin typeface="Arial" panose="020B0604020202020204" pitchFamily="34" charset="0"/>
                          <a:ea typeface="Calibri" panose="020F0502020204030204" pitchFamily="34" charset="0"/>
                          <a:cs typeface="Arial" panose="020B0604020202020204" pitchFamily="34" charset="0"/>
                        </a:rPr>
                        <m:t> </m:t>
                      </m:r>
                    </m:oMath>
                  </m:oMathPara>
                </a14:m>
                <a:endParaRPr lang="en-US" sz="4000" dirty="0">
                  <a:effectLst/>
                  <a:latin typeface="Arial" panose="020B0604020202020204" pitchFamily="34" charset="0"/>
                  <a:ea typeface="Calibri" panose="020F0502020204030204" pitchFamily="34" charset="0"/>
                  <a:cs typeface="Arial" panose="020B0604020202020204" pitchFamily="34" charset="0"/>
                </a:endParaRPr>
              </a:p>
              <a:p>
                <a:pPr>
                  <a:lnSpc>
                    <a:spcPct val="150000"/>
                  </a:lnSpc>
                  <a:spcAft>
                    <a:spcPts val="1200"/>
                  </a:spcAft>
                </a:pPr>
                <a:r>
                  <a:rPr lang="en-US" sz="4000" dirty="0">
                    <a:effectLst/>
                    <a:latin typeface="Arial" panose="020B0604020202020204" pitchFamily="34" charset="0"/>
                    <a:ea typeface="Calibri" panose="020F0502020204030204" pitchFamily="34" charset="0"/>
                    <a:cs typeface="Arial" panose="020B0604020202020204" pitchFamily="34" charset="0"/>
                  </a:rPr>
                  <a:t>Theo </a:t>
                </a:r>
                <a:r>
                  <a:rPr lang="en-US" sz="4000" dirty="0" err="1">
                    <a:effectLst/>
                    <a:latin typeface="Arial" panose="020B0604020202020204" pitchFamily="34" charset="0"/>
                    <a:ea typeface="Calibri" panose="020F0502020204030204" pitchFamily="34" charset="0"/>
                    <a:cs typeface="Arial" panose="020B0604020202020204" pitchFamily="34" charset="0"/>
                  </a:rPr>
                  <a:t>em</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bạn</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Hoa</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đã</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tính</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đúng</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chưa</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Nếu</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bạn</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Hoa</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tính</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chưa</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đúng</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em</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hãy</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tính</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lại</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cho</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đúng</a:t>
                </a:r>
                <a:r>
                  <a:rPr lang="en-US" sz="4000" dirty="0">
                    <a:effectLst/>
                    <a:latin typeface="Arial" panose="020B0604020202020204" pitchFamily="34" charset="0"/>
                    <a:ea typeface="Calibri" panose="020F0502020204030204" pitchFamily="34" charset="0"/>
                    <a:cs typeface="Arial" panose="020B0604020202020204" pitchFamily="34" charset="0"/>
                  </a:rPr>
                  <a:t>.</a:t>
                </a:r>
              </a:p>
            </p:txBody>
          </p:sp>
        </mc:Choice>
        <mc:Fallback xmlns="">
          <p:sp>
            <p:nvSpPr>
              <p:cNvPr id="2" name="Rectangle 1"/>
              <p:cNvSpPr>
                <a:spLocks noRot="1" noChangeAspect="1" noMove="1" noResize="1" noEditPoints="1" noAdjustHandles="1" noChangeArrowheads="1" noChangeShapeType="1" noTextEdit="1"/>
              </p:cNvSpPr>
              <p:nvPr/>
            </p:nvSpPr>
            <p:spPr>
              <a:xfrm>
                <a:off x="1219200" y="2008937"/>
                <a:ext cx="15938945" cy="4093428"/>
              </a:xfrm>
              <a:prstGeom prst="rect">
                <a:avLst/>
              </a:prstGeom>
              <a:blipFill>
                <a:blip r:embed="rId21"/>
                <a:stretch>
                  <a:fillRect l="-1338" r="-1224" b="-283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Rectangle 2"/>
              <p:cNvSpPr/>
              <p:nvPr/>
            </p:nvSpPr>
            <p:spPr>
              <a:xfrm>
                <a:off x="2169026" y="7822791"/>
                <a:ext cx="13032799" cy="702885"/>
              </a:xfrm>
              <a:prstGeom prst="rect">
                <a:avLst/>
              </a:prstGeom>
            </p:spPr>
            <p:txBody>
              <a:bodyPr wrap="none">
                <a:spAutoFit/>
              </a:bodyPr>
              <a:lstStyle/>
              <a:p>
                <a:pPr>
                  <a:lnSpc>
                    <a:spcPct val="107000"/>
                  </a:lnSpc>
                  <a:spcAft>
                    <a:spcPts val="1200"/>
                  </a:spcAft>
                </a:pPr>
                <a:r>
                  <a:rPr lang="en-US" sz="4000" dirty="0" err="1">
                    <a:latin typeface="Arial" panose="020B0604020202020204" pitchFamily="34" charset="0"/>
                    <a:ea typeface="Calibri" panose="020F0502020204030204" pitchFamily="34" charset="0"/>
                    <a:cs typeface="Arial" panose="020B0604020202020204" pitchFamily="34" charset="0"/>
                  </a:rPr>
                  <a:t>Bạn</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Hoa</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làm</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chưa</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đúng</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vì</a:t>
                </a:r>
                <a:r>
                  <a:rPr lang="en-US" sz="4000" dirty="0">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𝑆</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m:t>
                    </m:r>
                    <m:r>
                      <a:rPr lang="en-US" sz="4000">
                        <a:effectLst/>
                        <a:latin typeface="Cambria Math" panose="02040503050406030204" pitchFamily="18" charset="0"/>
                        <a:ea typeface="Calibri" panose="020F0502020204030204" pitchFamily="34" charset="0"/>
                        <a:cs typeface="Arial" panose="020B0604020202020204" pitchFamily="34" charset="0"/>
                      </a:rPr>
                      <m:t>2</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a:effectLst/>
                            <a:latin typeface="Cambria Math" panose="02040503050406030204" pitchFamily="18" charset="0"/>
                            <a:ea typeface="Calibri" panose="020F0502020204030204" pitchFamily="34" charset="0"/>
                            <a:cs typeface="Arial" panose="020B0604020202020204" pitchFamily="34" charset="0"/>
                          </a:rPr>
                          <m:t>)</m:t>
                        </m:r>
                      </m:e>
                      <m:sup>
                        <m:r>
                          <a:rPr lang="en-US" sz="4000">
                            <a:effectLst/>
                            <a:latin typeface="Cambria Math" panose="02040503050406030204" pitchFamily="18" charset="0"/>
                            <a:ea typeface="Calibri" panose="020F0502020204030204" pitchFamily="34" charset="0"/>
                            <a:cs typeface="Arial" panose="020B0604020202020204" pitchFamily="34" charset="0"/>
                          </a:rPr>
                          <m:t>2</m:t>
                        </m:r>
                      </m:sup>
                    </m:sSup>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m:t>
                    </m:r>
                    <m:r>
                      <a:rPr lang="en-US" sz="4000">
                        <a:effectLst/>
                        <a:latin typeface="Cambria Math" panose="02040503050406030204" pitchFamily="18" charset="0"/>
                        <a:ea typeface="Calibri" panose="020F0502020204030204" pitchFamily="34" charset="0"/>
                        <a:cs typeface="Arial" panose="020B0604020202020204" pitchFamily="34" charset="0"/>
                      </a:rPr>
                      <m:t>2)⋅(</m:t>
                    </m:r>
                    <m:r>
                      <a:rPr lang="en-US" sz="4000" i="1">
                        <a:effectLst/>
                        <a:latin typeface="Cambria Math" panose="02040503050406030204" pitchFamily="18" charset="0"/>
                        <a:ea typeface="Calibri" panose="020F0502020204030204" pitchFamily="34" charset="0"/>
                        <a:cs typeface="Arial" panose="020B0604020202020204" pitchFamily="34" charset="0"/>
                      </a:rPr>
                      <m:t>−</m:t>
                    </m:r>
                    <m:r>
                      <a:rPr lang="en-US" sz="4000">
                        <a:effectLst/>
                        <a:latin typeface="Cambria Math" panose="02040503050406030204" pitchFamily="18" charset="0"/>
                        <a:ea typeface="Calibri" panose="020F0502020204030204" pitchFamily="34" charset="0"/>
                        <a:cs typeface="Arial" panose="020B0604020202020204" pitchFamily="34" charset="0"/>
                      </a:rPr>
                      <m:t>2)=4</m:t>
                    </m:r>
                  </m:oMath>
                </a14:m>
                <a:r>
                  <a:rPr lang="en-US" sz="4000" dirty="0">
                    <a:effectLst/>
                    <a:latin typeface="Arial" panose="020B0604020202020204" pitchFamily="34" charset="0"/>
                    <a:ea typeface="Calibri" panose="020F0502020204030204" pitchFamily="34" charset="0"/>
                    <a:cs typeface="Arial" panose="020B0604020202020204" pitchFamily="34" charset="0"/>
                  </a:rPr>
                  <a:t>.</a:t>
                </a:r>
              </a:p>
            </p:txBody>
          </p:sp>
        </mc:Choice>
        <mc:Fallback xmlns="">
          <p:sp>
            <p:nvSpPr>
              <p:cNvPr id="3" name="Rectangle 2"/>
              <p:cNvSpPr>
                <a:spLocks noRot="1" noChangeAspect="1" noMove="1" noResize="1" noEditPoints="1" noAdjustHandles="1" noChangeArrowheads="1" noChangeShapeType="1" noTextEdit="1"/>
              </p:cNvSpPr>
              <p:nvPr/>
            </p:nvSpPr>
            <p:spPr>
              <a:xfrm>
                <a:off x="2169026" y="7822791"/>
                <a:ext cx="13032799" cy="702885"/>
              </a:xfrm>
              <a:prstGeom prst="rect">
                <a:avLst/>
              </a:prstGeom>
              <a:blipFill>
                <a:blip r:embed="rId22"/>
                <a:stretch>
                  <a:fillRect l="-1684" t="-16379" r="-655" b="-35345"/>
                </a:stretch>
              </a:blipFill>
            </p:spPr>
            <p:txBody>
              <a:bodyPr/>
              <a:lstStyle/>
              <a:p>
                <a:r>
                  <a:rPr lang="en-US">
                    <a:noFill/>
                  </a:rPr>
                  <a:t> </a:t>
                </a:r>
              </a:p>
            </p:txBody>
          </p:sp>
        </mc:Fallback>
      </mc:AlternateContent>
    </p:spTree>
    <p:extLst>
      <p:ext uri="{BB962C8B-B14F-4D97-AF65-F5344CB8AC3E}">
        <p14:creationId xmlns:p14="http://schemas.microsoft.com/office/powerpoint/2010/main" val="1091118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left)">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ipe(down)">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 grpId="0"/>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E7FEFF">
            <a:alpha val="96000"/>
          </a:srgbClr>
        </a:solidFill>
        <a:effectLst/>
      </p:bgPr>
    </p:bg>
    <p:spTree>
      <p:nvGrpSpPr>
        <p:cNvPr id="1" name=""/>
        <p:cNvGrpSpPr/>
        <p:nvPr/>
      </p:nvGrpSpPr>
      <p:grpSpPr>
        <a:xfrm>
          <a:off x="0" y="0"/>
          <a:ext cx="0" cy="0"/>
          <a:chOff x="0" y="0"/>
          <a:chExt cx="0" cy="0"/>
        </a:xfrm>
      </p:grpSpPr>
      <p:pic>
        <p:nvPicPr>
          <p:cNvPr id="12" name="Picture 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9151981">
            <a:off x="444719" y="768028"/>
            <a:ext cx="1354912" cy="1398620"/>
          </a:xfrm>
          <a:prstGeom prst="rect">
            <a:avLst/>
          </a:prstGeom>
        </p:spPr>
      </p:pic>
      <p:sp>
        <p:nvSpPr>
          <p:cNvPr id="15" name="Oval Callout 14"/>
          <p:cNvSpPr/>
          <p:nvPr/>
        </p:nvSpPr>
        <p:spPr>
          <a:xfrm>
            <a:off x="8342798" y="4076700"/>
            <a:ext cx="1752600" cy="965974"/>
          </a:xfrm>
          <a:prstGeom prst="wedgeEllipseCallout">
            <a:avLst/>
          </a:prstGeom>
          <a:solidFill>
            <a:schemeClr val="accent3">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9" name="Picture 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478131">
            <a:off x="16923123" y="6610405"/>
            <a:ext cx="1542281" cy="2402989"/>
          </a:xfrm>
          <a:prstGeom prst="rect">
            <a:avLst/>
          </a:prstGeom>
        </p:spPr>
      </p:pic>
      <p:grpSp>
        <p:nvGrpSpPr>
          <p:cNvPr id="10" name="Group 9"/>
          <p:cNvGrpSpPr/>
          <p:nvPr/>
        </p:nvGrpSpPr>
        <p:grpSpPr>
          <a:xfrm>
            <a:off x="6666398" y="763906"/>
            <a:ext cx="5105400" cy="1131079"/>
            <a:chOff x="7162800" y="452704"/>
            <a:chExt cx="4648200" cy="1286289"/>
          </a:xfrm>
          <a:solidFill>
            <a:srgbClr val="FFE07D"/>
          </a:solidFill>
        </p:grpSpPr>
        <p:grpSp>
          <p:nvGrpSpPr>
            <p:cNvPr id="11" name="Group 6"/>
            <p:cNvGrpSpPr/>
            <p:nvPr/>
          </p:nvGrpSpPr>
          <p:grpSpPr>
            <a:xfrm>
              <a:off x="7162800" y="539360"/>
              <a:ext cx="4648200" cy="1136203"/>
              <a:chOff x="0" y="0"/>
              <a:chExt cx="8385740" cy="2387260"/>
            </a:xfrm>
            <a:grpFill/>
          </p:grpSpPr>
          <p:sp>
            <p:nvSpPr>
              <p:cNvPr id="14" name="Freeform 7"/>
              <p:cNvSpPr/>
              <p:nvPr/>
            </p:nvSpPr>
            <p:spPr>
              <a:xfrm>
                <a:off x="0" y="0"/>
                <a:ext cx="8385740" cy="2387260"/>
              </a:xfrm>
              <a:custGeom>
                <a:avLst/>
                <a:gdLst/>
                <a:ahLst/>
                <a:cxnLst/>
                <a:rect l="l" t="t" r="r" b="b"/>
                <a:pathLst>
                  <a:path w="8385740" h="2387260">
                    <a:moveTo>
                      <a:pt x="8261280" y="2387260"/>
                    </a:moveTo>
                    <a:lnTo>
                      <a:pt x="124460" y="2387260"/>
                    </a:lnTo>
                    <a:cubicBezTo>
                      <a:pt x="55880" y="2387260"/>
                      <a:pt x="0" y="2331379"/>
                      <a:pt x="0" y="2262799"/>
                    </a:cubicBezTo>
                    <a:lnTo>
                      <a:pt x="0" y="124460"/>
                    </a:lnTo>
                    <a:cubicBezTo>
                      <a:pt x="0" y="55880"/>
                      <a:pt x="55880" y="0"/>
                      <a:pt x="124460" y="0"/>
                    </a:cubicBezTo>
                    <a:lnTo>
                      <a:pt x="8261280" y="0"/>
                    </a:lnTo>
                    <a:cubicBezTo>
                      <a:pt x="8329860" y="0"/>
                      <a:pt x="8385740" y="55880"/>
                      <a:pt x="8385740" y="124460"/>
                    </a:cubicBezTo>
                    <a:lnTo>
                      <a:pt x="8385740" y="2262800"/>
                    </a:lnTo>
                    <a:cubicBezTo>
                      <a:pt x="8385740" y="2331380"/>
                      <a:pt x="8329860" y="2387260"/>
                      <a:pt x="8261280" y="2387260"/>
                    </a:cubicBezTo>
                    <a:close/>
                  </a:path>
                </a:pathLst>
              </a:custGeom>
              <a:grpFill/>
            </p:spPr>
            <p:style>
              <a:lnRef idx="3">
                <a:schemeClr val="lt1"/>
              </a:lnRef>
              <a:fillRef idx="1">
                <a:schemeClr val="accent1"/>
              </a:fillRef>
              <a:effectRef idx="1">
                <a:schemeClr val="accent1"/>
              </a:effectRef>
              <a:fontRef idx="minor">
                <a:schemeClr val="lt1"/>
              </a:fontRef>
            </p:style>
          </p:sp>
        </p:grpSp>
        <p:sp>
          <p:nvSpPr>
            <p:cNvPr id="13" name="Rectangle 12"/>
            <p:cNvSpPr/>
            <p:nvPr/>
          </p:nvSpPr>
          <p:spPr>
            <a:xfrm>
              <a:off x="7332978" y="452704"/>
              <a:ext cx="4316579" cy="1286289"/>
            </a:xfrm>
            <a:prstGeom prst="rect">
              <a:avLst/>
            </a:prstGeom>
            <a:noFill/>
            <a:ln>
              <a:noFill/>
            </a:ln>
          </p:spPr>
          <p:style>
            <a:lnRef idx="3">
              <a:schemeClr val="lt1"/>
            </a:lnRef>
            <a:fillRef idx="1">
              <a:schemeClr val="accent1"/>
            </a:fillRef>
            <a:effectRef idx="1">
              <a:schemeClr val="accent1"/>
            </a:effectRef>
            <a:fontRef idx="minor">
              <a:schemeClr val="lt1"/>
            </a:fontRef>
          </p:style>
          <p:txBody>
            <a:bodyPr wrap="square">
              <a:spAutoFit/>
            </a:bodyPr>
            <a:lstStyle/>
            <a:p>
              <a:pPr marL="0" marR="0" lvl="0" indent="0" algn="ctr" defTabSz="914400" rtl="0" eaLnBrk="1" fontAlgn="auto" latinLnBrk="0" hangingPunct="1">
                <a:lnSpc>
                  <a:spcPct val="150000"/>
                </a:lnSpc>
                <a:spcBef>
                  <a:spcPts val="0"/>
                </a:spcBef>
                <a:spcAft>
                  <a:spcPts val="800"/>
                </a:spcAft>
                <a:buClrTx/>
                <a:buSzTx/>
                <a:buFontTx/>
                <a:buNone/>
                <a:tabLst/>
                <a:defRPr/>
              </a:pPr>
              <a:r>
                <a:rPr kumimoji="0" lang="nl-NL" sz="45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Times New Roman" panose="02020603050405020304" pitchFamily="18" charset="0"/>
                  <a:cs typeface="Arial" panose="020B0604020202020204" pitchFamily="34" charset="0"/>
                </a:rPr>
                <a:t>LUYỆN TẬP 6</a:t>
              </a:r>
              <a:endParaRPr kumimoji="0" lang="en-US" sz="45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Calibri" panose="020F0502020204030204" pitchFamily="34"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2" name="Rectangle 1"/>
              <p:cNvSpPr/>
              <p:nvPr/>
            </p:nvSpPr>
            <p:spPr>
              <a:xfrm>
                <a:off x="2340484" y="2552700"/>
                <a:ext cx="13757228" cy="717569"/>
              </a:xfrm>
              <a:prstGeom prst="rect">
                <a:avLst/>
              </a:prstGeom>
            </p:spPr>
            <p:txBody>
              <a:bodyPr wrap="none">
                <a:spAutoFit/>
              </a:bodyPr>
              <a:lstStyle/>
              <a:p>
                <a:pPr>
                  <a:lnSpc>
                    <a:spcPct val="107000"/>
                  </a:lnSpc>
                  <a:spcAft>
                    <a:spcPts val="1200"/>
                  </a:spcAft>
                </a:pPr>
                <a:r>
                  <a:rPr lang="en-US" sz="4000" dirty="0" err="1">
                    <a:latin typeface="Arial" panose="020B0604020202020204" pitchFamily="34" charset="0"/>
                    <a:ea typeface="Calibri" panose="020F0502020204030204" pitchFamily="34" charset="0"/>
                    <a:cs typeface="Times New Roman" panose="02020603050405020304" pitchFamily="18" charset="0"/>
                  </a:rPr>
                  <a:t>Tính</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giá</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trị</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của</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biểu</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thức</a:t>
                </a:r>
                <a:r>
                  <a:rPr lang="en-US" sz="4000" dirty="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𝐷</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m:t>
                    </m:r>
                    <m:r>
                      <a:rPr lang="en-US" sz="4000">
                        <a:effectLst/>
                        <a:latin typeface="Cambria Math" panose="02040503050406030204" pitchFamily="18" charset="0"/>
                        <a:ea typeface="Calibri" panose="020F0502020204030204" pitchFamily="34" charset="0"/>
                        <a:cs typeface="Arial" panose="020B0604020202020204" pitchFamily="34" charset="0"/>
                      </a:rPr>
                      <m:t>5</m:t>
                    </m:r>
                    <m:r>
                      <a:rPr lang="en-US" sz="4000" i="1">
                        <a:effectLst/>
                        <a:latin typeface="Cambria Math" panose="02040503050406030204" pitchFamily="18" charset="0"/>
                        <a:ea typeface="Calibri" panose="020F0502020204030204" pitchFamily="34" charset="0"/>
                        <a:cs typeface="Arial" panose="020B0604020202020204" pitchFamily="34" charset="0"/>
                      </a:rPr>
                      <m:t>𝑥</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i="1">
                            <a:effectLst/>
                            <a:latin typeface="Cambria Math" panose="02040503050406030204" pitchFamily="18" charset="0"/>
                            <a:ea typeface="Calibri" panose="020F0502020204030204" pitchFamily="34" charset="0"/>
                            <a:cs typeface="Arial" panose="020B0604020202020204" pitchFamily="34" charset="0"/>
                          </a:rPr>
                          <m:t>𝑦</m:t>
                        </m:r>
                      </m:e>
                      <m:sup>
                        <m:r>
                          <a:rPr lang="en-US" sz="4000">
                            <a:effectLst/>
                            <a:latin typeface="Cambria Math" panose="02040503050406030204" pitchFamily="18" charset="0"/>
                            <a:ea typeface="Calibri" panose="020F0502020204030204" pitchFamily="34" charset="0"/>
                            <a:cs typeface="Arial" panose="020B0604020202020204" pitchFamily="34" charset="0"/>
                          </a:rPr>
                          <m:t>2</m:t>
                        </m:r>
                      </m:sup>
                    </m:sSup>
                    <m:r>
                      <a:rPr lang="en-US" sz="4000">
                        <a:effectLst/>
                        <a:latin typeface="Cambria Math" panose="02040503050406030204" pitchFamily="18" charset="0"/>
                        <a:ea typeface="Calibri" panose="020F0502020204030204" pitchFamily="34" charset="0"/>
                        <a:cs typeface="Arial" panose="020B0604020202020204" pitchFamily="34" charset="0"/>
                      </a:rPr>
                      <m:t>+1</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tại</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a:effectLst/>
                        <a:latin typeface="Cambria Math" panose="02040503050406030204" pitchFamily="18" charset="0"/>
                        <a:ea typeface="Calibri" panose="020F0502020204030204" pitchFamily="34" charset="0"/>
                        <a:cs typeface="Arial" panose="020B0604020202020204" pitchFamily="34" charset="0"/>
                      </a:rPr>
                      <m:t>=10,</m:t>
                    </m:r>
                    <m:r>
                      <a:rPr lang="en-US" sz="4000" i="1">
                        <a:effectLst/>
                        <a:latin typeface="Cambria Math" panose="02040503050406030204" pitchFamily="18" charset="0"/>
                        <a:ea typeface="Calibri" panose="020F0502020204030204" pitchFamily="34" charset="0"/>
                        <a:cs typeface="Arial" panose="020B0604020202020204" pitchFamily="34" charset="0"/>
                      </a:rPr>
                      <m:t>𝑦</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m:t>
                    </m:r>
                    <m:r>
                      <a:rPr lang="en-US" sz="4000">
                        <a:effectLst/>
                        <a:latin typeface="Cambria Math" panose="02040503050406030204" pitchFamily="18" charset="0"/>
                        <a:ea typeface="Calibri" panose="020F0502020204030204" pitchFamily="34" charset="0"/>
                        <a:cs typeface="Arial" panose="020B0604020202020204" pitchFamily="34" charset="0"/>
                      </a:rPr>
                      <m:t>3</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2340484" y="2552700"/>
                <a:ext cx="13757228" cy="717569"/>
              </a:xfrm>
              <a:prstGeom prst="rect">
                <a:avLst/>
              </a:prstGeom>
              <a:blipFill>
                <a:blip r:embed="rId13"/>
                <a:stretch>
                  <a:fillRect l="-1595" t="-16239" r="-576" b="-3418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Rectangle 2"/>
              <p:cNvSpPr/>
              <p:nvPr/>
            </p:nvSpPr>
            <p:spPr>
              <a:xfrm>
                <a:off x="2340484" y="5676900"/>
                <a:ext cx="14101685" cy="3282822"/>
              </a:xfrm>
              <a:prstGeom prst="rect">
                <a:avLst/>
              </a:prstGeom>
            </p:spPr>
            <p:txBody>
              <a:bodyPr wrap="square">
                <a:spAutoFit/>
              </a:bodyPr>
              <a:lstStyle/>
              <a:p>
                <a:pPr marL="30480" marR="30480" algn="just">
                  <a:lnSpc>
                    <a:spcPct val="150000"/>
                  </a:lnSpc>
                  <a:spcAft>
                    <a:spcPts val="1200"/>
                  </a:spcAft>
                </a:pP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Thay</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x = 10, y = -3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vào</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biểu</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thức</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trên</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ta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được</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p>
              <a:p>
                <a:pPr marL="30480" marR="30480" algn="just">
                  <a:lnSpc>
                    <a:spcPct val="150000"/>
                  </a:lnSpc>
                  <a:spcAft>
                    <a:spcPts val="1200"/>
                  </a:spcAft>
                </a:pPr>
                <a14:m>
                  <m:oMathPara xmlns:m="http://schemas.openxmlformats.org/officeDocument/2006/math">
                    <m:oMathParaPr>
                      <m:jc m:val="centerGroup"/>
                    </m:oMathParaPr>
                    <m:oMath xmlns:m="http://schemas.openxmlformats.org/officeDocument/2006/math">
                      <m:r>
                        <a:rPr lang="en-US" sz="4000" i="1" dirty="0"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𝐷</m:t>
                      </m:r>
                      <m:r>
                        <a:rPr lang="en-US" sz="4000" i="1" dirty="0"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 = −5 . 10 . </m:t>
                      </m:r>
                      <m:r>
                        <a:rPr lang="en-US" sz="4000" i="1" dirty="0">
                          <a:solidFill>
                            <a:srgbClr val="000000"/>
                          </a:solidFill>
                          <a:latin typeface="Cambria Math" panose="02040503050406030204" pitchFamily="18" charset="0"/>
                          <a:ea typeface="Times New Roman" panose="02020603050405020304" pitchFamily="18" charset="0"/>
                          <a:cs typeface="Arial" panose="020B0604020202020204" pitchFamily="34" charset="0"/>
                        </a:rPr>
                        <m:t>(−3)2 + 1 = −449.</m:t>
                      </m:r>
                    </m:oMath>
                  </m:oMathPara>
                </a14:m>
                <a:endParaRPr lang="en-US" sz="4000" dirty="0">
                  <a:latin typeface="Arial" panose="020B0604020202020204" pitchFamily="34" charset="0"/>
                  <a:ea typeface="Calibri" panose="020F0502020204030204" pitchFamily="34" charset="0"/>
                  <a:cs typeface="Arial" panose="020B0604020202020204" pitchFamily="34" charset="0"/>
                </a:endParaRPr>
              </a:p>
              <a:p>
                <a:pPr marL="30480" marR="30480" algn="just">
                  <a:lnSpc>
                    <a:spcPct val="150000"/>
                  </a:lnSpc>
                  <a:spcAft>
                    <a:spcPts val="1200"/>
                  </a:spcAft>
                </a:pP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Vậy</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4000" i="1" dirty="0"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𝐷</m:t>
                    </m:r>
                    <m:r>
                      <a:rPr lang="en-US" sz="4000" i="1" dirty="0"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 = −449 </m:t>
                    </m:r>
                  </m:oMath>
                </a14:m>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khi</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x = 10, y = -3.</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2340484" y="5676900"/>
                <a:ext cx="14101685" cy="3282822"/>
              </a:xfrm>
              <a:prstGeom prst="rect">
                <a:avLst/>
              </a:prstGeom>
              <a:blipFill>
                <a:blip r:embed="rId14"/>
                <a:stretch>
                  <a:fillRect l="-1340" b="-3525"/>
                </a:stretch>
              </a:blipFill>
            </p:spPr>
            <p:txBody>
              <a:bodyPr/>
              <a:lstStyle/>
              <a:p>
                <a:r>
                  <a:rPr lang="en-US">
                    <a:noFill/>
                  </a:rPr>
                  <a:t> </a:t>
                </a:r>
              </a:p>
            </p:txBody>
          </p:sp>
        </mc:Fallback>
      </mc:AlternateContent>
      <p:pic>
        <p:nvPicPr>
          <p:cNvPr id="17" name="Picture 4"/>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951394" flipH="1">
            <a:off x="-505134" y="8991319"/>
            <a:ext cx="1607725" cy="1546339"/>
          </a:xfrm>
          <a:prstGeom prst="rect">
            <a:avLst/>
          </a:prstGeom>
        </p:spPr>
      </p:pic>
    </p:spTree>
    <p:extLst>
      <p:ext uri="{BB962C8B-B14F-4D97-AF65-F5344CB8AC3E}">
        <p14:creationId xmlns:p14="http://schemas.microsoft.com/office/powerpoint/2010/main" val="768330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anim calcmode="lin" valueType="num">
                                      <p:cBhvr>
                                        <p:cTn id="23" dur="500" fill="hold"/>
                                        <p:tgtEl>
                                          <p:spTgt spid="3"/>
                                        </p:tgtEl>
                                        <p:attrNameLst>
                                          <p:attrName>ppt_x</p:attrName>
                                        </p:attrNameLst>
                                      </p:cBhvr>
                                      <p:tavLst>
                                        <p:tav tm="0">
                                          <p:val>
                                            <p:strVal val="#ppt_x"/>
                                          </p:val>
                                        </p:tav>
                                        <p:tav tm="100000">
                                          <p:val>
                                            <p:strVal val="#ppt_x"/>
                                          </p:val>
                                        </p:tav>
                                      </p:tavLst>
                                    </p:anim>
                                    <p:anim calcmode="lin" valueType="num">
                                      <p:cBhvr>
                                        <p:cTn id="24"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 grpId="0"/>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1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8135749">
            <a:off x="-820336" y="-40211"/>
            <a:ext cx="1640672" cy="1431859"/>
          </a:xfrm>
          <a:prstGeom prst="rect">
            <a:avLst/>
          </a:prstGeom>
        </p:spPr>
      </p:pic>
      <p:grpSp>
        <p:nvGrpSpPr>
          <p:cNvPr id="18" name="Group 17"/>
          <p:cNvGrpSpPr/>
          <p:nvPr/>
        </p:nvGrpSpPr>
        <p:grpSpPr>
          <a:xfrm>
            <a:off x="228600" y="8790803"/>
            <a:ext cx="1446081" cy="1217664"/>
            <a:chOff x="16459200" y="496068"/>
            <a:chExt cx="1446081" cy="1217664"/>
          </a:xfrm>
        </p:grpSpPr>
        <p:pic>
          <p:nvPicPr>
            <p:cNvPr id="21" name="Picture 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734110" y="496068"/>
              <a:ext cx="1171171" cy="1217664"/>
            </a:xfrm>
            <a:prstGeom prst="rect">
              <a:avLst/>
            </a:prstGeom>
          </p:spPr>
        </p:pic>
        <p:pic>
          <p:nvPicPr>
            <p:cNvPr id="23" name="Picture 1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459200" y="919652"/>
              <a:ext cx="823225" cy="407122"/>
            </a:xfrm>
            <a:prstGeom prst="rect">
              <a:avLst/>
            </a:prstGeom>
          </p:spPr>
        </p:pic>
      </p:grpSp>
      <p:pic>
        <p:nvPicPr>
          <p:cNvPr id="24" name="Picture 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20509793">
            <a:off x="17070682" y="10818"/>
            <a:ext cx="1503818" cy="2343059"/>
          </a:xfrm>
          <a:prstGeom prst="rect">
            <a:avLst/>
          </a:prstGeom>
        </p:spPr>
      </p:pic>
      <p:grpSp>
        <p:nvGrpSpPr>
          <p:cNvPr id="11" name="Group 10"/>
          <p:cNvGrpSpPr/>
          <p:nvPr/>
        </p:nvGrpSpPr>
        <p:grpSpPr>
          <a:xfrm>
            <a:off x="2382253" y="594329"/>
            <a:ext cx="5105400" cy="1131079"/>
            <a:chOff x="7162800" y="452704"/>
            <a:chExt cx="4648200" cy="1286289"/>
          </a:xfrm>
          <a:solidFill>
            <a:srgbClr val="FFE07D"/>
          </a:solidFill>
        </p:grpSpPr>
        <p:grpSp>
          <p:nvGrpSpPr>
            <p:cNvPr id="12" name="Group 6"/>
            <p:cNvGrpSpPr/>
            <p:nvPr/>
          </p:nvGrpSpPr>
          <p:grpSpPr>
            <a:xfrm>
              <a:off x="7162800" y="539360"/>
              <a:ext cx="4648200" cy="1136203"/>
              <a:chOff x="0" y="0"/>
              <a:chExt cx="8385740" cy="2387260"/>
            </a:xfrm>
            <a:grpFill/>
          </p:grpSpPr>
          <p:sp>
            <p:nvSpPr>
              <p:cNvPr id="17" name="Freeform 7"/>
              <p:cNvSpPr/>
              <p:nvPr/>
            </p:nvSpPr>
            <p:spPr>
              <a:xfrm>
                <a:off x="0" y="0"/>
                <a:ext cx="8385740" cy="2387260"/>
              </a:xfrm>
              <a:custGeom>
                <a:avLst/>
                <a:gdLst/>
                <a:ahLst/>
                <a:cxnLst/>
                <a:rect l="l" t="t" r="r" b="b"/>
                <a:pathLst>
                  <a:path w="8385740" h="2387260">
                    <a:moveTo>
                      <a:pt x="8261280" y="2387260"/>
                    </a:moveTo>
                    <a:lnTo>
                      <a:pt x="124460" y="2387260"/>
                    </a:lnTo>
                    <a:cubicBezTo>
                      <a:pt x="55880" y="2387260"/>
                      <a:pt x="0" y="2331379"/>
                      <a:pt x="0" y="2262799"/>
                    </a:cubicBezTo>
                    <a:lnTo>
                      <a:pt x="0" y="124460"/>
                    </a:lnTo>
                    <a:cubicBezTo>
                      <a:pt x="0" y="55880"/>
                      <a:pt x="55880" y="0"/>
                      <a:pt x="124460" y="0"/>
                    </a:cubicBezTo>
                    <a:lnTo>
                      <a:pt x="8261280" y="0"/>
                    </a:lnTo>
                    <a:cubicBezTo>
                      <a:pt x="8329860" y="0"/>
                      <a:pt x="8385740" y="55880"/>
                      <a:pt x="8385740" y="124460"/>
                    </a:cubicBezTo>
                    <a:lnTo>
                      <a:pt x="8385740" y="2262800"/>
                    </a:lnTo>
                    <a:cubicBezTo>
                      <a:pt x="8385740" y="2331380"/>
                      <a:pt x="8329860" y="2387260"/>
                      <a:pt x="8261280" y="2387260"/>
                    </a:cubicBezTo>
                    <a:close/>
                  </a:path>
                </a:pathLst>
              </a:custGeom>
              <a:grpFill/>
            </p:spPr>
            <p:style>
              <a:lnRef idx="3">
                <a:schemeClr val="lt1"/>
              </a:lnRef>
              <a:fillRef idx="1">
                <a:schemeClr val="accent1"/>
              </a:fillRef>
              <a:effectRef idx="1">
                <a:schemeClr val="accent1"/>
              </a:effectRef>
              <a:fontRef idx="minor">
                <a:schemeClr val="lt1"/>
              </a:fontRef>
            </p:style>
          </p:sp>
        </p:grpSp>
        <p:sp>
          <p:nvSpPr>
            <p:cNvPr id="16" name="Rectangle 15"/>
            <p:cNvSpPr/>
            <p:nvPr/>
          </p:nvSpPr>
          <p:spPr>
            <a:xfrm>
              <a:off x="7332978" y="452704"/>
              <a:ext cx="4316579" cy="1286289"/>
            </a:xfrm>
            <a:prstGeom prst="rect">
              <a:avLst/>
            </a:prstGeom>
            <a:noFill/>
            <a:ln>
              <a:noFill/>
            </a:ln>
          </p:spPr>
          <p:style>
            <a:lnRef idx="3">
              <a:schemeClr val="lt1"/>
            </a:lnRef>
            <a:fillRef idx="1">
              <a:schemeClr val="accent1"/>
            </a:fillRef>
            <a:effectRef idx="1">
              <a:schemeClr val="accent1"/>
            </a:effectRef>
            <a:fontRef idx="minor">
              <a:schemeClr val="lt1"/>
            </a:fontRef>
          </p:style>
          <p:txBody>
            <a:bodyPr wrap="square">
              <a:spAutoFit/>
            </a:bodyPr>
            <a:lstStyle/>
            <a:p>
              <a:pPr marL="0" marR="0" lvl="0" indent="0" algn="ctr" defTabSz="914400" rtl="0" eaLnBrk="1" fontAlgn="auto" latinLnBrk="0" hangingPunct="1">
                <a:lnSpc>
                  <a:spcPct val="150000"/>
                </a:lnSpc>
                <a:spcBef>
                  <a:spcPts val="0"/>
                </a:spcBef>
                <a:spcAft>
                  <a:spcPts val="800"/>
                </a:spcAft>
                <a:buClrTx/>
                <a:buSzTx/>
                <a:buFontTx/>
                <a:buNone/>
                <a:tabLst/>
                <a:defRPr/>
              </a:pPr>
              <a:r>
                <a:rPr kumimoji="0" lang="nl-NL" sz="45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Times New Roman" panose="02020603050405020304" pitchFamily="18" charset="0"/>
                  <a:cs typeface="Arial" panose="020B0604020202020204" pitchFamily="34" charset="0"/>
                </a:rPr>
                <a:t>LUYỆN TẬP 7</a:t>
              </a:r>
              <a:endParaRPr kumimoji="0" lang="en-US" sz="45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Calibri" panose="020F0502020204030204" pitchFamily="34"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2" name="Rectangle 1"/>
              <p:cNvSpPr/>
              <p:nvPr/>
            </p:nvSpPr>
            <p:spPr>
              <a:xfrm>
                <a:off x="2346158" y="2030365"/>
                <a:ext cx="14401800" cy="1938992"/>
              </a:xfrm>
              <a:prstGeom prst="rect">
                <a:avLst/>
              </a:prstGeom>
            </p:spPr>
            <p:txBody>
              <a:bodyPr wrap="square">
                <a:spAutoFit/>
              </a:bodyPr>
              <a:lstStyle/>
              <a:p>
                <a:pPr>
                  <a:lnSpc>
                    <a:spcPct val="150000"/>
                  </a:lnSpc>
                  <a:spcAft>
                    <a:spcPts val="1200"/>
                  </a:spcAft>
                </a:pPr>
                <a:r>
                  <a:rPr lang="en-US" sz="4000" dirty="0">
                    <a:latin typeface="Arial" panose="020B0604020202020204" pitchFamily="34" charset="0"/>
                    <a:ea typeface="Calibri" panose="020F0502020204030204" pitchFamily="34" charset="0"/>
                    <a:cs typeface="Arial" panose="020B0604020202020204" pitchFamily="34" charset="0"/>
                  </a:rPr>
                  <a:t>a) </a:t>
                </a:r>
                <a:r>
                  <a:rPr lang="en-US" sz="4000" dirty="0" err="1">
                    <a:latin typeface="Arial" panose="020B0604020202020204" pitchFamily="34" charset="0"/>
                    <a:ea typeface="Calibri" panose="020F0502020204030204" pitchFamily="34" charset="0"/>
                    <a:cs typeface="Arial" panose="020B0604020202020204" pitchFamily="34" charset="0"/>
                  </a:rPr>
                  <a:t>Tính</a:t>
                </a:r>
                <a:r>
                  <a:rPr lang="en-US" sz="4000" dirty="0">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𝑆</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i="1">
                            <a:effectLst/>
                            <a:latin typeface="Cambria Math" panose="02040503050406030204" pitchFamily="18" charset="0"/>
                            <a:ea typeface="Calibri" panose="020F0502020204030204" pitchFamily="34" charset="0"/>
                            <a:cs typeface="Arial" panose="020B0604020202020204" pitchFamily="34" charset="0"/>
                          </a:rPr>
                          <m:t>𝑥</m:t>
                        </m:r>
                      </m:e>
                      <m:sup>
                        <m:r>
                          <a:rPr lang="en-US" sz="4000">
                            <a:effectLst/>
                            <a:latin typeface="Cambria Math" panose="02040503050406030204" pitchFamily="18" charset="0"/>
                            <a:ea typeface="Calibri" panose="020F0502020204030204" pitchFamily="34" charset="0"/>
                            <a:cs typeface="Arial" panose="020B0604020202020204" pitchFamily="34" charset="0"/>
                          </a:rPr>
                          <m:t>2</m:t>
                        </m:r>
                      </m:sup>
                    </m:sSup>
                  </m:oMath>
                </a14:m>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tại</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m:t>
                    </m:r>
                    <m:r>
                      <a:rPr lang="en-US" sz="4000">
                        <a:effectLst/>
                        <a:latin typeface="Cambria Math" panose="02040503050406030204" pitchFamily="18" charset="0"/>
                        <a:ea typeface="Calibri" panose="020F0502020204030204" pitchFamily="34" charset="0"/>
                        <a:cs typeface="Arial" panose="020B0604020202020204" pitchFamily="34" charset="0"/>
                      </a:rPr>
                      <m:t>3</m:t>
                    </m:r>
                  </m:oMath>
                </a14:m>
                <a:r>
                  <a:rPr lang="en-US" sz="4000" dirty="0">
                    <a:effectLst/>
                    <a:latin typeface="Arial" panose="020B0604020202020204" pitchFamily="34" charset="0"/>
                    <a:ea typeface="Calibri" panose="020F0502020204030204" pitchFamily="34" charset="0"/>
                    <a:cs typeface="Arial" panose="020B0604020202020204" pitchFamily="34" charset="0"/>
                  </a:rPr>
                  <a:t>.</a:t>
                </a:r>
                <a:br>
                  <a:rPr lang="en-US" sz="4000" dirty="0">
                    <a:effectLst/>
                    <a:latin typeface="Arial" panose="020B0604020202020204" pitchFamily="34" charset="0"/>
                    <a:ea typeface="Calibri" panose="020F0502020204030204" pitchFamily="34" charset="0"/>
                    <a:cs typeface="Arial" panose="020B0604020202020204" pitchFamily="34" charset="0"/>
                  </a:rPr>
                </a:br>
                <a:r>
                  <a:rPr lang="en-US" sz="4000" dirty="0">
                    <a:effectLst/>
                    <a:latin typeface="Arial" panose="020B0604020202020204" pitchFamily="34" charset="0"/>
                    <a:ea typeface="Calibri" panose="020F0502020204030204" pitchFamily="34" charset="0"/>
                    <a:cs typeface="Arial" panose="020B0604020202020204" pitchFamily="34" charset="0"/>
                  </a:rPr>
                  <a:t>b) </a:t>
                </a:r>
                <a:r>
                  <a:rPr lang="en-US" sz="4000" dirty="0" err="1">
                    <a:effectLst/>
                    <a:latin typeface="Arial" panose="020B0604020202020204" pitchFamily="34" charset="0"/>
                    <a:ea typeface="Calibri" panose="020F0502020204030204" pitchFamily="34" charset="0"/>
                    <a:cs typeface="Arial" panose="020B0604020202020204" pitchFamily="34" charset="0"/>
                  </a:rPr>
                  <a:t>Nếu</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a:effectLst/>
                        <a:latin typeface="Cambria Math" panose="02040503050406030204" pitchFamily="18" charset="0"/>
                        <a:ea typeface="Calibri" panose="020F0502020204030204" pitchFamily="34" charset="0"/>
                        <a:cs typeface="Arial" panose="020B0604020202020204" pitchFamily="34" charset="0"/>
                      </a:rPr>
                      <m:t>≠0</m:t>
                    </m:r>
                  </m:oMath>
                </a14:m>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thì</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i="1">
                            <a:effectLst/>
                            <a:latin typeface="Cambria Math" panose="02040503050406030204" pitchFamily="18" charset="0"/>
                            <a:ea typeface="Calibri" panose="020F0502020204030204" pitchFamily="34" charset="0"/>
                            <a:cs typeface="Arial" panose="020B0604020202020204" pitchFamily="34" charset="0"/>
                          </a:rPr>
                          <m:t>𝑥</m:t>
                        </m:r>
                      </m:e>
                      <m:sup>
                        <m:r>
                          <a:rPr lang="en-US" sz="4000">
                            <a:effectLst/>
                            <a:latin typeface="Cambria Math" panose="02040503050406030204" pitchFamily="18" charset="0"/>
                            <a:ea typeface="Calibri" panose="020F0502020204030204" pitchFamily="34" charset="0"/>
                            <a:cs typeface="Arial" panose="020B0604020202020204" pitchFamily="34" charset="0"/>
                          </a:rPr>
                          <m:t>2</m:t>
                        </m:r>
                      </m:sup>
                    </m:sSup>
                  </m:oMath>
                </a14:m>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và</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𝑥</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a:effectLst/>
                            <a:latin typeface="Cambria Math" panose="02040503050406030204" pitchFamily="18" charset="0"/>
                            <a:ea typeface="Calibri" panose="020F0502020204030204" pitchFamily="34" charset="0"/>
                            <a:cs typeface="Arial" panose="020B0604020202020204" pitchFamily="34" charset="0"/>
                          </a:rPr>
                          <m:t>)</m:t>
                        </m:r>
                      </m:e>
                      <m:sup>
                        <m:r>
                          <a:rPr lang="en-US" sz="4000">
                            <a:effectLst/>
                            <a:latin typeface="Cambria Math" panose="02040503050406030204" pitchFamily="18" charset="0"/>
                            <a:ea typeface="Calibri" panose="020F0502020204030204" pitchFamily="34" charset="0"/>
                            <a:cs typeface="Arial" panose="020B0604020202020204" pitchFamily="34" charset="0"/>
                          </a:rPr>
                          <m:t>2</m:t>
                        </m:r>
                      </m:sup>
                    </m:sSup>
                  </m:oMath>
                </a14:m>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có</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bằng</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nhau</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không</a:t>
                </a:r>
                <a:r>
                  <a:rPr lang="en-US" sz="4000" dirty="0">
                    <a:effectLst/>
                    <a:latin typeface="Arial" panose="020B0604020202020204" pitchFamily="34" charset="0"/>
                    <a:ea typeface="Calibri" panose="020F0502020204030204" pitchFamily="34" charset="0"/>
                    <a:cs typeface="Arial" panose="020B0604020202020204" pitchFamily="34" charset="0"/>
                  </a:rPr>
                  <a:t>?</a:t>
                </a:r>
              </a:p>
            </p:txBody>
          </p:sp>
        </mc:Choice>
        <mc:Fallback xmlns="">
          <p:sp>
            <p:nvSpPr>
              <p:cNvPr id="2" name="Rectangle 1"/>
              <p:cNvSpPr>
                <a:spLocks noRot="1" noChangeAspect="1" noMove="1" noResize="1" noEditPoints="1" noAdjustHandles="1" noChangeArrowheads="1" noChangeShapeType="1" noTextEdit="1"/>
              </p:cNvSpPr>
              <p:nvPr/>
            </p:nvSpPr>
            <p:spPr>
              <a:xfrm>
                <a:off x="2346158" y="2030365"/>
                <a:ext cx="14401800" cy="1938992"/>
              </a:xfrm>
              <a:prstGeom prst="rect">
                <a:avLst/>
              </a:prstGeom>
              <a:blipFill>
                <a:blip r:embed="rId19"/>
                <a:stretch>
                  <a:fillRect l="-1524" b="-691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Rectangle 2"/>
              <p:cNvSpPr/>
              <p:nvPr/>
            </p:nvSpPr>
            <p:spPr>
              <a:xfrm>
                <a:off x="2382253" y="5588525"/>
                <a:ext cx="14915148" cy="3898375"/>
              </a:xfrm>
              <a:prstGeom prst="rect">
                <a:avLst/>
              </a:prstGeom>
            </p:spPr>
            <p:txBody>
              <a:bodyPr wrap="square">
                <a:spAutoFit/>
              </a:bodyPr>
              <a:lstStyle/>
              <a:p>
                <a:pPr>
                  <a:lnSpc>
                    <a:spcPct val="150000"/>
                  </a:lnSpc>
                </a:pP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a)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Thay</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giá</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trị</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4000" i="1" dirty="0"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𝑥</m:t>
                    </m:r>
                    <m:r>
                      <a:rPr lang="en-US" sz="4000" i="1" dirty="0"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=−3</m:t>
                    </m:r>
                  </m:oMath>
                </a14:m>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vào</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biểu</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thức</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đã</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cho</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ta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có</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p>
                <a:pPr algn="ctr">
                  <a:lnSpc>
                    <a:spcPct val="150000"/>
                  </a:lnSpc>
                </a:pPr>
                <a14:m>
                  <m:oMathPara xmlns:m="http://schemas.openxmlformats.org/officeDocument/2006/math">
                    <m:oMathParaPr>
                      <m:jc m:val="centerGroup"/>
                    </m:oMathParaPr>
                    <m:oMath xmlns:m="http://schemas.openxmlformats.org/officeDocument/2006/math">
                      <m:r>
                        <a:rPr lang="en-US" sz="400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𝑆</m:t>
                      </m:r>
                      <m:r>
                        <a:rPr lang="en-US" sz="400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=−(−3</m:t>
                      </m:r>
                      <m:sSup>
                        <m:sSupPr>
                          <m:ctrlPr>
                            <a:rPr lang="en-US" sz="400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ctrlPr>
                        </m:sSupPr>
                        <m:e>
                          <m:r>
                            <a:rPr lang="en-US" sz="400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m:t>
                          </m:r>
                        </m:e>
                        <m:sup>
                          <m:r>
                            <a:rPr lang="en-US" sz="400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2</m:t>
                          </m:r>
                        </m:sup>
                      </m:sSup>
                      <m:r>
                        <a:rPr lang="en-US" sz="400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=−9</m:t>
                      </m:r>
                    </m:oMath>
                  </m:oMathPara>
                </a14:m>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pPr>
                <a:r>
                  <a:rPr lang="en-US" sz="40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b</a:t>
                </a: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a:t>
                </a:r>
                <a:r>
                  <a:rPr lang="en-US" sz="4000" dirty="0">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4000" i="1" dirty="0"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m:t>
                    </m:r>
                    <m:r>
                      <a:rPr lang="en-US" sz="4000" i="1" dirty="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𝑥</m:t>
                    </m:r>
                    <m:r>
                      <a:rPr lang="en-US" sz="4000" i="1" dirty="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)2 = (−</m:t>
                    </m:r>
                    <m:r>
                      <a:rPr lang="en-US" sz="4000" i="1" dirty="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𝑥</m:t>
                    </m:r>
                    <m:r>
                      <a:rPr lang="en-US" sz="4000" i="1" dirty="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 . (−</m:t>
                    </m:r>
                    <m:r>
                      <a:rPr lang="en-US" sz="4000" i="1" dirty="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𝑥</m:t>
                    </m:r>
                    <m:r>
                      <a:rPr lang="en-US" sz="4000" i="1" dirty="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 = </m:t>
                    </m:r>
                    <m:r>
                      <a:rPr lang="en-US" sz="4000" i="1" dirty="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𝑥</m:t>
                    </m:r>
                    <m:r>
                      <a:rPr lang="en-US" sz="4000" i="1" baseline="30000" dirty="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2</m:t>
                    </m:r>
                  </m:oMath>
                </a14:m>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p>
                <a:pPr marL="30480" marR="30480" algn="just">
                  <a:lnSpc>
                    <a:spcPct val="150000"/>
                  </a:lnSpc>
                  <a:spcAft>
                    <a:spcPts val="1200"/>
                  </a:spcAft>
                </a:pP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Với</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4000" i="1" dirty="0"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𝑥</m:t>
                    </m:r>
                    <m:r>
                      <a:rPr lang="en-US" sz="4000" i="1" dirty="0"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 ≠ 0 </m:t>
                    </m:r>
                  </m:oMath>
                </a14:m>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thì</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4000" i="1" dirty="0"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m:t>
                    </m:r>
                    <m:r>
                      <a:rPr lang="en-US" sz="4000" i="1" dirty="0"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𝑥</m:t>
                    </m:r>
                    <m:r>
                      <a:rPr lang="en-US" sz="4000" i="1" baseline="30000" dirty="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2</m:t>
                    </m:r>
                  </m:oMath>
                </a14:m>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và</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4000" i="1" dirty="0"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𝑥</m:t>
                    </m:r>
                    <m:r>
                      <a:rPr lang="en-US" sz="4000" i="1" baseline="30000" dirty="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2</m:t>
                    </m:r>
                  </m:oMath>
                </a14:m>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khác</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nhau</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nên</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4000" i="1" dirty="0"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m:t>
                    </m:r>
                    <m:r>
                      <a:rPr lang="en-US" sz="4000" i="1" dirty="0"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𝑥</m:t>
                    </m:r>
                    <m:r>
                      <a:rPr lang="en-US" sz="4000" i="1" baseline="30000" dirty="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2</m:t>
                    </m:r>
                  </m:oMath>
                </a14:m>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và</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4000" i="1" dirty="0"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m:t>
                    </m:r>
                    <m:r>
                      <a:rPr lang="en-US" sz="4000" i="1" dirty="0"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𝑥</m:t>
                    </m:r>
                    <m:r>
                      <a:rPr lang="en-US" sz="4000" i="1" dirty="0"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)2</m:t>
                    </m:r>
                  </m:oMath>
                </a14:m>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khác</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nhau</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2382253" y="5588525"/>
                <a:ext cx="14915148" cy="3898375"/>
              </a:xfrm>
              <a:prstGeom prst="rect">
                <a:avLst/>
              </a:prstGeom>
              <a:blipFill>
                <a:blip r:embed="rId20"/>
                <a:stretch>
                  <a:fillRect l="-1471" b="-2973"/>
                </a:stretch>
              </a:blipFill>
            </p:spPr>
            <p:txBody>
              <a:bodyPr/>
              <a:lstStyle/>
              <a:p>
                <a:r>
                  <a:rPr lang="en-US">
                    <a:noFill/>
                  </a:rPr>
                  <a:t> </a:t>
                </a:r>
              </a:p>
            </p:txBody>
          </p:sp>
        </mc:Fallback>
      </mc:AlternateContent>
      <p:sp>
        <p:nvSpPr>
          <p:cNvPr id="19" name="Oval Callout 18"/>
          <p:cNvSpPr/>
          <p:nvPr/>
        </p:nvSpPr>
        <p:spPr>
          <a:xfrm>
            <a:off x="8670758" y="4257589"/>
            <a:ext cx="1752600" cy="965974"/>
          </a:xfrm>
          <a:prstGeom prst="wedgeEllipseCallout">
            <a:avLst/>
          </a:prstGeom>
          <a:solidFill>
            <a:schemeClr val="accent3">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10184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left)">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fade">
                                      <p:cBhvr>
                                        <p:cTn id="22" dur="500"/>
                                        <p:tgtEl>
                                          <p:spTgt spid="3">
                                            <p:txEl>
                                              <p:pRg st="0" end="0"/>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Effect transition="in" filter="fade">
                                      <p:cBhvr>
                                        <p:cTn id="25" dur="500"/>
                                        <p:tgtEl>
                                          <p:spTgt spid="3">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3">
                                            <p:txEl>
                                              <p:pRg st="2" end="2"/>
                                            </p:txEl>
                                          </p:spTgt>
                                        </p:tgtEl>
                                        <p:attrNameLst>
                                          <p:attrName>style.visibility</p:attrName>
                                        </p:attrNameLst>
                                      </p:cBhvr>
                                      <p:to>
                                        <p:strVal val="visible"/>
                                      </p:to>
                                    </p:set>
                                    <p:animEffect transition="in" filter="fade">
                                      <p:cBhvr>
                                        <p:cTn id="30" dur="500"/>
                                        <p:tgtEl>
                                          <p:spTgt spid="3">
                                            <p:txEl>
                                              <p:pRg st="2" end="2"/>
                                            </p:txEl>
                                          </p:spTgt>
                                        </p:tgtEl>
                                      </p:cBhvr>
                                    </p:animEffect>
                                    <p:anim calcmode="lin" valueType="num">
                                      <p:cBhvr>
                                        <p:cTn id="3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2" dur="500" fill="hold"/>
                                        <p:tgtEl>
                                          <p:spTgt spid="3">
                                            <p:txEl>
                                              <p:pRg st="2" end="2"/>
                                            </p:txEl>
                                          </p:spTgt>
                                        </p:tgtEl>
                                        <p:attrNameLst>
                                          <p:attrName>ppt_y</p:attrName>
                                        </p:attrNameLst>
                                      </p:cBhvr>
                                      <p:tavLst>
                                        <p:tav tm="0">
                                          <p:val>
                                            <p:strVal val="#ppt_y+.1"/>
                                          </p:val>
                                        </p:tav>
                                        <p:tav tm="100000">
                                          <p:val>
                                            <p:strVal val="#ppt_y"/>
                                          </p:val>
                                        </p:tav>
                                      </p:tavLst>
                                    </p:anim>
                                  </p:childTnLst>
                                </p:cTn>
                              </p:par>
                              <p:par>
                                <p:cTn id="33" presetID="42" presetClass="entr" presetSubtype="0" fill="hold" nodeType="with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animEffect transition="in" filter="fade">
                                      <p:cBhvr>
                                        <p:cTn id="35" dur="500"/>
                                        <p:tgtEl>
                                          <p:spTgt spid="3">
                                            <p:txEl>
                                              <p:pRg st="3" end="3"/>
                                            </p:txEl>
                                          </p:spTgt>
                                        </p:tgtEl>
                                      </p:cBhvr>
                                    </p:animEffect>
                                    <p:anim calcmode="lin" valueType="num">
                                      <p:cBhvr>
                                        <p:cTn id="3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7" dur="5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457200" y="98408"/>
            <a:ext cx="5562600" cy="1015663"/>
            <a:chOff x="381000" y="190500"/>
            <a:chExt cx="5562600" cy="1015663"/>
          </a:xfrm>
          <a:solidFill>
            <a:schemeClr val="accent5"/>
          </a:solidFill>
        </p:grpSpPr>
        <p:sp>
          <p:nvSpPr>
            <p:cNvPr id="13" name="Rectangle 12"/>
            <p:cNvSpPr/>
            <p:nvPr/>
          </p:nvSpPr>
          <p:spPr>
            <a:xfrm>
              <a:off x="381000" y="326858"/>
              <a:ext cx="5562600" cy="838200"/>
            </a:xfrm>
            <a:prstGeom prst="rect">
              <a:avLst/>
            </a:prstGeom>
            <a:grpFill/>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Rectangle 13"/>
            <p:cNvSpPr/>
            <p:nvPr/>
          </p:nvSpPr>
          <p:spPr>
            <a:xfrm>
              <a:off x="685800" y="190500"/>
              <a:ext cx="4974439" cy="1015663"/>
            </a:xfrm>
            <a:prstGeom prst="rect">
              <a:avLst/>
            </a:prstGeom>
            <a:noFill/>
            <a:ln>
              <a:noFill/>
            </a:ln>
          </p:spPr>
          <p:style>
            <a:lnRef idx="3">
              <a:schemeClr val="lt1"/>
            </a:lnRef>
            <a:fillRef idx="1">
              <a:schemeClr val="accent3"/>
            </a:fillRef>
            <a:effectRef idx="1">
              <a:schemeClr val="accent3"/>
            </a:effectRef>
            <a:fontRef idx="minor">
              <a:schemeClr val="lt1"/>
            </a:fontRef>
          </p:style>
          <p:txBody>
            <a:bodyPr wrap="non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nl-NL" sz="40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Ví dụ </a:t>
              </a:r>
              <a:r>
                <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9</a:t>
              </a:r>
              <a:r>
                <a:rPr kumimoji="0" lang="nl-NL" sz="40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(SGK – tr</a:t>
              </a:r>
              <a:r>
                <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44</a:t>
              </a:r>
              <a:r>
                <a:rPr kumimoji="0" lang="nl-NL" sz="40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a:t>
              </a: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5" name="Rectangle 4"/>
              <p:cNvSpPr/>
              <p:nvPr/>
            </p:nvSpPr>
            <p:spPr>
              <a:xfrm>
                <a:off x="457200" y="1089008"/>
                <a:ext cx="17373600" cy="9233297"/>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Nhiệt</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độ</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ở Canada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được</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đo</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bằng</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độ</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Celsius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độ</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C)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nhưng</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ở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Mỹ</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được</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đo</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bằng</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độ</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Fahrenheit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độ</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F).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Công</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thức</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tính</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số</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đo</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độ</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m:rPr>
                        <m:sty m:val="p"/>
                      </m:rPr>
                      <a:rPr kumimoji="0" lang="en-US" sz="36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F</m:t>
                    </m:r>
                  </m:oMath>
                </a14:m>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theo</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số</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đo</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độ</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m:rPr>
                        <m:sty m:val="p"/>
                      </m:rPr>
                      <a:rPr kumimoji="0" lang="en-US" sz="36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C</m:t>
                    </m:r>
                  </m:oMath>
                </a14:m>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là</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Xét</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tại</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một</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vùng</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biên</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giới</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giữa</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hai</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nước</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Mỹ</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và</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Canada:</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R="0" lvl="0" algn="just" defTabSz="914400" rtl="0" eaLnBrk="1" fontAlgn="auto" latinLnBrk="0" hangingPunct="1">
                  <a:lnSpc>
                    <a:spcPct val="150000"/>
                  </a:lnSpc>
                  <a:spcBef>
                    <a:spcPts val="0"/>
                  </a:spcBef>
                  <a:spcAft>
                    <a:spcPts val="0"/>
                  </a:spcAft>
                  <a:buClrTx/>
                  <a:buSzTx/>
                  <a:tabLst/>
                  <a:defRPr/>
                </a:pP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a)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Tại</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một</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thời</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điểm</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nếu</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nhiệt</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độ</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của</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vùng</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biên</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giối</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trên</a:t>
                </a:r>
                <a:endPar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endParaRPr>
              </a:p>
              <a:p>
                <a:pPr marR="0" lvl="0" algn="just" defTabSz="914400" rtl="0" eaLnBrk="1" fontAlgn="auto" latinLnBrk="0" hangingPunct="1">
                  <a:lnSpc>
                    <a:spcPct val="150000"/>
                  </a:lnSpc>
                  <a:spcBef>
                    <a:spcPts val="0"/>
                  </a:spcBef>
                  <a:spcAft>
                    <a:spcPts val="0"/>
                  </a:spcAft>
                  <a:buClrTx/>
                  <a:buSzTx/>
                  <a:tabLst/>
                  <a:defRPr/>
                </a:pP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là</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sSup>
                      <m:sSupPr>
                        <m:ctrlP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ctrlPr>
                      </m:sSupPr>
                      <m:e>
                        <m:r>
                          <a:rPr kumimoji="0" lang="en-US" sz="36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10</m:t>
                        </m:r>
                      </m:e>
                      <m:sup>
                        <m:r>
                          <a:rPr kumimoji="0" lang="en-US" sz="36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sup>
                    </m:sSup>
                    <m:r>
                      <m:rPr>
                        <m:sty m:val="p"/>
                      </m:rPr>
                      <a:rPr kumimoji="0" lang="en-US" sz="36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C</m:t>
                    </m:r>
                  </m:oMath>
                </a14:m>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thì</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tương</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ứng</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với</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bao</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nhiêu</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độ</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m:rPr>
                        <m:sty m:val="p"/>
                      </m:rPr>
                      <a:rPr kumimoji="0" lang="en-US" sz="36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F</m:t>
                    </m:r>
                  </m:oMath>
                </a14:m>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b)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Tại</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một</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thời</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điểm</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nếu</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nhiệt</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độ</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của</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vùng</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biên</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giối</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trên</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p>
              <a:p>
                <a:pPr marL="0" marR="0" lvl="0" indent="0" algn="just" defTabSz="914400" rtl="0" eaLnBrk="1" fontAlgn="auto" latinLnBrk="0" hangingPunct="1">
                  <a:lnSpc>
                    <a:spcPct val="150000"/>
                  </a:lnSpc>
                  <a:spcBef>
                    <a:spcPts val="0"/>
                  </a:spcBef>
                  <a:spcAft>
                    <a:spcPts val="0"/>
                  </a:spcAft>
                  <a:buClrTx/>
                  <a:buSzTx/>
                  <a:buFontTx/>
                  <a:buNone/>
                  <a:tabLst/>
                  <a:defRPr/>
                </a:pPr>
                <a:r>
                  <a:rPr lang="en-US" sz="36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là</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sSup>
                      <m:sSupPr>
                        <m:ctrlP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ctrlPr>
                      </m:sSupPr>
                      <m:e>
                        <m:r>
                          <a:rPr kumimoji="0" lang="en-US" sz="36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68</m:t>
                        </m:r>
                      </m:e>
                      <m:sup>
                        <m:r>
                          <a:rPr kumimoji="0" lang="en-US" sz="36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sup>
                    </m:sSup>
                    <m:r>
                      <m:rPr>
                        <m:sty m:val="p"/>
                      </m:rPr>
                      <a:rPr kumimoji="0" lang="en-US" sz="36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F</m:t>
                    </m:r>
                  </m:oMath>
                </a14:m>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thì</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tương</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ứng</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với</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bao</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nhiêu</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độ</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m:rPr>
                        <m:sty m:val="p"/>
                      </m:rPr>
                      <a:rPr kumimoji="0" lang="en-US" sz="36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C</m:t>
                    </m:r>
                  </m:oMath>
                </a14:m>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c)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Giả</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sử</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nhiệt</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độ</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của</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vùng</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biên</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giối</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trên</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vào</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một</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ngày</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đo</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lúc</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4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giờ</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sáng</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là</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sSup>
                      <m:sSupPr>
                        <m:ctrlP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ctrlPr>
                      </m:sSupPr>
                      <m:e>
                        <m:r>
                          <a:rPr kumimoji="0" lang="en-US" sz="36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10</m:t>
                        </m:r>
                      </m:e>
                      <m:sup>
                        <m:r>
                          <a:rPr kumimoji="0" lang="en-US" sz="36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sup>
                    </m:sSup>
                    <m:r>
                      <m:rPr>
                        <m:sty m:val="p"/>
                      </m:rPr>
                      <a:rPr kumimoji="0" lang="en-US" sz="36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C</m:t>
                    </m:r>
                  </m:oMath>
                </a14:m>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đo</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lúc</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12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giờ</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trưa</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là</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sSup>
                      <m:sSupPr>
                        <m:ctrlP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ctrlPr>
                      </m:sSupPr>
                      <m:e>
                        <m:r>
                          <a:rPr kumimoji="0" lang="en-US" sz="36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5</m:t>
                        </m:r>
                      </m:e>
                      <m:sup>
                        <m:r>
                          <a:rPr kumimoji="0" lang="en-US" sz="36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sup>
                    </m:sSup>
                    <m:r>
                      <m:rPr>
                        <m:sty m:val="p"/>
                      </m:rPr>
                      <a:rPr kumimoji="0" lang="en-US" sz="36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C</m:t>
                    </m:r>
                  </m:oMath>
                </a14:m>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Một</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người</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nhận</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định</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Nhiệt</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độ</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của</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vùng</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biên</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giối</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trên</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từ</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lúc</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4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giờ</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sáng</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đến</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12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giờ</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trưa</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ngày</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hôm</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đó</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đã</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tăng</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thêm</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sSup>
                      <m:sSupPr>
                        <m:ctrlP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ctrlPr>
                      </m:sSupPr>
                      <m:e>
                        <m:r>
                          <a:rPr kumimoji="0" lang="en-US" sz="36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59</m:t>
                        </m:r>
                      </m:e>
                      <m:sup>
                        <m:r>
                          <a:rPr kumimoji="0" lang="en-US" sz="36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sup>
                    </m:sSup>
                    <m:r>
                      <m:rPr>
                        <m:sty m:val="p"/>
                      </m:rPr>
                      <a:rPr kumimoji="0" lang="en-US" sz="36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F</m:t>
                    </m:r>
                  </m:oMath>
                </a14:m>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Theo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em</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người</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đó</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nhận</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định</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có</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đúng</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không</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Vì</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sao</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457200" y="1089008"/>
                <a:ext cx="17373600" cy="9233297"/>
              </a:xfrm>
              <a:prstGeom prst="rect">
                <a:avLst/>
              </a:prstGeom>
              <a:blipFill>
                <a:blip r:embed="rId2"/>
                <a:stretch>
                  <a:fillRect l="-1053" r="-1053" b="-462"/>
                </a:stretch>
              </a:blipFill>
            </p:spPr>
            <p:txBody>
              <a:bodyPr/>
              <a:lstStyle/>
              <a:p>
                <a:r>
                  <a:rPr lang="en-US">
                    <a:noFill/>
                  </a:rPr>
                  <a:t> </a:t>
                </a:r>
              </a:p>
            </p:txBody>
          </p:sp>
        </mc:Fallback>
      </mc:AlternateContent>
      <p:pic>
        <p:nvPicPr>
          <p:cNvPr id="20" name="Picture 25"/>
          <p:cNvPicPr>
            <a:picLocks noChangeAspect="1"/>
          </p:cNvPicPr>
          <p:nvPr/>
        </p:nvPicPr>
        <p:blipFill>
          <a:blip r:embed="rId3"/>
          <a:srcRect/>
          <a:stretch>
            <a:fillRect/>
          </a:stretch>
        </p:blipFill>
        <p:spPr>
          <a:xfrm>
            <a:off x="16649549" y="225745"/>
            <a:ext cx="1077029" cy="863263"/>
          </a:xfrm>
          <a:prstGeom prst="rect">
            <a:avLst/>
          </a:prstGeom>
        </p:spPr>
      </p:pic>
      <mc:AlternateContent xmlns:mc="http://schemas.openxmlformats.org/markup-compatibility/2006" xmlns:a14="http://schemas.microsoft.com/office/drawing/2010/main">
        <mc:Choice Requires="a14">
          <p:sp>
            <p:nvSpPr>
              <p:cNvPr id="2" name="Rectangle 1"/>
              <p:cNvSpPr/>
              <p:nvPr/>
            </p:nvSpPr>
            <p:spPr>
              <a:xfrm>
                <a:off x="13487400" y="1406123"/>
                <a:ext cx="3297569" cy="1740285"/>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𝐹</m:t>
                      </m:r>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f>
                        <m:f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ctrlPr>
                        </m:fPr>
                        <m:num>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9</m:t>
                          </m:r>
                        </m:num>
                        <m:den>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5</m:t>
                          </m:r>
                        </m:den>
                      </m:f>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𝐶</m:t>
                      </m:r>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+32</m:t>
                      </m:r>
                      <m:r>
                        <m:rPr>
                          <m:nor/>
                        </m:rPr>
                        <a:rPr kumimoji="0" lang="en-US" sz="38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m:t>.</m:t>
                      </m:r>
                      <m:r>
                        <m:rPr>
                          <m:nor/>
                        </m:rPr>
                        <a:rPr kumimoji="0" lang="en-US" sz="3800" b="0" i="1"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m:t> </m:t>
                      </m:r>
                    </m:oMath>
                  </m:oMathPara>
                </a14:m>
                <a:endParaRPr kumimoji="0" lang="en-US" sz="3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13487400" y="1406123"/>
                <a:ext cx="3297569" cy="1740285"/>
              </a:xfrm>
              <a:prstGeom prst="rect">
                <a:avLst/>
              </a:prstGeom>
              <a:blipFill>
                <a:blip r:embed="rId4"/>
                <a:stretch>
                  <a:fillRect/>
                </a:stretch>
              </a:blipFill>
            </p:spPr>
            <p:txBody>
              <a:bodyPr/>
              <a:lstStyle/>
              <a:p>
                <a:r>
                  <a:rPr lang="en-US">
                    <a:noFill/>
                  </a:rPr>
                  <a:t> </a:t>
                </a:r>
              </a:p>
            </p:txBody>
          </p:sp>
        </mc:Fallback>
      </mc:AlternateContent>
      <p:pic>
        <p:nvPicPr>
          <p:cNvPr id="3" name="Picture 2"/>
          <p:cNvPicPr>
            <a:picLocks noChangeAspect="1"/>
          </p:cNvPicPr>
          <p:nvPr/>
        </p:nvPicPr>
        <p:blipFill>
          <a:blip r:embed="rId5">
            <a:extLst>
              <a:ext uri="{BEBA8EAE-BF5A-486C-A8C5-ECC9F3942E4B}">
                <a14:imgProps xmlns:a14="http://schemas.microsoft.com/office/drawing/2010/main">
                  <a14:imgLayer r:embed="rId6">
                    <a14:imgEffect>
                      <a14:saturation sat="400000"/>
                    </a14:imgEffect>
                  </a14:imgLayer>
                </a14:imgProps>
              </a:ext>
              <a:ext uri="{28A0092B-C50C-407E-A947-70E740481C1C}">
                <a14:useLocalDpi xmlns:a14="http://schemas.microsoft.com/office/drawing/2010/main" val="0"/>
              </a:ext>
            </a:extLst>
          </a:blip>
          <a:stretch>
            <a:fillRect/>
          </a:stretch>
        </p:blipFill>
        <p:spPr>
          <a:xfrm>
            <a:off x="12649200" y="3467100"/>
            <a:ext cx="4953000" cy="3330173"/>
          </a:xfrm>
          <a:prstGeom prst="rect">
            <a:avLst/>
          </a:prstGeom>
        </p:spPr>
      </p:pic>
      <p:pic>
        <p:nvPicPr>
          <p:cNvPr id="9" name="Picture 5"/>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9151981">
            <a:off x="16666404" y="8962174"/>
            <a:ext cx="990437" cy="974448"/>
          </a:xfrm>
          <a:prstGeom prst="rect">
            <a:avLst/>
          </a:prstGeom>
        </p:spPr>
      </p:pic>
    </p:spTree>
    <p:extLst>
      <p:ext uri="{BB962C8B-B14F-4D97-AF65-F5344CB8AC3E}">
        <p14:creationId xmlns:p14="http://schemas.microsoft.com/office/powerpoint/2010/main" val="131742393"/>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5"/>
          <p:cNvPicPr>
            <a:picLocks noChangeAspect="1"/>
          </p:cNvPicPr>
          <p:nvPr/>
        </p:nvPicPr>
        <p:blipFill>
          <a:blip r:embed="rId2"/>
          <a:srcRect/>
          <a:stretch>
            <a:fillRect/>
          </a:stretch>
        </p:blipFill>
        <p:spPr>
          <a:xfrm>
            <a:off x="15540790" y="963244"/>
            <a:ext cx="1752600" cy="1404748"/>
          </a:xfrm>
          <a:prstGeom prst="rect">
            <a:avLst/>
          </a:prstGeom>
        </p:spPr>
      </p:pic>
      <p:sp>
        <p:nvSpPr>
          <p:cNvPr id="19" name="Oval Callout 18"/>
          <p:cNvSpPr/>
          <p:nvPr/>
        </p:nvSpPr>
        <p:spPr>
          <a:xfrm>
            <a:off x="1143000" y="449254"/>
            <a:ext cx="1752600" cy="838200"/>
          </a:xfrm>
          <a:prstGeom prst="wedgeEllipseCallout">
            <a:avLst/>
          </a:prstGeom>
          <a:solidFill>
            <a:schemeClr val="accent3">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sp>
        <p:nvSpPr>
          <p:cNvPr id="3" name="Rectangle 2"/>
          <p:cNvSpPr/>
          <p:nvPr/>
        </p:nvSpPr>
        <p:spPr>
          <a:xfrm>
            <a:off x="1143000" y="1485900"/>
            <a:ext cx="17830800" cy="901593"/>
          </a:xfrm>
          <a:prstGeom prst="rect">
            <a:avLst/>
          </a:prstGeom>
        </p:spPr>
        <p:txBody>
          <a:bodyPr wrap="square">
            <a:spAutoFit/>
          </a:bodyPr>
          <a:lstStyle/>
          <a:p>
            <a:pPr algn="just">
              <a:lnSpc>
                <a:spcPct val="150000"/>
              </a:lnSpc>
            </a:pP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a) </a:t>
            </a:r>
            <a:r>
              <a:rPr lang="en-US" sz="40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Thay</a:t>
            </a: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giá</a:t>
            </a: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trị</a:t>
            </a: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 C = -10 </a:t>
            </a:r>
            <a:r>
              <a:rPr lang="en-US" sz="40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vào</a:t>
            </a: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biểu</a:t>
            </a: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thức</a:t>
            </a: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 F, ta </a:t>
            </a:r>
            <a:r>
              <a:rPr lang="en-US" sz="40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có</a:t>
            </a: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a:t>
            </a:r>
            <a:endParaRPr lang="en-US" sz="4000" dirty="0">
              <a:latin typeface="Arial" panose="020B0604020202020204" pitchFamily="34" charset="0"/>
              <a:ea typeface="Times New Roman" panose="02020603050405020304" pitchFamily="18" charset="0"/>
              <a:cs typeface="Arial" panose="020B0604020202020204" pitchFamily="34" charset="0"/>
            </a:endParaRPr>
          </a:p>
        </p:txBody>
      </p:sp>
      <mc:AlternateContent xmlns:mc="http://schemas.openxmlformats.org/markup-compatibility/2006" xmlns:a14="http://schemas.microsoft.com/office/drawing/2010/main">
        <mc:Choice Requires="a14">
          <p:sp>
            <p:nvSpPr>
              <p:cNvPr id="8" name="Rectangle 7"/>
              <p:cNvSpPr/>
              <p:nvPr/>
            </p:nvSpPr>
            <p:spPr>
              <a:xfrm>
                <a:off x="4114800" y="5905500"/>
                <a:ext cx="9144000" cy="1827039"/>
              </a:xfrm>
              <a:prstGeom prst="rect">
                <a:avLst/>
              </a:prstGeom>
            </p:spPr>
            <p:txBody>
              <a:bodyPr>
                <a:spAutoFit/>
              </a:bodyPr>
              <a:lstStyle/>
              <a:p>
                <a:pPr lvl="0" algn="just">
                  <a:lnSpc>
                    <a:spcPct val="150000"/>
                  </a:lnSpc>
                </a:pPr>
                <a14:m>
                  <m:oMathPara xmlns:m="http://schemas.openxmlformats.org/officeDocument/2006/math">
                    <m:oMathParaPr>
                      <m:jc m:val="centerGroup"/>
                    </m:oMathParaPr>
                    <m:oMath xmlns:m="http://schemas.openxmlformats.org/officeDocument/2006/math">
                      <m:r>
                        <a:rPr lang="en-US" sz="4000" i="1">
                          <a:solidFill>
                            <a:srgbClr val="333333"/>
                          </a:solidFill>
                          <a:latin typeface="Cambria Math" panose="02040503050406030204" pitchFamily="18" charset="0"/>
                          <a:ea typeface="Times New Roman" panose="02020603050405020304" pitchFamily="18" charset="0"/>
                          <a:cs typeface="Arial" panose="020B0604020202020204" pitchFamily="34" charset="0"/>
                        </a:rPr>
                        <m:t>68=</m:t>
                      </m:r>
                      <m:f>
                        <m:fPr>
                          <m:ctrlPr>
                            <a:rPr lang="en-US" sz="4000" i="1">
                              <a:solidFill>
                                <a:srgbClr val="333333"/>
                              </a:solidFill>
                              <a:latin typeface="Cambria Math" panose="02040503050406030204" pitchFamily="18" charset="0"/>
                              <a:ea typeface="Times New Roman" panose="02020603050405020304" pitchFamily="18" charset="0"/>
                              <a:cs typeface="Arial" panose="020B0604020202020204" pitchFamily="34" charset="0"/>
                            </a:rPr>
                          </m:ctrlPr>
                        </m:fPr>
                        <m:num>
                          <m:r>
                            <a:rPr lang="en-US" sz="4000" i="1">
                              <a:solidFill>
                                <a:srgbClr val="333333"/>
                              </a:solidFill>
                              <a:latin typeface="Cambria Math" panose="02040503050406030204" pitchFamily="18" charset="0"/>
                              <a:ea typeface="Times New Roman" panose="02020603050405020304" pitchFamily="18" charset="0"/>
                              <a:cs typeface="Arial" panose="020B0604020202020204" pitchFamily="34" charset="0"/>
                            </a:rPr>
                            <m:t>9</m:t>
                          </m:r>
                        </m:num>
                        <m:den>
                          <m:r>
                            <a:rPr lang="en-US" sz="4000" i="1">
                              <a:solidFill>
                                <a:srgbClr val="333333"/>
                              </a:solidFill>
                              <a:latin typeface="Cambria Math" panose="02040503050406030204" pitchFamily="18" charset="0"/>
                              <a:ea typeface="Times New Roman" panose="02020603050405020304" pitchFamily="18" charset="0"/>
                              <a:cs typeface="Arial" panose="020B0604020202020204" pitchFamily="34" charset="0"/>
                            </a:rPr>
                            <m:t>5</m:t>
                          </m:r>
                        </m:den>
                      </m:f>
                      <m:r>
                        <a:rPr lang="en-US" sz="4000" i="1">
                          <a:solidFill>
                            <a:srgbClr val="333333"/>
                          </a:solidFill>
                          <a:latin typeface="Cambria Math" panose="02040503050406030204" pitchFamily="18" charset="0"/>
                          <a:ea typeface="Times New Roman" panose="02020603050405020304" pitchFamily="18" charset="0"/>
                          <a:cs typeface="Arial" panose="020B0604020202020204" pitchFamily="34" charset="0"/>
                        </a:rPr>
                        <m:t>.</m:t>
                      </m:r>
                      <m:r>
                        <a:rPr lang="en-US" sz="4000" i="1">
                          <a:solidFill>
                            <a:srgbClr val="333333"/>
                          </a:solidFill>
                          <a:latin typeface="Cambria Math" panose="02040503050406030204" pitchFamily="18" charset="0"/>
                          <a:ea typeface="Times New Roman" panose="02020603050405020304" pitchFamily="18" charset="0"/>
                          <a:cs typeface="Arial" panose="020B0604020202020204" pitchFamily="34" charset="0"/>
                        </a:rPr>
                        <m:t>𝐶</m:t>
                      </m:r>
                      <m:r>
                        <a:rPr lang="en-US" sz="4000" i="1">
                          <a:solidFill>
                            <a:srgbClr val="333333"/>
                          </a:solidFill>
                          <a:latin typeface="Cambria Math" panose="02040503050406030204" pitchFamily="18" charset="0"/>
                          <a:ea typeface="Times New Roman" panose="02020603050405020304" pitchFamily="18" charset="0"/>
                          <a:cs typeface="Arial" panose="020B0604020202020204" pitchFamily="34" charset="0"/>
                        </a:rPr>
                        <m:t>+32</m:t>
                      </m:r>
                    </m:oMath>
                  </m:oMathPara>
                </a14:m>
                <a:endPar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4114800" y="5905500"/>
                <a:ext cx="9144000" cy="1827039"/>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angle 8"/>
              <p:cNvSpPr/>
              <p:nvPr/>
            </p:nvSpPr>
            <p:spPr>
              <a:xfrm>
                <a:off x="6724378" y="2097261"/>
                <a:ext cx="6668044" cy="1827039"/>
              </a:xfrm>
              <a:prstGeom prst="rect">
                <a:avLst/>
              </a:prstGeom>
            </p:spPr>
            <p:txBody>
              <a:bodyPr wrap="none">
                <a:spAutoFit/>
              </a:bodyPr>
              <a:lstStyle/>
              <a:p>
                <a:pPr lvl="0" algn="just">
                  <a:lnSpc>
                    <a:spcPct val="150000"/>
                  </a:lnSpc>
                </a:pPr>
                <a14:m>
                  <m:oMathPara xmlns:m="http://schemas.openxmlformats.org/officeDocument/2006/math">
                    <m:oMathParaPr>
                      <m:jc m:val="centerGroup"/>
                    </m:oMathParaPr>
                    <m:oMath xmlns:m="http://schemas.openxmlformats.org/officeDocument/2006/math">
                      <m:r>
                        <a:rPr lang="en-US" sz="4000" i="1">
                          <a:solidFill>
                            <a:srgbClr val="333333"/>
                          </a:solidFill>
                          <a:latin typeface="Cambria Math" panose="02040503050406030204" pitchFamily="18" charset="0"/>
                          <a:ea typeface="Times New Roman" panose="02020603050405020304" pitchFamily="18" charset="0"/>
                          <a:cs typeface="Arial" panose="020B0604020202020204" pitchFamily="34" charset="0"/>
                        </a:rPr>
                        <m:t>𝐹</m:t>
                      </m:r>
                      <m:r>
                        <a:rPr lang="en-US" sz="4000" i="1">
                          <a:solidFill>
                            <a:srgbClr val="333333"/>
                          </a:solidFill>
                          <a:latin typeface="Cambria Math" panose="02040503050406030204" pitchFamily="18" charset="0"/>
                          <a:ea typeface="Times New Roman" panose="02020603050405020304" pitchFamily="18" charset="0"/>
                          <a:cs typeface="Arial" panose="020B0604020202020204" pitchFamily="34" charset="0"/>
                        </a:rPr>
                        <m:t>=</m:t>
                      </m:r>
                      <m:f>
                        <m:fPr>
                          <m:ctrlPr>
                            <a:rPr lang="en-US" sz="4000" i="1">
                              <a:solidFill>
                                <a:srgbClr val="333333"/>
                              </a:solidFill>
                              <a:latin typeface="Cambria Math" panose="02040503050406030204" pitchFamily="18" charset="0"/>
                              <a:ea typeface="Times New Roman" panose="02020603050405020304" pitchFamily="18" charset="0"/>
                              <a:cs typeface="Arial" panose="020B0604020202020204" pitchFamily="34" charset="0"/>
                            </a:rPr>
                          </m:ctrlPr>
                        </m:fPr>
                        <m:num>
                          <m:r>
                            <a:rPr lang="en-US" sz="4000" i="1">
                              <a:solidFill>
                                <a:srgbClr val="333333"/>
                              </a:solidFill>
                              <a:latin typeface="Cambria Math" panose="02040503050406030204" pitchFamily="18" charset="0"/>
                              <a:ea typeface="Times New Roman" panose="02020603050405020304" pitchFamily="18" charset="0"/>
                              <a:cs typeface="Arial" panose="020B0604020202020204" pitchFamily="34" charset="0"/>
                            </a:rPr>
                            <m:t>9</m:t>
                          </m:r>
                        </m:num>
                        <m:den>
                          <m:r>
                            <a:rPr lang="en-US" sz="4000" i="1">
                              <a:solidFill>
                                <a:srgbClr val="333333"/>
                              </a:solidFill>
                              <a:latin typeface="Cambria Math" panose="02040503050406030204" pitchFamily="18" charset="0"/>
                              <a:ea typeface="Times New Roman" panose="02020603050405020304" pitchFamily="18" charset="0"/>
                              <a:cs typeface="Arial" panose="020B0604020202020204" pitchFamily="34" charset="0"/>
                            </a:rPr>
                            <m:t>5</m:t>
                          </m:r>
                        </m:den>
                      </m:f>
                      <m:r>
                        <a:rPr lang="en-US" sz="4000" i="1">
                          <a:solidFill>
                            <a:srgbClr val="333333"/>
                          </a:solidFill>
                          <a:latin typeface="Cambria Math" panose="02040503050406030204" pitchFamily="18" charset="0"/>
                          <a:ea typeface="Times New Roman" panose="02020603050405020304" pitchFamily="18" charset="0"/>
                          <a:cs typeface="Arial" panose="020B0604020202020204" pitchFamily="34" charset="0"/>
                        </a:rPr>
                        <m:t>.</m:t>
                      </m:r>
                      <m:d>
                        <m:dPr>
                          <m:ctrlPr>
                            <a:rPr lang="en-US" sz="4000" i="1">
                              <a:solidFill>
                                <a:srgbClr val="333333"/>
                              </a:solidFill>
                              <a:latin typeface="Cambria Math" panose="02040503050406030204" pitchFamily="18" charset="0"/>
                              <a:ea typeface="Times New Roman" panose="02020603050405020304" pitchFamily="18" charset="0"/>
                              <a:cs typeface="Arial" panose="020B0604020202020204" pitchFamily="34" charset="0"/>
                            </a:rPr>
                          </m:ctrlPr>
                        </m:dPr>
                        <m:e>
                          <m:r>
                            <a:rPr lang="en-US" sz="4000" i="1">
                              <a:solidFill>
                                <a:srgbClr val="333333"/>
                              </a:solidFill>
                              <a:latin typeface="Cambria Math" panose="02040503050406030204" pitchFamily="18" charset="0"/>
                              <a:ea typeface="Times New Roman" panose="02020603050405020304" pitchFamily="18" charset="0"/>
                              <a:cs typeface="Arial" panose="020B0604020202020204" pitchFamily="34" charset="0"/>
                            </a:rPr>
                            <m:t>−10</m:t>
                          </m:r>
                        </m:e>
                      </m:d>
                      <m:r>
                        <a:rPr lang="en-US" sz="4000" i="1">
                          <a:solidFill>
                            <a:srgbClr val="333333"/>
                          </a:solidFill>
                          <a:latin typeface="Cambria Math" panose="02040503050406030204" pitchFamily="18" charset="0"/>
                          <a:ea typeface="Times New Roman" panose="02020603050405020304" pitchFamily="18" charset="0"/>
                          <a:cs typeface="Arial" panose="020B0604020202020204" pitchFamily="34" charset="0"/>
                        </a:rPr>
                        <m:t>+32=14 (</m:t>
                      </m:r>
                      <m:r>
                        <a:rPr lang="en-US" sz="4000" i="1">
                          <a:solidFill>
                            <a:srgbClr val="333333"/>
                          </a:solidFill>
                          <a:latin typeface="Cambria Math" panose="02040503050406030204" pitchFamily="18" charset="0"/>
                          <a:ea typeface="Cambria Math" panose="02040503050406030204" pitchFamily="18" charset="0"/>
                          <a:cs typeface="Arial" panose="020B0604020202020204" pitchFamily="34" charset="0"/>
                        </a:rPr>
                        <m:t>℉</m:t>
                      </m:r>
                      <m:r>
                        <a:rPr lang="en-US" sz="4000" i="1">
                          <a:solidFill>
                            <a:srgbClr val="333333"/>
                          </a:solidFill>
                          <a:latin typeface="Cambria Math" panose="02040503050406030204" pitchFamily="18" charset="0"/>
                          <a:ea typeface="Times New Roman" panose="02020603050405020304" pitchFamily="18" charset="0"/>
                          <a:cs typeface="Arial" panose="020B0604020202020204" pitchFamily="34" charset="0"/>
                        </a:rPr>
                        <m:t>)</m:t>
                      </m:r>
                    </m:oMath>
                  </m:oMathPara>
                </a14:m>
                <a:endPar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9" name="Rectangle 8"/>
              <p:cNvSpPr>
                <a:spLocks noRot="1" noChangeAspect="1" noMove="1" noResize="1" noEditPoints="1" noAdjustHandles="1" noChangeArrowheads="1" noChangeShapeType="1" noTextEdit="1"/>
              </p:cNvSpPr>
              <p:nvPr/>
            </p:nvSpPr>
            <p:spPr>
              <a:xfrm>
                <a:off x="6724378" y="2097261"/>
                <a:ext cx="6668044" cy="1827039"/>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9"/>
              <p:cNvSpPr/>
              <p:nvPr/>
            </p:nvSpPr>
            <p:spPr>
              <a:xfrm>
                <a:off x="1828800" y="3848100"/>
                <a:ext cx="10668000" cy="1015663"/>
              </a:xfrm>
              <a:prstGeom prst="rect">
                <a:avLst/>
              </a:prstGeom>
            </p:spPr>
            <p:txBody>
              <a:bodyPr wrap="square">
                <a:spAutoFit/>
              </a:bodyPr>
              <a:lstStyle/>
              <a:p>
                <a:pPr lvl="0" algn="just">
                  <a:lnSpc>
                    <a:spcPct val="150000"/>
                  </a:lnSpc>
                </a:pP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Vậy </a:t>
                </a:r>
                <a:r>
                  <a:rPr lang="en-US" sz="40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nhiệt</a:t>
                </a: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độ</a:t>
                </a: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của</a:t>
                </a: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vùng</a:t>
                </a: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biên</a:t>
                </a: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giới</a:t>
                </a: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đó</a:t>
                </a: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là</a:t>
                </a: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4000" i="1">
                        <a:solidFill>
                          <a:srgbClr val="333333"/>
                        </a:solidFill>
                        <a:latin typeface="Cambria Math" panose="02040503050406030204" pitchFamily="18" charset="0"/>
                        <a:ea typeface="Times New Roman" panose="02020603050405020304" pitchFamily="18" charset="0"/>
                        <a:cs typeface="Arial" panose="020B0604020202020204" pitchFamily="34" charset="0"/>
                      </a:rPr>
                      <m:t>14 (</m:t>
                    </m:r>
                    <m:r>
                      <a:rPr lang="en-US" sz="4000" i="1">
                        <a:solidFill>
                          <a:srgbClr val="333333"/>
                        </a:solidFill>
                        <a:latin typeface="Cambria Math" panose="02040503050406030204" pitchFamily="18" charset="0"/>
                        <a:ea typeface="Cambria Math" panose="02040503050406030204" pitchFamily="18" charset="0"/>
                        <a:cs typeface="Arial" panose="020B0604020202020204" pitchFamily="34" charset="0"/>
                      </a:rPr>
                      <m:t>℉</m:t>
                    </m:r>
                    <m:r>
                      <a:rPr lang="en-US" sz="4000" i="1">
                        <a:solidFill>
                          <a:srgbClr val="333333"/>
                        </a:solidFill>
                        <a:latin typeface="Cambria Math" panose="02040503050406030204" pitchFamily="18" charset="0"/>
                        <a:ea typeface="Times New Roman" panose="02020603050405020304" pitchFamily="18" charset="0"/>
                        <a:cs typeface="Arial" panose="020B0604020202020204" pitchFamily="34" charset="0"/>
                      </a:rPr>
                      <m:t>)</m:t>
                    </m:r>
                  </m:oMath>
                </a14:m>
                <a:endPar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10" name="Rectangle 9"/>
              <p:cNvSpPr>
                <a:spLocks noRot="1" noChangeAspect="1" noMove="1" noResize="1" noEditPoints="1" noAdjustHandles="1" noChangeArrowheads="1" noChangeShapeType="1" noTextEdit="1"/>
              </p:cNvSpPr>
              <p:nvPr/>
            </p:nvSpPr>
            <p:spPr>
              <a:xfrm>
                <a:off x="1828800" y="3848100"/>
                <a:ext cx="10668000" cy="1015663"/>
              </a:xfrm>
              <a:prstGeom prst="rect">
                <a:avLst/>
              </a:prstGeom>
              <a:blipFill>
                <a:blip r:embed="rId5"/>
                <a:stretch>
                  <a:fillRect l="-2000" b="-13772"/>
                </a:stretch>
              </a:blipFill>
            </p:spPr>
            <p:txBody>
              <a:bodyPr/>
              <a:lstStyle/>
              <a:p>
                <a:r>
                  <a:rPr lang="en-US">
                    <a:noFill/>
                  </a:rPr>
                  <a:t> </a:t>
                </a:r>
              </a:p>
            </p:txBody>
          </p:sp>
        </mc:Fallback>
      </mc:AlternateContent>
      <p:grpSp>
        <p:nvGrpSpPr>
          <p:cNvPr id="24" name="Group 23"/>
          <p:cNvGrpSpPr/>
          <p:nvPr/>
        </p:nvGrpSpPr>
        <p:grpSpPr>
          <a:xfrm>
            <a:off x="1147011" y="5113897"/>
            <a:ext cx="14401800" cy="1248803"/>
            <a:chOff x="838200" y="4863763"/>
            <a:chExt cx="14401800" cy="1248803"/>
          </a:xfrm>
        </p:grpSpPr>
        <mc:AlternateContent xmlns:mc="http://schemas.openxmlformats.org/markup-compatibility/2006" xmlns:a14="http://schemas.microsoft.com/office/drawing/2010/main">
          <mc:Choice Requires="a14">
            <p:sp>
              <p:nvSpPr>
                <p:cNvPr id="21" name="Rectangle 20"/>
                <p:cNvSpPr/>
                <p:nvPr/>
              </p:nvSpPr>
              <p:spPr>
                <a:xfrm>
                  <a:off x="838200" y="4920754"/>
                  <a:ext cx="14401800" cy="1015663"/>
                </a:xfrm>
                <a:prstGeom prst="rect">
                  <a:avLst/>
                </a:prstGeom>
              </p:spPr>
              <p:txBody>
                <a:bodyPr wrap="square">
                  <a:spAutoFit/>
                </a:bodyPr>
                <a:lstStyle/>
                <a:p>
                  <a:pPr lvl="0">
                    <a:lnSpc>
                      <a:spcPct val="150000"/>
                    </a:lnSpc>
                  </a:pP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b)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Thay</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giá</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trị</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𝐹</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=68 </m:t>
                      </m:r>
                      <m:r>
                        <a:rPr lang="en-US" sz="4000" i="1">
                          <a:solidFill>
                            <a:srgbClr val="333333"/>
                          </a:solidFill>
                          <a:latin typeface="Cambria Math" panose="02040503050406030204" pitchFamily="18" charset="0"/>
                          <a:ea typeface="Times New Roman" panose="02020603050405020304" pitchFamily="18" charset="0"/>
                          <a:cs typeface="Arial" panose="020B0604020202020204" pitchFamily="34" charset="0"/>
                        </a:rPr>
                        <m:t>(</m:t>
                      </m:r>
                      <m:r>
                        <a:rPr lang="en-US" sz="4000" i="1">
                          <a:solidFill>
                            <a:srgbClr val="333333"/>
                          </a:solidFill>
                          <a:latin typeface="Cambria Math" panose="02040503050406030204" pitchFamily="18" charset="0"/>
                          <a:ea typeface="Cambria Math" panose="02040503050406030204" pitchFamily="18" charset="0"/>
                          <a:cs typeface="Arial" panose="020B0604020202020204" pitchFamily="34" charset="0"/>
                        </a:rPr>
                        <m:t>℉</m:t>
                      </m:r>
                      <m:r>
                        <a:rPr lang="en-US" sz="4000" i="1">
                          <a:solidFill>
                            <a:srgbClr val="333333"/>
                          </a:solidFill>
                          <a:latin typeface="Cambria Math" panose="02040503050406030204" pitchFamily="18" charset="0"/>
                          <a:ea typeface="Times New Roman" panose="02020603050405020304" pitchFamily="18" charset="0"/>
                          <a:cs typeface="Arial" panose="020B0604020202020204" pitchFamily="34" charset="0"/>
                        </a:rPr>
                        <m:t>)</m:t>
                      </m:r>
                    </m:oMath>
                  </a14:m>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vào</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biểu</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thức</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 ta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có</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a:t>
                  </a:r>
                </a:p>
              </p:txBody>
            </p:sp>
          </mc:Choice>
          <mc:Fallback xmlns="">
            <p:sp>
              <p:nvSpPr>
                <p:cNvPr id="21" name="Rectangle 20"/>
                <p:cNvSpPr>
                  <a:spLocks noRot="1" noChangeAspect="1" noMove="1" noResize="1" noEditPoints="1" noAdjustHandles="1" noChangeArrowheads="1" noChangeShapeType="1" noTextEdit="1"/>
                </p:cNvSpPr>
                <p:nvPr/>
              </p:nvSpPr>
              <p:spPr>
                <a:xfrm>
                  <a:off x="838200" y="4920754"/>
                  <a:ext cx="14401800" cy="1015663"/>
                </a:xfrm>
                <a:prstGeom prst="rect">
                  <a:avLst/>
                </a:prstGeom>
                <a:blipFill>
                  <a:blip r:embed="rId6"/>
                  <a:stretch>
                    <a:fillRect l="-1481" b="-1377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Rectangle 22"/>
                <p:cNvSpPr/>
                <p:nvPr/>
              </p:nvSpPr>
              <p:spPr>
                <a:xfrm>
                  <a:off x="9930375" y="4863763"/>
                  <a:ext cx="3480825" cy="124880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4000" i="1" smtClean="0">
                            <a:solidFill>
                              <a:srgbClr val="333333"/>
                            </a:solidFill>
                            <a:latin typeface="Cambria Math" panose="02040503050406030204" pitchFamily="18" charset="0"/>
                            <a:ea typeface="Times New Roman" panose="02020603050405020304" pitchFamily="18" charset="0"/>
                            <a:cs typeface="Arial" panose="020B0604020202020204" pitchFamily="34" charset="0"/>
                          </a:rPr>
                          <m:t>𝐹</m:t>
                        </m:r>
                        <m:r>
                          <a:rPr lang="en-US" sz="4000" i="1" smtClean="0">
                            <a:solidFill>
                              <a:srgbClr val="333333"/>
                            </a:solidFill>
                            <a:latin typeface="Cambria Math" panose="02040503050406030204" pitchFamily="18" charset="0"/>
                            <a:ea typeface="Times New Roman" panose="02020603050405020304" pitchFamily="18" charset="0"/>
                            <a:cs typeface="Arial" panose="020B0604020202020204" pitchFamily="34" charset="0"/>
                          </a:rPr>
                          <m:t>=</m:t>
                        </m:r>
                        <m:f>
                          <m:fPr>
                            <m:ctrlPr>
                              <a:rPr lang="en-US" sz="4000" i="1">
                                <a:solidFill>
                                  <a:srgbClr val="333333"/>
                                </a:solidFill>
                                <a:latin typeface="Cambria Math" panose="02040503050406030204" pitchFamily="18" charset="0"/>
                                <a:ea typeface="Times New Roman" panose="02020603050405020304" pitchFamily="18" charset="0"/>
                                <a:cs typeface="Arial" panose="020B0604020202020204" pitchFamily="34" charset="0"/>
                              </a:rPr>
                            </m:ctrlPr>
                          </m:fPr>
                          <m:num>
                            <m:r>
                              <a:rPr lang="en-US" sz="4000" i="1">
                                <a:solidFill>
                                  <a:srgbClr val="333333"/>
                                </a:solidFill>
                                <a:latin typeface="Cambria Math" panose="02040503050406030204" pitchFamily="18" charset="0"/>
                                <a:ea typeface="Times New Roman" panose="02020603050405020304" pitchFamily="18" charset="0"/>
                                <a:cs typeface="Arial" panose="020B0604020202020204" pitchFamily="34" charset="0"/>
                              </a:rPr>
                              <m:t>9</m:t>
                            </m:r>
                          </m:num>
                          <m:den>
                            <m:r>
                              <a:rPr lang="en-US" sz="4000" i="1">
                                <a:solidFill>
                                  <a:srgbClr val="333333"/>
                                </a:solidFill>
                                <a:latin typeface="Cambria Math" panose="02040503050406030204" pitchFamily="18" charset="0"/>
                                <a:ea typeface="Times New Roman" panose="02020603050405020304" pitchFamily="18" charset="0"/>
                                <a:cs typeface="Arial" panose="020B0604020202020204" pitchFamily="34" charset="0"/>
                              </a:rPr>
                              <m:t>5</m:t>
                            </m:r>
                          </m:den>
                        </m:f>
                        <m:r>
                          <a:rPr lang="en-US" sz="4000" i="1">
                            <a:solidFill>
                              <a:srgbClr val="333333"/>
                            </a:solidFill>
                            <a:latin typeface="Cambria Math" panose="02040503050406030204" pitchFamily="18" charset="0"/>
                            <a:ea typeface="Times New Roman" panose="02020603050405020304" pitchFamily="18" charset="0"/>
                            <a:cs typeface="Arial" panose="020B0604020202020204" pitchFamily="34" charset="0"/>
                          </a:rPr>
                          <m:t>.</m:t>
                        </m:r>
                        <m:r>
                          <a:rPr lang="en-US" sz="4000" b="0" i="1" smtClean="0">
                            <a:solidFill>
                              <a:srgbClr val="333333"/>
                            </a:solidFill>
                            <a:latin typeface="Cambria Math" panose="02040503050406030204" pitchFamily="18" charset="0"/>
                            <a:ea typeface="Times New Roman" panose="02020603050405020304" pitchFamily="18" charset="0"/>
                            <a:cs typeface="Arial" panose="020B0604020202020204" pitchFamily="34" charset="0"/>
                          </a:rPr>
                          <m:t>𝐶</m:t>
                        </m:r>
                        <m:r>
                          <a:rPr lang="en-US" sz="4000" i="1">
                            <a:solidFill>
                              <a:srgbClr val="333333"/>
                            </a:solidFill>
                            <a:latin typeface="Cambria Math" panose="02040503050406030204" pitchFamily="18" charset="0"/>
                            <a:ea typeface="Times New Roman" panose="02020603050405020304" pitchFamily="18" charset="0"/>
                            <a:cs typeface="Arial" panose="020B0604020202020204" pitchFamily="34" charset="0"/>
                          </a:rPr>
                          <m:t>+32 </m:t>
                        </m:r>
                      </m:oMath>
                    </m:oMathPara>
                  </a14:m>
                  <a:endParaRPr lang="en-US" dirty="0"/>
                </a:p>
              </p:txBody>
            </p:sp>
          </mc:Choice>
          <mc:Fallback xmlns="">
            <p:sp>
              <p:nvSpPr>
                <p:cNvPr id="23" name="Rectangle 22"/>
                <p:cNvSpPr>
                  <a:spLocks noRot="1" noChangeAspect="1" noMove="1" noResize="1" noEditPoints="1" noAdjustHandles="1" noChangeArrowheads="1" noChangeShapeType="1" noTextEdit="1"/>
                </p:cNvSpPr>
                <p:nvPr/>
              </p:nvSpPr>
              <p:spPr>
                <a:xfrm>
                  <a:off x="9930375" y="4863763"/>
                  <a:ext cx="3480825" cy="1248803"/>
                </a:xfrm>
                <a:prstGeom prst="rect">
                  <a:avLst/>
                </a:prstGeom>
                <a:blipFill>
                  <a:blip r:embed="rId7"/>
                  <a:stretch>
                    <a:fillRect/>
                  </a:stretch>
                </a:blipFill>
              </p:spPr>
              <p:txBody>
                <a:bodyPr/>
                <a:lstStyle/>
                <a:p>
                  <a:r>
                    <a:rPr lang="en-US">
                      <a:noFill/>
                    </a:rPr>
                    <a:t> </a:t>
                  </a:r>
                </a:p>
              </p:txBody>
            </p:sp>
          </mc:Fallback>
        </mc:AlternateContent>
      </p:grpSp>
      <p:grpSp>
        <p:nvGrpSpPr>
          <p:cNvPr id="28" name="Group 27"/>
          <p:cNvGrpSpPr/>
          <p:nvPr/>
        </p:nvGrpSpPr>
        <p:grpSpPr>
          <a:xfrm>
            <a:off x="1812758" y="7552297"/>
            <a:ext cx="14325600" cy="1248803"/>
            <a:chOff x="1371600" y="7345275"/>
            <a:chExt cx="14325600" cy="1248803"/>
          </a:xfrm>
        </p:grpSpPr>
        <mc:AlternateContent xmlns:mc="http://schemas.openxmlformats.org/markup-compatibility/2006" xmlns:a14="http://schemas.microsoft.com/office/drawing/2010/main">
          <mc:Choice Requires="a14">
            <p:sp>
              <p:nvSpPr>
                <p:cNvPr id="25" name="Rectangle 24"/>
                <p:cNvSpPr/>
                <p:nvPr/>
              </p:nvSpPr>
              <p:spPr>
                <a:xfrm>
                  <a:off x="1371600" y="7461846"/>
                  <a:ext cx="14325600" cy="1015663"/>
                </a:xfrm>
                <a:prstGeom prst="rect">
                  <a:avLst/>
                </a:prstGeom>
              </p:spPr>
              <p:txBody>
                <a:bodyPr wrap="square">
                  <a:spAutoFit/>
                </a:bodyPr>
                <a:lstStyle/>
                <a:p>
                  <a:pPr lvl="0">
                    <a:lnSpc>
                      <a:spcPct val="150000"/>
                    </a:lnSpc>
                  </a:pP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Suy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ra</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hay </a:t>
                  </a:r>
                  <a14:m>
                    <m:oMath xmlns:m="http://schemas.openxmlformats.org/officeDocument/2006/math">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𝐶</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=20</m:t>
                      </m:r>
                      <m:d>
                        <m:d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dPr>
                        <m:e>
                          <m:r>
                            <a:rPr lang="en-US" sz="4000" i="1">
                              <a:solidFill>
                                <a:prstClr val="black"/>
                              </a:solidFill>
                              <a:latin typeface="Cambria Math" panose="02040503050406030204" pitchFamily="18" charset="0"/>
                              <a:ea typeface="Cambria Math" panose="02040503050406030204" pitchFamily="18" charset="0"/>
                              <a:cs typeface="Arial" panose="020B0604020202020204" pitchFamily="34" charset="0"/>
                            </a:rPr>
                            <m:t>℃</m:t>
                          </m:r>
                        </m:e>
                      </m:d>
                    </m:oMath>
                  </a14:m>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a:t>
                  </a:r>
                </a:p>
              </p:txBody>
            </p:sp>
          </mc:Choice>
          <mc:Fallback xmlns="">
            <p:sp>
              <p:nvSpPr>
                <p:cNvPr id="25" name="Rectangle 24"/>
                <p:cNvSpPr>
                  <a:spLocks noRot="1" noChangeAspect="1" noMove="1" noResize="1" noEditPoints="1" noAdjustHandles="1" noChangeArrowheads="1" noChangeShapeType="1" noTextEdit="1"/>
                </p:cNvSpPr>
                <p:nvPr/>
              </p:nvSpPr>
              <p:spPr>
                <a:xfrm>
                  <a:off x="1371600" y="7461846"/>
                  <a:ext cx="14325600" cy="1015663"/>
                </a:xfrm>
                <a:prstGeom prst="rect">
                  <a:avLst/>
                </a:prstGeom>
                <a:blipFill>
                  <a:blip r:embed="rId8"/>
                  <a:stretch>
                    <a:fillRect l="-1489" b="-1377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Rectangle 25"/>
                <p:cNvSpPr/>
                <p:nvPr/>
              </p:nvSpPr>
              <p:spPr>
                <a:xfrm>
                  <a:off x="3048000" y="7345275"/>
                  <a:ext cx="2424831" cy="124880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4000" i="1" smtClean="0">
                                <a:solidFill>
                                  <a:srgbClr val="333333"/>
                                </a:solidFill>
                                <a:latin typeface="Cambria Math" panose="02040503050406030204" pitchFamily="18" charset="0"/>
                                <a:ea typeface="Times New Roman" panose="02020603050405020304" pitchFamily="18" charset="0"/>
                                <a:cs typeface="Arial" panose="020B0604020202020204" pitchFamily="34" charset="0"/>
                              </a:rPr>
                            </m:ctrlPr>
                          </m:fPr>
                          <m:num>
                            <m:r>
                              <a:rPr lang="en-US" sz="4000" i="1">
                                <a:solidFill>
                                  <a:srgbClr val="333333"/>
                                </a:solidFill>
                                <a:latin typeface="Cambria Math" panose="02040503050406030204" pitchFamily="18" charset="0"/>
                                <a:ea typeface="Times New Roman" panose="02020603050405020304" pitchFamily="18" charset="0"/>
                                <a:cs typeface="Arial" panose="020B0604020202020204" pitchFamily="34" charset="0"/>
                              </a:rPr>
                              <m:t>9</m:t>
                            </m:r>
                          </m:num>
                          <m:den>
                            <m:r>
                              <a:rPr lang="en-US" sz="4000" i="1">
                                <a:solidFill>
                                  <a:srgbClr val="333333"/>
                                </a:solidFill>
                                <a:latin typeface="Cambria Math" panose="02040503050406030204" pitchFamily="18" charset="0"/>
                                <a:ea typeface="Times New Roman" panose="02020603050405020304" pitchFamily="18" charset="0"/>
                                <a:cs typeface="Arial" panose="020B0604020202020204" pitchFamily="34" charset="0"/>
                              </a:rPr>
                              <m:t>5</m:t>
                            </m:r>
                          </m:den>
                        </m:f>
                        <m:r>
                          <a:rPr lang="en-US" sz="4000" i="1">
                            <a:solidFill>
                              <a:srgbClr val="333333"/>
                            </a:solidFill>
                            <a:latin typeface="Cambria Math" panose="02040503050406030204" pitchFamily="18" charset="0"/>
                            <a:ea typeface="Times New Roman" panose="02020603050405020304" pitchFamily="18" charset="0"/>
                            <a:cs typeface="Arial" panose="020B0604020202020204" pitchFamily="34" charset="0"/>
                          </a:rPr>
                          <m:t>.</m:t>
                        </m:r>
                        <m:r>
                          <a:rPr lang="en-US" sz="4000" i="1">
                            <a:solidFill>
                              <a:srgbClr val="333333"/>
                            </a:solidFill>
                            <a:latin typeface="Cambria Math" panose="02040503050406030204" pitchFamily="18" charset="0"/>
                            <a:ea typeface="Times New Roman" panose="02020603050405020304" pitchFamily="18" charset="0"/>
                            <a:cs typeface="Arial" panose="020B0604020202020204" pitchFamily="34" charset="0"/>
                          </a:rPr>
                          <m:t>𝐶</m:t>
                        </m:r>
                        <m:r>
                          <a:rPr lang="en-US" sz="4000" b="0" i="1" smtClean="0">
                            <a:solidFill>
                              <a:srgbClr val="333333"/>
                            </a:solidFill>
                            <a:latin typeface="Cambria Math" panose="02040503050406030204" pitchFamily="18" charset="0"/>
                            <a:ea typeface="Times New Roman" panose="02020603050405020304" pitchFamily="18" charset="0"/>
                            <a:cs typeface="Arial" panose="020B0604020202020204" pitchFamily="34" charset="0"/>
                          </a:rPr>
                          <m:t>=36</m:t>
                        </m:r>
                      </m:oMath>
                    </m:oMathPara>
                  </a14:m>
                  <a:endParaRPr lang="en-US" dirty="0"/>
                </a:p>
              </p:txBody>
            </p:sp>
          </mc:Choice>
          <mc:Fallback xmlns="">
            <p:sp>
              <p:nvSpPr>
                <p:cNvPr id="26" name="Rectangle 25"/>
                <p:cNvSpPr>
                  <a:spLocks noRot="1" noChangeAspect="1" noMove="1" noResize="1" noEditPoints="1" noAdjustHandles="1" noChangeArrowheads="1" noChangeShapeType="1" noTextEdit="1"/>
                </p:cNvSpPr>
                <p:nvPr/>
              </p:nvSpPr>
              <p:spPr>
                <a:xfrm>
                  <a:off x="3048000" y="7345275"/>
                  <a:ext cx="2424831" cy="1248803"/>
                </a:xfrm>
                <a:prstGeom prst="rect">
                  <a:avLst/>
                </a:prstGeom>
                <a:blipFill>
                  <a:blip r:embed="rId9"/>
                  <a:stretch>
                    <a:fillRect/>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27" name="Rectangle 26"/>
              <p:cNvSpPr/>
              <p:nvPr/>
            </p:nvSpPr>
            <p:spPr>
              <a:xfrm>
                <a:off x="1812758" y="8877300"/>
                <a:ext cx="10477500" cy="1015663"/>
              </a:xfrm>
              <a:prstGeom prst="rect">
                <a:avLst/>
              </a:prstGeom>
            </p:spPr>
            <p:txBody>
              <a:bodyPr wrap="square">
                <a:spAutoFit/>
              </a:bodyPr>
              <a:lstStyle/>
              <a:p>
                <a:pPr lvl="0">
                  <a:lnSpc>
                    <a:spcPct val="150000"/>
                  </a:lnSpc>
                </a:pP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Vậy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nhiệt</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độ</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của</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vùng</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biên</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giới</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đó</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là</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sSup>
                      <m:sSup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sSupPr>
                      <m:e>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20</m:t>
                        </m:r>
                      </m:e>
                      <m:sup>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sup>
                    </m:sSup>
                    <m:r>
                      <m:rPr>
                        <m:sty m:val="p"/>
                      </m:rP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C</m:t>
                    </m:r>
                  </m:oMath>
                </a14:m>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a:t>
                </a:r>
              </a:p>
            </p:txBody>
          </p:sp>
        </mc:Choice>
        <mc:Fallback xmlns="">
          <p:sp>
            <p:nvSpPr>
              <p:cNvPr id="27" name="Rectangle 26"/>
              <p:cNvSpPr>
                <a:spLocks noRot="1" noChangeAspect="1" noMove="1" noResize="1" noEditPoints="1" noAdjustHandles="1" noChangeArrowheads="1" noChangeShapeType="1" noTextEdit="1"/>
              </p:cNvSpPr>
              <p:nvPr/>
            </p:nvSpPr>
            <p:spPr>
              <a:xfrm>
                <a:off x="1812758" y="8877300"/>
                <a:ext cx="10477500" cy="1015663"/>
              </a:xfrm>
              <a:prstGeom prst="rect">
                <a:avLst/>
              </a:prstGeom>
              <a:blipFill>
                <a:blip r:embed="rId10"/>
                <a:stretch>
                  <a:fillRect l="-2036" b="-13772"/>
                </a:stretch>
              </a:blipFill>
            </p:spPr>
            <p:txBody>
              <a:bodyPr/>
              <a:lstStyle/>
              <a:p>
                <a:r>
                  <a:rPr lang="en-US">
                    <a:noFill/>
                  </a:rPr>
                  <a:t> </a:t>
                </a:r>
              </a:p>
            </p:txBody>
          </p:sp>
        </mc:Fallback>
      </mc:AlternateContent>
      <p:pic>
        <p:nvPicPr>
          <p:cNvPr id="29" name="Picture 2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3695948" y="7668868"/>
            <a:ext cx="3018643" cy="2180970"/>
          </a:xfrm>
          <a:prstGeom prst="rect">
            <a:avLst/>
          </a:prstGeom>
        </p:spPr>
      </p:pic>
    </p:spTree>
    <p:extLst>
      <p:ext uri="{BB962C8B-B14F-4D97-AF65-F5344CB8AC3E}">
        <p14:creationId xmlns:p14="http://schemas.microsoft.com/office/powerpoint/2010/main" val="2212545508"/>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fade">
                                      <p:cBhvr>
                                        <p:cTn id="23" dur="500"/>
                                        <p:tgtEl>
                                          <p:spTgt spid="24"/>
                                        </p:tgtEl>
                                      </p:cBhvr>
                                    </p:animEffect>
                                    <p:anim calcmode="lin" valueType="num">
                                      <p:cBhvr>
                                        <p:cTn id="24" dur="500" fill="hold"/>
                                        <p:tgtEl>
                                          <p:spTgt spid="24"/>
                                        </p:tgtEl>
                                        <p:attrNameLst>
                                          <p:attrName>ppt_x</p:attrName>
                                        </p:attrNameLst>
                                      </p:cBhvr>
                                      <p:tavLst>
                                        <p:tav tm="0">
                                          <p:val>
                                            <p:strVal val="#ppt_x"/>
                                          </p:val>
                                        </p:tav>
                                        <p:tav tm="100000">
                                          <p:val>
                                            <p:strVal val="#ppt_x"/>
                                          </p:val>
                                        </p:tav>
                                      </p:tavLst>
                                    </p:anim>
                                    <p:anim calcmode="lin" valueType="num">
                                      <p:cBhvr>
                                        <p:cTn id="25" dur="500" fill="hold"/>
                                        <p:tgtEl>
                                          <p:spTgt spid="24"/>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anim calcmode="lin" valueType="num">
                                      <p:cBhvr>
                                        <p:cTn id="29" dur="500" fill="hold"/>
                                        <p:tgtEl>
                                          <p:spTgt spid="8"/>
                                        </p:tgtEl>
                                        <p:attrNameLst>
                                          <p:attrName>ppt_x</p:attrName>
                                        </p:attrNameLst>
                                      </p:cBhvr>
                                      <p:tavLst>
                                        <p:tav tm="0">
                                          <p:val>
                                            <p:strVal val="#ppt_x"/>
                                          </p:val>
                                        </p:tav>
                                        <p:tav tm="100000">
                                          <p:val>
                                            <p:strVal val="#ppt_x"/>
                                          </p:val>
                                        </p:tav>
                                      </p:tavLst>
                                    </p:anim>
                                    <p:anim calcmode="lin" valueType="num">
                                      <p:cBhvr>
                                        <p:cTn id="30" dur="500" fill="hold"/>
                                        <p:tgtEl>
                                          <p:spTgt spid="8"/>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28"/>
                                        </p:tgtEl>
                                        <p:attrNameLst>
                                          <p:attrName>style.visibility</p:attrName>
                                        </p:attrNameLst>
                                      </p:cBhvr>
                                      <p:to>
                                        <p:strVal val="visible"/>
                                      </p:to>
                                    </p:set>
                                    <p:animEffect transition="in" filter="fade">
                                      <p:cBhvr>
                                        <p:cTn id="33" dur="500"/>
                                        <p:tgtEl>
                                          <p:spTgt spid="28"/>
                                        </p:tgtEl>
                                      </p:cBhvr>
                                    </p:animEffect>
                                    <p:anim calcmode="lin" valueType="num">
                                      <p:cBhvr>
                                        <p:cTn id="34" dur="500" fill="hold"/>
                                        <p:tgtEl>
                                          <p:spTgt spid="28"/>
                                        </p:tgtEl>
                                        <p:attrNameLst>
                                          <p:attrName>ppt_x</p:attrName>
                                        </p:attrNameLst>
                                      </p:cBhvr>
                                      <p:tavLst>
                                        <p:tav tm="0">
                                          <p:val>
                                            <p:strVal val="#ppt_x"/>
                                          </p:val>
                                        </p:tav>
                                        <p:tav tm="100000">
                                          <p:val>
                                            <p:strVal val="#ppt_x"/>
                                          </p:val>
                                        </p:tav>
                                      </p:tavLst>
                                    </p:anim>
                                    <p:anim calcmode="lin" valueType="num">
                                      <p:cBhvr>
                                        <p:cTn id="35" dur="500" fill="hold"/>
                                        <p:tgtEl>
                                          <p:spTgt spid="28"/>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27"/>
                                        </p:tgtEl>
                                        <p:attrNameLst>
                                          <p:attrName>style.visibility</p:attrName>
                                        </p:attrNameLst>
                                      </p:cBhvr>
                                      <p:to>
                                        <p:strVal val="visible"/>
                                      </p:to>
                                    </p:set>
                                    <p:animEffect transition="in" filter="fade">
                                      <p:cBhvr>
                                        <p:cTn id="38" dur="500"/>
                                        <p:tgtEl>
                                          <p:spTgt spid="27"/>
                                        </p:tgtEl>
                                      </p:cBhvr>
                                    </p:animEffect>
                                    <p:anim calcmode="lin" valueType="num">
                                      <p:cBhvr>
                                        <p:cTn id="39" dur="500" fill="hold"/>
                                        <p:tgtEl>
                                          <p:spTgt spid="27"/>
                                        </p:tgtEl>
                                        <p:attrNameLst>
                                          <p:attrName>ppt_x</p:attrName>
                                        </p:attrNameLst>
                                      </p:cBhvr>
                                      <p:tavLst>
                                        <p:tav tm="0">
                                          <p:val>
                                            <p:strVal val="#ppt_x"/>
                                          </p:val>
                                        </p:tav>
                                        <p:tav tm="100000">
                                          <p:val>
                                            <p:strVal val="#ppt_x"/>
                                          </p:val>
                                        </p:tav>
                                      </p:tavLst>
                                    </p:anim>
                                    <p:anim calcmode="lin" valueType="num">
                                      <p:cBhvr>
                                        <p:cTn id="40" dur="5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3" grpId="0"/>
      <p:bldP spid="8" grpId="0"/>
      <p:bldP spid="9" grpId="0"/>
      <p:bldP spid="10" grpId="0"/>
      <p:bldP spid="2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Oval Callout 18"/>
          <p:cNvSpPr/>
          <p:nvPr/>
        </p:nvSpPr>
        <p:spPr>
          <a:xfrm>
            <a:off x="810126" y="1087423"/>
            <a:ext cx="1752600" cy="838200"/>
          </a:xfrm>
          <a:prstGeom prst="wedgeEllipseCallout">
            <a:avLst/>
          </a:prstGeom>
          <a:solidFill>
            <a:schemeClr val="accent3">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3" name="Rectangle 2"/>
              <p:cNvSpPr/>
              <p:nvPr/>
            </p:nvSpPr>
            <p:spPr>
              <a:xfrm>
                <a:off x="810126" y="2475806"/>
                <a:ext cx="16888378" cy="6020494"/>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c) Theo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câu</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khi</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𝐶</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10</m:t>
                    </m:r>
                    <m:r>
                      <a:rPr kumimoji="0" lang="en-US" sz="4000" b="0" i="0"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 </m:t>
                    </m:r>
                    <m:d>
                      <m:d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ctrlPr>
                      </m:dPr>
                      <m:e>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Arial" panose="020B0604020202020204" pitchFamily="34" charset="0"/>
                          </a:rPr>
                          <m:t>℃</m:t>
                        </m:r>
                      </m:e>
                    </m:d>
                  </m:oMath>
                </a14:m>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thì</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𝐹</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=14</m:t>
                    </m:r>
                    <m:r>
                      <a:rPr kumimoji="0" lang="en-US" sz="4000" b="0" i="0"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 </m:t>
                    </m:r>
                    <m:d>
                      <m:d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ctrlPr>
                      </m:dPr>
                      <m:e>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Arial" panose="020B0604020202020204" pitchFamily="34" charset="0"/>
                          </a:rPr>
                          <m:t>℉</m:t>
                        </m:r>
                      </m:e>
                    </m:d>
                  </m:oMath>
                </a14:m>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Tương</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tự</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khi</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𝐶</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=5</m:t>
                    </m:r>
                    <m:d>
                      <m:d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ctrlPr>
                      </m:dPr>
                      <m:e>
                        <m:sSup>
                          <m:sSup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ctrlPr>
                          </m:sSupPr>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 </m:t>
                            </m:r>
                          </m:e>
                          <m:sup>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sup>
                        </m:sSup>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C</m:t>
                        </m:r>
                      </m:e>
                    </m:d>
                  </m:oMath>
                </a14:m>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thì</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𝐹</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f>
                      <m:f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ctrlPr>
                      </m:fPr>
                      <m:num>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9</m:t>
                        </m:r>
                      </m:num>
                      <m:den>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5</m:t>
                        </m:r>
                      </m:den>
                    </m:f>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⋅5+32=41</m:t>
                    </m:r>
                    <m:r>
                      <a:rPr kumimoji="0" lang="en-US" sz="4000" b="0" i="0"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 </m:t>
                    </m:r>
                    <m:d>
                      <m:d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ctrlPr>
                      </m:dPr>
                      <m:e>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Arial" panose="020B0604020202020204" pitchFamily="34" charset="0"/>
                          </a:rPr>
                          <m:t>℉</m:t>
                        </m:r>
                      </m:e>
                    </m:d>
                  </m:oMath>
                </a14:m>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Do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đó</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nhiệt</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độ</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của</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vùng</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biên</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giối</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trên</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vào</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ngày</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hôm</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đó</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lúc</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4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giờ</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sáng</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p>
              <a:p>
                <a:pPr marL="0" marR="0" lvl="0" indent="0" algn="l" defTabSz="914400" rtl="0" eaLnBrk="1" fontAlgn="auto" latinLnBrk="0" hangingPunct="1">
                  <a:lnSpc>
                    <a:spcPct val="150000"/>
                  </a:lnSpc>
                  <a:spcBef>
                    <a:spcPts val="0"/>
                  </a:spcBef>
                  <a:spcAft>
                    <a:spcPts val="0"/>
                  </a:spcAft>
                  <a:buClrTx/>
                  <a:buSzTx/>
                  <a:buFontTx/>
                  <a:buNone/>
                  <a:tabLst/>
                  <a:defRPr/>
                </a:pP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là</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14 ° </a:t>
                </a:r>
                <a14:m>
                  <m:oMath xmlns:m="http://schemas.openxmlformats.org/officeDocument/2006/math">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F</m:t>
                    </m:r>
                  </m:oMath>
                </a14:m>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và</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lúc</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12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giờ</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trưa</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là</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sSup>
                      <m:sSup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ctrlPr>
                      </m:sSupPr>
                      <m:e>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41</m:t>
                        </m:r>
                      </m:e>
                      <m:sup>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sup>
                    </m:sSup>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F</m:t>
                    </m:r>
                  </m:oMath>
                </a14:m>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p>
              <a:p>
                <a:pPr marL="0" marR="0" lvl="0" indent="0" algn="l" defTabSz="914400" rtl="0" eaLnBrk="1" fontAlgn="auto" latinLnBrk="0" hangingPunct="1">
                  <a:lnSpc>
                    <a:spcPct val="150000"/>
                  </a:lnSpc>
                  <a:spcBef>
                    <a:spcPts val="0"/>
                  </a:spcBef>
                  <a:spcAft>
                    <a:spcPts val="0"/>
                  </a:spcAft>
                  <a:buClrTx/>
                  <a:buSzTx/>
                  <a:buFontTx/>
                  <a:buNone/>
                  <a:tabLst/>
                  <a:defRPr/>
                </a:pP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Chênh</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lệch</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nhiệt</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độ</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là</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41</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14=27</m:t>
                    </m:r>
                    <m:d>
                      <m:d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ctrlPr>
                      </m:dPr>
                      <m:e>
                        <m:sSup>
                          <m:sSup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ctrlPr>
                          </m:sSupPr>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 </m:t>
                            </m:r>
                          </m:e>
                          <m:sup>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sup>
                        </m:sSup>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F</m:t>
                        </m:r>
                      </m:e>
                    </m:d>
                  </m:oMath>
                </a14:m>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Vậy</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nhận</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định</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của</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người</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đó</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không</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đúng</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a:t>
                </a:r>
              </a:p>
            </p:txBody>
          </p:sp>
        </mc:Choice>
        <mc:Fallback xmlns="">
          <p:sp>
            <p:nvSpPr>
              <p:cNvPr id="3" name="Rectangle 2"/>
              <p:cNvSpPr>
                <a:spLocks noRot="1" noChangeAspect="1" noMove="1" noResize="1" noEditPoints="1" noAdjustHandles="1" noChangeArrowheads="1" noChangeShapeType="1" noTextEdit="1"/>
              </p:cNvSpPr>
              <p:nvPr/>
            </p:nvSpPr>
            <p:spPr>
              <a:xfrm>
                <a:off x="810126" y="2475806"/>
                <a:ext cx="16888378" cy="6020494"/>
              </a:xfrm>
              <a:prstGeom prst="rect">
                <a:avLst/>
              </a:prstGeom>
              <a:blipFill>
                <a:blip r:embed="rId2"/>
                <a:stretch>
                  <a:fillRect l="-1300" b="-1518"/>
                </a:stretch>
              </a:blipFill>
            </p:spPr>
            <p:txBody>
              <a:bodyPr/>
              <a:lstStyle/>
              <a:p>
                <a:r>
                  <a:rPr lang="en-US">
                    <a:noFill/>
                  </a:rPr>
                  <a:t> </a:t>
                </a:r>
              </a:p>
            </p:txBody>
          </p:sp>
        </mc:Fallback>
      </mc:AlternateContent>
      <p:pic>
        <p:nvPicPr>
          <p:cNvPr id="5" name="Picture 25"/>
          <p:cNvPicPr>
            <a:picLocks noChangeAspect="1"/>
          </p:cNvPicPr>
          <p:nvPr/>
        </p:nvPicPr>
        <p:blipFill>
          <a:blip r:embed="rId3"/>
          <a:srcRect/>
          <a:stretch>
            <a:fillRect/>
          </a:stretch>
        </p:blipFill>
        <p:spPr>
          <a:xfrm>
            <a:off x="15468600" y="963244"/>
            <a:ext cx="1752600" cy="1404748"/>
          </a:xfrm>
          <a:prstGeom prst="rect">
            <a:avLst/>
          </a:prstGeom>
        </p:spPr>
      </p:pic>
      <p:pic>
        <p:nvPicPr>
          <p:cNvPr id="6" name="Picture 2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3695948" y="7668868"/>
            <a:ext cx="3018643" cy="2180970"/>
          </a:xfrm>
          <a:prstGeom prst="rect">
            <a:avLst/>
          </a:prstGeom>
        </p:spPr>
      </p:pic>
    </p:spTree>
    <p:extLst>
      <p:ext uri="{BB962C8B-B14F-4D97-AF65-F5344CB8AC3E}">
        <p14:creationId xmlns:p14="http://schemas.microsoft.com/office/powerpoint/2010/main" val="3208113126"/>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500"/>
                                        <p:tgtEl>
                                          <p:spTgt spid="3">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wipe(down)">
                                      <p:cBhvr>
                                        <p:cTn id="25" dur="500"/>
                                        <p:tgtEl>
                                          <p:spTgt spid="3">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nodeType="clickEffect">
                                  <p:stCondLst>
                                    <p:cond delay="0"/>
                                  </p:stCondLst>
                                  <p:childTnLst>
                                    <p:set>
                                      <p:cBhvr>
                                        <p:cTn id="29" dur="1" fill="hold">
                                          <p:stCondLst>
                                            <p:cond delay="0"/>
                                          </p:stCondLst>
                                        </p:cTn>
                                        <p:tgtEl>
                                          <p:spTgt spid="3">
                                            <p:txEl>
                                              <p:pRg st="5" end="5"/>
                                            </p:txEl>
                                          </p:spTgt>
                                        </p:tgtEl>
                                        <p:attrNameLst>
                                          <p:attrName>style.visibility</p:attrName>
                                        </p:attrNameLst>
                                      </p:cBhvr>
                                      <p:to>
                                        <p:strVal val="visible"/>
                                      </p:to>
                                    </p:set>
                                    <p:anim calcmode="lin" valueType="num">
                                      <p:cBhvr>
                                        <p:cTn id="30"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31" dur="500" fill="hold"/>
                                        <p:tgtEl>
                                          <p:spTgt spid="3">
                                            <p:txEl>
                                              <p:pRg st="5" end="5"/>
                                            </p:txEl>
                                          </p:spTgt>
                                        </p:tgtEl>
                                        <p:attrNameLst>
                                          <p:attrName>ppt_h</p:attrName>
                                        </p:attrNameLst>
                                      </p:cBhvr>
                                      <p:tavLst>
                                        <p:tav tm="0">
                                          <p:val>
                                            <p:fltVal val="0"/>
                                          </p:val>
                                        </p:tav>
                                        <p:tav tm="100000">
                                          <p:val>
                                            <p:strVal val="#ppt_h"/>
                                          </p:val>
                                        </p:tav>
                                      </p:tavLst>
                                    </p:anim>
                                    <p:animEffect transition="in" filter="fade">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7FEF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81000" y="656715"/>
            <a:ext cx="17068800" cy="8973571"/>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72647" y="5676900"/>
            <a:ext cx="3343054" cy="9677262"/>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641382" y="6667500"/>
            <a:ext cx="3347642" cy="887125"/>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81553" y="674975"/>
            <a:ext cx="3347642" cy="887125"/>
          </a:xfrm>
          <a:prstGeom prst="rect">
            <a:avLst/>
          </a:prstGeom>
        </p:spPr>
      </p:pic>
      <p:pic>
        <p:nvPicPr>
          <p:cNvPr id="7" name="Picture 7"/>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5621000" y="414493"/>
            <a:ext cx="1473508" cy="1396149"/>
          </a:xfrm>
          <a:prstGeom prst="rect">
            <a:avLst/>
          </a:prstGeom>
        </p:spPr>
      </p:pic>
      <p:sp>
        <p:nvSpPr>
          <p:cNvPr id="10" name="Rectangle 9"/>
          <p:cNvSpPr/>
          <p:nvPr/>
        </p:nvSpPr>
        <p:spPr>
          <a:xfrm>
            <a:off x="690452" y="2351564"/>
            <a:ext cx="16530748" cy="1191736"/>
          </a:xfrm>
          <a:prstGeom prst="rect">
            <a:avLst/>
          </a:prstGeom>
        </p:spPr>
        <p:txBody>
          <a:bodyPr wrap="square">
            <a:spAutoFit/>
          </a:bodyPr>
          <a:lstStyle/>
          <a:p>
            <a:pPr algn="ctr">
              <a:lnSpc>
                <a:spcPct val="107000"/>
              </a:lnSpc>
              <a:spcBef>
                <a:spcPts val="600"/>
              </a:spcBef>
              <a:spcAft>
                <a:spcPts val="0"/>
              </a:spcAft>
            </a:pPr>
            <a:r>
              <a:rPr lang="vi-VN" sz="7000" b="1" cap="all" dirty="0">
                <a:solidFill>
                  <a:schemeClr val="bg1"/>
                </a:solidFill>
                <a:ea typeface="Times New Roman" panose="02020603050405020304" pitchFamily="18" charset="0"/>
                <a:cs typeface="Times New Roman" panose="02020603050405020304" pitchFamily="18" charset="0"/>
              </a:rPr>
              <a:t>CHƯƠNG VI: BIỂU THỨC ĐẠI SỐ</a:t>
            </a:r>
          </a:p>
        </p:txBody>
      </p:sp>
      <p:sp>
        <p:nvSpPr>
          <p:cNvPr id="11" name="Rectangle 10"/>
          <p:cNvSpPr/>
          <p:nvPr/>
        </p:nvSpPr>
        <p:spPr>
          <a:xfrm>
            <a:off x="838200" y="3786813"/>
            <a:ext cx="16574650" cy="3185487"/>
          </a:xfrm>
          <a:prstGeom prst="rect">
            <a:avLst/>
          </a:prstGeom>
        </p:spPr>
        <p:txBody>
          <a:bodyPr wrap="square">
            <a:spAutoFit/>
          </a:bodyPr>
          <a:lstStyle/>
          <a:p>
            <a:pPr algn="ctr">
              <a:lnSpc>
                <a:spcPct val="150000"/>
              </a:lnSpc>
              <a:spcBef>
                <a:spcPts val="1200"/>
              </a:spcBef>
              <a:spcAft>
                <a:spcPts val="0"/>
              </a:spcAft>
            </a:pPr>
            <a:r>
              <a:rPr lang="en-US" sz="6700" b="1" kern="0" cap="all" dirty="0">
                <a:solidFill>
                  <a:srgbClr val="FFFF00"/>
                </a:solidFill>
                <a:latin typeface="Arial" panose="020B0604020202020204" pitchFamily="34" charset="0"/>
                <a:ea typeface="Times New Roman" panose="02020603050405020304" pitchFamily="18" charset="0"/>
                <a:cs typeface="Times New Roman" panose="02020603050405020304" pitchFamily="18" charset="0"/>
              </a:rPr>
              <a:t>BÀI 1: BIỂU THỨC SỐ. </a:t>
            </a:r>
          </a:p>
          <a:p>
            <a:pPr algn="ctr">
              <a:lnSpc>
                <a:spcPct val="150000"/>
              </a:lnSpc>
              <a:spcBef>
                <a:spcPts val="1200"/>
              </a:spcBef>
              <a:spcAft>
                <a:spcPts val="0"/>
              </a:spcAft>
            </a:pPr>
            <a:r>
              <a:rPr lang="en-US" sz="6700" b="1" kern="0" cap="all" dirty="0">
                <a:solidFill>
                  <a:srgbClr val="FFFF00"/>
                </a:solidFill>
                <a:latin typeface="Arial" panose="020B0604020202020204" pitchFamily="34" charset="0"/>
                <a:ea typeface="Times New Roman" panose="02020603050405020304" pitchFamily="18" charset="0"/>
                <a:cs typeface="Times New Roman" panose="02020603050405020304" pitchFamily="18" charset="0"/>
              </a:rPr>
              <a:t>BIỂU THỨC ĐẠI SỐ</a:t>
            </a:r>
            <a:endParaRPr lang="en-US" sz="6700" b="1" kern="0" dirty="0">
              <a:solidFill>
                <a:srgbClr val="FFFF00"/>
              </a:solidFill>
              <a:effectLst/>
              <a:latin typeface="Calibri Light" panose="020F0302020204030204" pitchFamily="34" charset="0"/>
              <a:ea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med" p14:dur="700">
        <p14:warp dir="in"/>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E7FEFF"/>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951394" flipH="1">
            <a:off x="-276534" y="7181995"/>
            <a:ext cx="1607725" cy="1546339"/>
          </a:xfrm>
          <a:prstGeom prst="rect">
            <a:avLst/>
          </a:prstGeom>
        </p:spPr>
      </p:pic>
      <p:grpSp>
        <p:nvGrpSpPr>
          <p:cNvPr id="17" name="Group 16"/>
          <p:cNvGrpSpPr/>
          <p:nvPr/>
        </p:nvGrpSpPr>
        <p:grpSpPr>
          <a:xfrm>
            <a:off x="6794757" y="342900"/>
            <a:ext cx="4741161" cy="1704173"/>
            <a:chOff x="6705600" y="238927"/>
            <a:chExt cx="4741161" cy="1704173"/>
          </a:xfrm>
        </p:grpSpPr>
        <p:pic>
          <p:nvPicPr>
            <p:cNvPr id="11" name="Picture 11"/>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467600" y="1686782"/>
              <a:ext cx="2971800" cy="256318"/>
            </a:xfrm>
            <a:prstGeom prst="rect">
              <a:avLst/>
            </a:prstGeom>
          </p:spPr>
        </p:pic>
        <p:sp>
          <p:nvSpPr>
            <p:cNvPr id="16" name="Rectangle 15"/>
            <p:cNvSpPr/>
            <p:nvPr/>
          </p:nvSpPr>
          <p:spPr>
            <a:xfrm>
              <a:off x="6705600" y="238927"/>
              <a:ext cx="4741161" cy="1306255"/>
            </a:xfrm>
            <a:prstGeom prst="rect">
              <a:avLst/>
            </a:prstGeom>
            <a:noFill/>
            <a:ln>
              <a:noFill/>
            </a:ln>
          </p:spPr>
          <p:style>
            <a:lnRef idx="3">
              <a:schemeClr val="lt1"/>
            </a:lnRef>
            <a:fillRef idx="1">
              <a:schemeClr val="accent1"/>
            </a:fillRef>
            <a:effectRef idx="1">
              <a:schemeClr val="accent1"/>
            </a:effectRef>
            <a:fontRef idx="minor">
              <a:schemeClr val="lt1"/>
            </a:fontRef>
          </p:style>
          <p:txBody>
            <a:bodyPr wrap="square">
              <a:spAutoFit/>
            </a:bodyPr>
            <a:lstStyle/>
            <a:p>
              <a:pPr marL="0" marR="0" lvl="0" indent="0" algn="ctr" defTabSz="914400" rtl="0" eaLnBrk="1" fontAlgn="auto" latinLnBrk="0" hangingPunct="1">
                <a:lnSpc>
                  <a:spcPct val="150000"/>
                </a:lnSpc>
                <a:spcBef>
                  <a:spcPts val="0"/>
                </a:spcBef>
                <a:spcAft>
                  <a:spcPts val="800"/>
                </a:spcAft>
                <a:buClrTx/>
                <a:buSzTx/>
                <a:buFontTx/>
                <a:buNone/>
                <a:tabLst/>
                <a:defRPr/>
              </a:pPr>
              <a:r>
                <a:rPr kumimoji="0" lang="nl-NL" sz="6000" b="1" i="0" u="none" strike="noStrike" kern="1200" cap="none" spc="0" normalizeH="0" baseline="0" noProof="0" dirty="0">
                  <a:ln w="0"/>
                  <a:solidFill>
                    <a:schemeClr val="tx2"/>
                  </a:solidFill>
                  <a:uLnTx/>
                  <a:uFillTx/>
                  <a:latin typeface="Arial" panose="020B0604020202020204" pitchFamily="34" charset="0"/>
                  <a:ea typeface="Times New Roman" panose="02020603050405020304" pitchFamily="18" charset="0"/>
                  <a:cs typeface="Arial" panose="020B0604020202020204" pitchFamily="34" charset="0"/>
                </a:rPr>
                <a:t>LUYỆN</a:t>
              </a:r>
              <a:r>
                <a:rPr kumimoji="0" lang="nl-NL" sz="6000" b="1" i="0" u="none" strike="noStrike" kern="1200" cap="none" spc="0" normalizeH="0" noProof="0" dirty="0">
                  <a:ln w="0"/>
                  <a:solidFill>
                    <a:schemeClr val="tx2"/>
                  </a:solidFill>
                  <a:uLnTx/>
                  <a:uFillTx/>
                  <a:latin typeface="Arial" panose="020B0604020202020204" pitchFamily="34" charset="0"/>
                  <a:ea typeface="Times New Roman" panose="02020603050405020304" pitchFamily="18" charset="0"/>
                  <a:cs typeface="Arial" panose="020B0604020202020204" pitchFamily="34" charset="0"/>
                </a:rPr>
                <a:t> TẬP</a:t>
              </a:r>
              <a:endParaRPr kumimoji="0" lang="en-US" sz="6000" b="1" i="0" u="none" strike="noStrike" kern="1200" cap="none" spc="0" normalizeH="0" baseline="0" noProof="0" dirty="0">
                <a:ln w="0"/>
                <a:solidFill>
                  <a:schemeClr val="tx2"/>
                </a:solidFill>
                <a:uLnTx/>
                <a:uFillTx/>
                <a:latin typeface="Arial" panose="020B0604020202020204" pitchFamily="34" charset="0"/>
                <a:ea typeface="Calibri" panose="020F0502020204030204" pitchFamily="34" charset="0"/>
                <a:cs typeface="Arial" panose="020B0604020202020204" pitchFamily="34" charset="0"/>
              </a:endParaRPr>
            </a:p>
          </p:txBody>
        </p:sp>
      </p:grpSp>
      <p:sp>
        <p:nvSpPr>
          <p:cNvPr id="18" name="Rectangle 17"/>
          <p:cNvSpPr/>
          <p:nvPr/>
        </p:nvSpPr>
        <p:spPr>
          <a:xfrm>
            <a:off x="1165738" y="2518708"/>
            <a:ext cx="15753837" cy="1938992"/>
          </a:xfrm>
          <a:prstGeom prst="rect">
            <a:avLst/>
          </a:prstGeom>
        </p:spPr>
        <p:txBody>
          <a:bodyPr wrap="square">
            <a:spAutoFit/>
          </a:bodyPr>
          <a:lstStyle/>
          <a:p>
            <a:pPr algn="just">
              <a:lnSpc>
                <a:spcPct val="150000"/>
              </a:lnSpc>
            </a:pPr>
            <a:r>
              <a:rPr lang="fr-FR" sz="4000" b="1" dirty="0" err="1">
                <a:latin typeface="Arial" panose="020B0604020202020204" pitchFamily="34" charset="0"/>
                <a:ea typeface="Calibri" panose="020F0502020204030204" pitchFamily="34" charset="0"/>
                <a:cs typeface="Arial" panose="020B0604020202020204" pitchFamily="34" charset="0"/>
              </a:rPr>
              <a:t>Bài</a:t>
            </a:r>
            <a:r>
              <a:rPr lang="fr-FR" sz="4000" b="1" dirty="0">
                <a:latin typeface="Arial" panose="020B0604020202020204" pitchFamily="34" charset="0"/>
                <a:ea typeface="Calibri" panose="020F0502020204030204" pitchFamily="34" charset="0"/>
                <a:cs typeface="Arial" panose="020B0604020202020204" pitchFamily="34" charset="0"/>
              </a:rPr>
              <a:t> 1: </a:t>
            </a:r>
            <a:r>
              <a:rPr lang="vi-VN" sz="4000" dirty="0"/>
              <a:t>Một hình chữ nhật có chiều dài là 6 cm, chiều rộng là 5 cm. Biểu thức nào sau đây dùng để biểu thị chu vi của hình chữ nhật đó?</a:t>
            </a:r>
          </a:p>
        </p:txBody>
      </p:sp>
      <p:pic>
        <p:nvPicPr>
          <p:cNvPr id="23" name="Picture 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16297296" y="342900"/>
            <a:ext cx="1635458" cy="1445150"/>
          </a:xfrm>
          <a:prstGeom prst="rect">
            <a:avLst/>
          </a:prstGeom>
        </p:spPr>
      </p:pic>
      <mc:AlternateContent xmlns:mc="http://schemas.openxmlformats.org/markup-compatibility/2006" xmlns:a14="http://schemas.microsoft.com/office/drawing/2010/main">
        <mc:Choice Requires="a14">
          <p:sp>
            <p:nvSpPr>
              <p:cNvPr id="2" name="Rectangle 1"/>
              <p:cNvSpPr/>
              <p:nvPr/>
            </p:nvSpPr>
            <p:spPr>
              <a:xfrm>
                <a:off x="1988474" y="4699107"/>
                <a:ext cx="9144000" cy="901593"/>
              </a:xfrm>
              <a:prstGeom prst="rect">
                <a:avLst/>
              </a:prstGeom>
            </p:spPr>
            <p:txBody>
              <a:bodyPr>
                <a:spAutoFit/>
              </a:bodyPr>
              <a:lstStyle/>
              <a:p>
                <a:pPr lvl="0" algn="just">
                  <a:lnSpc>
                    <a:spcPct val="150000"/>
                  </a:lnSpc>
                </a:pPr>
                <a:r>
                  <a:rPr lang="vi-VN" sz="4000" dirty="0">
                    <a:solidFill>
                      <a:prstClr val="black"/>
                    </a:solidFill>
                  </a:rPr>
                  <a:t>a) </a:t>
                </a:r>
                <a14:m>
                  <m:oMath xmlns:m="http://schemas.openxmlformats.org/officeDocument/2006/math">
                    <m:r>
                      <a:rPr lang="vi-VN" sz="4000" i="1" dirty="0" smtClean="0">
                        <a:solidFill>
                          <a:prstClr val="black"/>
                        </a:solidFill>
                        <a:latin typeface="Cambria Math" panose="02040503050406030204" pitchFamily="18" charset="0"/>
                      </a:rPr>
                      <m:t>2 . 6+5</m:t>
                    </m:r>
                  </m:oMath>
                </a14:m>
                <a:r>
                  <a:rPr lang="vi-VN" sz="4000" dirty="0">
                    <a:solidFill>
                      <a:prstClr val="black"/>
                    </a:solidFill>
                  </a:rPr>
                  <a:t> (cm).</a:t>
                </a:r>
              </a:p>
            </p:txBody>
          </p:sp>
        </mc:Choice>
        <mc:Fallback xmlns="">
          <p:sp>
            <p:nvSpPr>
              <p:cNvPr id="2" name="Rectangle 1"/>
              <p:cNvSpPr>
                <a:spLocks noRot="1" noChangeAspect="1" noMove="1" noResize="1" noEditPoints="1" noAdjustHandles="1" noChangeArrowheads="1" noChangeShapeType="1" noTextEdit="1"/>
              </p:cNvSpPr>
              <p:nvPr/>
            </p:nvSpPr>
            <p:spPr>
              <a:xfrm>
                <a:off x="1988474" y="4699107"/>
                <a:ext cx="9144000" cy="901593"/>
              </a:xfrm>
              <a:prstGeom prst="rect">
                <a:avLst/>
              </a:prstGeom>
              <a:blipFill>
                <a:blip r:embed="rId17"/>
                <a:stretch>
                  <a:fillRect l="-2333" b="-2837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Rectangle 2"/>
              <p:cNvSpPr/>
              <p:nvPr/>
            </p:nvSpPr>
            <p:spPr>
              <a:xfrm>
                <a:off x="1948858" y="6084107"/>
                <a:ext cx="4258795" cy="901593"/>
              </a:xfrm>
              <a:prstGeom prst="rect">
                <a:avLst/>
              </a:prstGeom>
            </p:spPr>
            <p:txBody>
              <a:bodyPr wrap="none">
                <a:spAutoFit/>
              </a:bodyPr>
              <a:lstStyle/>
              <a:p>
                <a:pPr lvl="0" algn="just">
                  <a:lnSpc>
                    <a:spcPct val="150000"/>
                  </a:lnSpc>
                </a:pPr>
                <a:r>
                  <a:rPr lang="vi-VN" sz="4000" dirty="0">
                    <a:solidFill>
                      <a:prstClr val="black"/>
                    </a:solidFill>
                  </a:rPr>
                  <a:t>b) </a:t>
                </a:r>
                <a14:m>
                  <m:oMath xmlns:m="http://schemas.openxmlformats.org/officeDocument/2006/math">
                    <m:r>
                      <a:rPr lang="vi-VN" sz="4000" i="1" dirty="0" smtClean="0">
                        <a:solidFill>
                          <a:prstClr val="black"/>
                        </a:solidFill>
                        <a:latin typeface="Cambria Math" panose="02040503050406030204" pitchFamily="18" charset="0"/>
                      </a:rPr>
                      <m:t>2</m:t>
                    </m:r>
                    <m:r>
                      <a:rPr lang="en-US" sz="4000" b="0" i="1" dirty="0" smtClean="0">
                        <a:solidFill>
                          <a:prstClr val="black"/>
                        </a:solidFill>
                        <a:latin typeface="Cambria Math" panose="02040503050406030204" pitchFamily="18" charset="0"/>
                      </a:rPr>
                      <m:t> </m:t>
                    </m:r>
                    <m:r>
                      <a:rPr lang="vi-VN" sz="4000" i="1" dirty="0" smtClean="0">
                        <a:solidFill>
                          <a:prstClr val="black"/>
                        </a:solidFill>
                        <a:latin typeface="Cambria Math" panose="02040503050406030204" pitchFamily="18" charset="0"/>
                      </a:rPr>
                      <m:t>.(</m:t>
                    </m:r>
                    <m:r>
                      <a:rPr lang="vi-VN" sz="4000" i="1" dirty="0">
                        <a:solidFill>
                          <a:prstClr val="black"/>
                        </a:solidFill>
                        <a:latin typeface="Cambria Math" panose="02040503050406030204" pitchFamily="18" charset="0"/>
                      </a:rPr>
                      <m:t>6+5) </m:t>
                    </m:r>
                  </m:oMath>
                </a14:m>
                <a:r>
                  <a:rPr lang="vi-VN" sz="4000" dirty="0">
                    <a:solidFill>
                      <a:prstClr val="black"/>
                    </a:solidFill>
                  </a:rPr>
                  <a:t>(cm).</a:t>
                </a:r>
              </a:p>
            </p:txBody>
          </p:sp>
        </mc:Choice>
        <mc:Fallback xmlns="">
          <p:sp>
            <p:nvSpPr>
              <p:cNvPr id="3" name="Rectangle 2"/>
              <p:cNvSpPr>
                <a:spLocks noRot="1" noChangeAspect="1" noMove="1" noResize="1" noEditPoints="1" noAdjustHandles="1" noChangeArrowheads="1" noChangeShapeType="1" noTextEdit="1"/>
              </p:cNvSpPr>
              <p:nvPr/>
            </p:nvSpPr>
            <p:spPr>
              <a:xfrm>
                <a:off x="1948858" y="6084107"/>
                <a:ext cx="4258795" cy="901593"/>
              </a:xfrm>
              <a:prstGeom prst="rect">
                <a:avLst/>
              </a:prstGeom>
              <a:blipFill>
                <a:blip r:embed="rId18"/>
                <a:stretch>
                  <a:fillRect l="-5158" r="-4298" b="-28378"/>
                </a:stretch>
              </a:blipFill>
            </p:spPr>
            <p:txBody>
              <a:bodyPr/>
              <a:lstStyle/>
              <a:p>
                <a:r>
                  <a:rPr lang="en-US">
                    <a:noFill/>
                  </a:rPr>
                  <a:t> </a:t>
                </a:r>
              </a:p>
            </p:txBody>
          </p:sp>
        </mc:Fallback>
      </mc:AlternateContent>
      <p:pic>
        <p:nvPicPr>
          <p:cNvPr id="13" name="Picture 2"/>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a:off x="12515982" y="5703740"/>
            <a:ext cx="4118728" cy="3928238"/>
          </a:xfrm>
          <a:prstGeom prst="rect">
            <a:avLst/>
          </a:prstGeom>
        </p:spPr>
      </p:pic>
      <p:grpSp>
        <p:nvGrpSpPr>
          <p:cNvPr id="15" name="Group 3"/>
          <p:cNvGrpSpPr/>
          <p:nvPr/>
        </p:nvGrpSpPr>
        <p:grpSpPr>
          <a:xfrm>
            <a:off x="-529391" y="9319030"/>
            <a:ext cx="20040600" cy="2336845"/>
            <a:chOff x="0" y="0"/>
            <a:chExt cx="3019157" cy="790488"/>
          </a:xfrm>
        </p:grpSpPr>
        <p:sp>
          <p:nvSpPr>
            <p:cNvPr id="19" name="Freeform 4"/>
            <p:cNvSpPr/>
            <p:nvPr/>
          </p:nvSpPr>
          <p:spPr>
            <a:xfrm>
              <a:off x="0" y="0"/>
              <a:ext cx="3019157" cy="790488"/>
            </a:xfrm>
            <a:custGeom>
              <a:avLst/>
              <a:gdLst/>
              <a:ahLst/>
              <a:cxnLst/>
              <a:rect l="l" t="t" r="r" b="b"/>
              <a:pathLst>
                <a:path w="3019157" h="790488">
                  <a:moveTo>
                    <a:pt x="2894697" y="790488"/>
                  </a:moveTo>
                  <a:lnTo>
                    <a:pt x="124460" y="790488"/>
                  </a:lnTo>
                  <a:cubicBezTo>
                    <a:pt x="55880" y="790488"/>
                    <a:pt x="0" y="734608"/>
                    <a:pt x="0" y="666028"/>
                  </a:cubicBezTo>
                  <a:lnTo>
                    <a:pt x="0" y="124460"/>
                  </a:lnTo>
                  <a:cubicBezTo>
                    <a:pt x="0" y="55880"/>
                    <a:pt x="55880" y="0"/>
                    <a:pt x="124460" y="0"/>
                  </a:cubicBezTo>
                  <a:lnTo>
                    <a:pt x="2894697" y="0"/>
                  </a:lnTo>
                  <a:cubicBezTo>
                    <a:pt x="2963277" y="0"/>
                    <a:pt x="3019157" y="55880"/>
                    <a:pt x="3019157" y="124460"/>
                  </a:cubicBezTo>
                  <a:lnTo>
                    <a:pt x="3019157" y="666028"/>
                  </a:lnTo>
                  <a:cubicBezTo>
                    <a:pt x="3019157" y="734608"/>
                    <a:pt x="2963277" y="790488"/>
                    <a:pt x="2894697" y="790488"/>
                  </a:cubicBezTo>
                  <a:close/>
                </a:path>
              </a:pathLst>
            </a:custGeom>
            <a:solidFill>
              <a:srgbClr val="3D5F7B"/>
            </a:solidFill>
          </p:spPr>
        </p:sp>
      </p:grpSp>
      <p:sp>
        <p:nvSpPr>
          <p:cNvPr id="7" name="Rectangle 6"/>
          <p:cNvSpPr/>
          <p:nvPr/>
        </p:nvSpPr>
        <p:spPr>
          <a:xfrm>
            <a:off x="1676400" y="6047851"/>
            <a:ext cx="4704837" cy="115304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286907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eelOff" invX="1"/>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par>
                                <p:cTn id="19" presetID="10" presetClass="entr" presetSubtype="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ipe(up)">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 grpId="0"/>
      <p:bldP spid="3" grpId="0"/>
      <p:bldP spid="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0997328">
            <a:off x="16594526" y="755837"/>
            <a:ext cx="1355914" cy="2112614"/>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880471">
            <a:off x="-3140360" y="-1380456"/>
            <a:ext cx="3884554" cy="3941891"/>
          </a:xfrm>
          <a:prstGeom prst="rect">
            <a:avLst/>
          </a:prstGeom>
        </p:spPr>
      </p:pic>
      <p:grpSp>
        <p:nvGrpSpPr>
          <p:cNvPr id="11" name="Group 10"/>
          <p:cNvGrpSpPr/>
          <p:nvPr/>
        </p:nvGrpSpPr>
        <p:grpSpPr>
          <a:xfrm>
            <a:off x="6582919" y="86527"/>
            <a:ext cx="4741161" cy="1704173"/>
            <a:chOff x="6705600" y="238927"/>
            <a:chExt cx="4741161" cy="1704173"/>
          </a:xfrm>
        </p:grpSpPr>
        <p:pic>
          <p:nvPicPr>
            <p:cNvPr id="15" name="Picture 11"/>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467600" y="1686782"/>
              <a:ext cx="2971800" cy="256318"/>
            </a:xfrm>
            <a:prstGeom prst="rect">
              <a:avLst/>
            </a:prstGeom>
          </p:spPr>
        </p:pic>
        <p:sp>
          <p:nvSpPr>
            <p:cNvPr id="16" name="Rectangle 15"/>
            <p:cNvSpPr/>
            <p:nvPr/>
          </p:nvSpPr>
          <p:spPr>
            <a:xfrm>
              <a:off x="6705600" y="238927"/>
              <a:ext cx="4741161" cy="1306255"/>
            </a:xfrm>
            <a:prstGeom prst="rect">
              <a:avLst/>
            </a:prstGeom>
            <a:noFill/>
            <a:ln>
              <a:noFill/>
            </a:ln>
          </p:spPr>
          <p:style>
            <a:lnRef idx="3">
              <a:schemeClr val="lt1"/>
            </a:lnRef>
            <a:fillRef idx="1">
              <a:schemeClr val="accent1"/>
            </a:fillRef>
            <a:effectRef idx="1">
              <a:schemeClr val="accent1"/>
            </a:effectRef>
            <a:fontRef idx="minor">
              <a:schemeClr val="lt1"/>
            </a:fontRef>
          </p:style>
          <p:txBody>
            <a:bodyPr wrap="square">
              <a:spAutoFit/>
            </a:bodyPr>
            <a:lstStyle/>
            <a:p>
              <a:pPr marL="0" marR="0" lvl="0" indent="0" algn="ctr" defTabSz="914400" rtl="0" eaLnBrk="1" fontAlgn="auto" latinLnBrk="0" hangingPunct="1">
                <a:lnSpc>
                  <a:spcPct val="150000"/>
                </a:lnSpc>
                <a:spcBef>
                  <a:spcPts val="0"/>
                </a:spcBef>
                <a:spcAft>
                  <a:spcPts val="800"/>
                </a:spcAft>
                <a:buClrTx/>
                <a:buSzTx/>
                <a:buFontTx/>
                <a:buNone/>
                <a:tabLst/>
                <a:defRPr/>
              </a:pPr>
              <a:r>
                <a:rPr kumimoji="0" lang="nl-NL" sz="6000" b="1" i="0" u="none" strike="noStrike" kern="1200" cap="none" spc="0" normalizeH="0" baseline="0" noProof="0" dirty="0">
                  <a:ln w="0"/>
                  <a:solidFill>
                    <a:schemeClr val="tx2"/>
                  </a:solidFill>
                  <a:uLnTx/>
                  <a:uFillTx/>
                  <a:latin typeface="Arial" panose="020B0604020202020204" pitchFamily="34" charset="0"/>
                  <a:ea typeface="Times New Roman" panose="02020603050405020304" pitchFamily="18" charset="0"/>
                  <a:cs typeface="Arial" panose="020B0604020202020204" pitchFamily="34" charset="0"/>
                </a:rPr>
                <a:t>LUYỆN</a:t>
              </a:r>
              <a:r>
                <a:rPr kumimoji="0" lang="nl-NL" sz="6000" b="1" i="0" u="none" strike="noStrike" kern="1200" cap="none" spc="0" normalizeH="0" noProof="0" dirty="0">
                  <a:ln w="0"/>
                  <a:solidFill>
                    <a:schemeClr val="tx2"/>
                  </a:solidFill>
                  <a:uLnTx/>
                  <a:uFillTx/>
                  <a:latin typeface="Arial" panose="020B0604020202020204" pitchFamily="34" charset="0"/>
                  <a:ea typeface="Times New Roman" panose="02020603050405020304" pitchFamily="18" charset="0"/>
                  <a:cs typeface="Arial" panose="020B0604020202020204" pitchFamily="34" charset="0"/>
                </a:rPr>
                <a:t> TẬP</a:t>
              </a:r>
              <a:endParaRPr kumimoji="0" lang="en-US" sz="6000" b="1" i="0" u="none" strike="noStrike" kern="1200" cap="none" spc="0" normalizeH="0" baseline="0" noProof="0" dirty="0">
                <a:ln w="0"/>
                <a:solidFill>
                  <a:schemeClr val="tx2"/>
                </a:solidFill>
                <a:uLnTx/>
                <a:uFillTx/>
                <a:latin typeface="Arial" panose="020B0604020202020204" pitchFamily="34" charset="0"/>
                <a:ea typeface="Calibri" panose="020F0502020204030204" pitchFamily="34" charset="0"/>
                <a:cs typeface="Arial" panose="020B0604020202020204" pitchFamily="34" charset="0"/>
              </a:endParaRPr>
            </a:p>
          </p:txBody>
        </p:sp>
      </p:grpSp>
      <p:pic>
        <p:nvPicPr>
          <p:cNvPr id="18" name="Picture 14"/>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2408758">
            <a:off x="16930764" y="9419964"/>
            <a:ext cx="1640672" cy="1431859"/>
          </a:xfrm>
          <a:prstGeom prst="rect">
            <a:avLst/>
          </a:prstGeom>
        </p:spPr>
      </p:pic>
      <mc:AlternateContent xmlns:mc="http://schemas.openxmlformats.org/markup-compatibility/2006" xmlns:a14="http://schemas.microsoft.com/office/drawing/2010/main">
        <mc:Choice Requires="a14">
          <p:sp>
            <p:nvSpPr>
              <p:cNvPr id="2" name="Rectangle 1"/>
              <p:cNvSpPr/>
              <p:nvPr/>
            </p:nvSpPr>
            <p:spPr>
              <a:xfrm>
                <a:off x="1676400" y="2030057"/>
                <a:ext cx="15669846" cy="3686074"/>
              </a:xfrm>
              <a:prstGeom prst="rect">
                <a:avLst/>
              </a:prstGeom>
            </p:spPr>
            <p:txBody>
              <a:bodyPr wrap="square">
                <a:spAutoFit/>
              </a:bodyPr>
              <a:lstStyle/>
              <a:p>
                <a:pPr lvl="0">
                  <a:lnSpc>
                    <a:spcPct val="150000"/>
                  </a:lnSpc>
                </a:pPr>
                <a:r>
                  <a:rPr lang="en-US" sz="4000" b="1" dirty="0" err="1">
                    <a:solidFill>
                      <a:srgbClr val="333333"/>
                    </a:solidFill>
                    <a:latin typeface="Arial" panose="020B0604020202020204" pitchFamily="34" charset="0"/>
                    <a:ea typeface="Times New Roman" panose="02020603050405020304" pitchFamily="18" charset="0"/>
                    <a:cs typeface="Times New Roman" panose="02020603050405020304" pitchFamily="18" charset="0"/>
                  </a:rPr>
                  <a:t>Bài</a:t>
                </a:r>
                <a:r>
                  <a:rPr lang="en-US" sz="4000" b="1" dirty="0">
                    <a:solidFill>
                      <a:srgbClr val="333333"/>
                    </a:solidFill>
                    <a:latin typeface="Arial" panose="020B0604020202020204" pitchFamily="34" charset="0"/>
                    <a:ea typeface="Times New Roman" panose="02020603050405020304" pitchFamily="18" charset="0"/>
                    <a:cs typeface="Times New Roman" panose="02020603050405020304" pitchFamily="18" charset="0"/>
                  </a:rPr>
                  <a:t> 2</a:t>
                </a:r>
                <a:r>
                  <a:rPr lang="en-US" sz="4000"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Tính</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giá</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trị</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của</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biểu</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thức</a:t>
                </a:r>
                <a:r>
                  <a:rPr lang="en-US" sz="4000" dirty="0">
                    <a:latin typeface="Arial" panose="020B0604020202020204" pitchFamily="34" charset="0"/>
                    <a:ea typeface="Calibri" panose="020F0502020204030204" pitchFamily="34" charset="0"/>
                    <a:cs typeface="Times New Roman" panose="02020603050405020304" pitchFamily="18" charset="0"/>
                  </a:rPr>
                  <a:t>:</a:t>
                </a:r>
                <a:br>
                  <a:rPr lang="en-US" sz="4000" dirty="0">
                    <a:latin typeface="Arial" panose="020B0604020202020204" pitchFamily="34" charset="0"/>
                    <a:ea typeface="Calibri" panose="020F0502020204030204" pitchFamily="34" charset="0"/>
                    <a:cs typeface="Times New Roman" panose="02020603050405020304" pitchFamily="18" charset="0"/>
                  </a:rPr>
                </a:br>
                <a:r>
                  <a:rPr lang="en-US" sz="4000" dirty="0">
                    <a:latin typeface="Arial" panose="020B0604020202020204" pitchFamily="34" charset="0"/>
                    <a:ea typeface="Calibri" panose="020F0502020204030204" pitchFamily="34" charset="0"/>
                    <a:cs typeface="Times New Roman" panose="02020603050405020304" pitchFamily="18" charset="0"/>
                  </a:rPr>
                  <a:t>a)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𝑀</m:t>
                    </m:r>
                    <m:r>
                      <a:rPr lang="en-US" sz="4000">
                        <a:effectLst/>
                        <a:latin typeface="Cambria Math" panose="02040503050406030204" pitchFamily="18" charset="0"/>
                        <a:ea typeface="Calibri" panose="020F0502020204030204" pitchFamily="34" charset="0"/>
                        <a:cs typeface="Arial" panose="020B0604020202020204" pitchFamily="34" charset="0"/>
                      </a:rPr>
                      <m:t>=2(</m:t>
                    </m:r>
                    <m:r>
                      <a:rPr lang="en-US" sz="4000" i="1">
                        <a:effectLst/>
                        <a:latin typeface="Cambria Math" panose="02040503050406030204" pitchFamily="18" charset="0"/>
                        <a:ea typeface="Calibri" panose="020F0502020204030204" pitchFamily="34" charset="0"/>
                        <a:cs typeface="Arial" panose="020B0604020202020204" pitchFamily="34" charset="0"/>
                      </a:rPr>
                      <m:t>𝑎</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𝑏</m:t>
                    </m:r>
                    <m:r>
                      <a:rPr lang="en-US" sz="4000">
                        <a:effectLst/>
                        <a:latin typeface="Cambria Math" panose="02040503050406030204" pitchFamily="18" charset="0"/>
                        <a:ea typeface="Calibri" panose="020F0502020204030204" pitchFamily="34" charset="0"/>
                        <a:cs typeface="Arial" panose="020B0604020202020204" pitchFamily="34" charset="0"/>
                      </a:rPr>
                      <m:t>)</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tại</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𝑎</m:t>
                    </m:r>
                    <m:r>
                      <a:rPr lang="en-US" sz="4000">
                        <a:effectLst/>
                        <a:latin typeface="Cambria Math" panose="02040503050406030204" pitchFamily="18" charset="0"/>
                        <a:ea typeface="Calibri" panose="020F0502020204030204" pitchFamily="34" charset="0"/>
                        <a:cs typeface="Arial" panose="020B0604020202020204" pitchFamily="34" charset="0"/>
                      </a:rPr>
                      <m:t>=2,</m:t>
                    </m:r>
                    <m:r>
                      <a:rPr lang="en-US" sz="4000" i="1">
                        <a:effectLst/>
                        <a:latin typeface="Cambria Math" panose="02040503050406030204" pitchFamily="18" charset="0"/>
                        <a:ea typeface="Calibri" panose="020F0502020204030204" pitchFamily="34" charset="0"/>
                        <a:cs typeface="Arial" panose="020B0604020202020204" pitchFamily="34" charset="0"/>
                      </a:rPr>
                      <m:t>𝑏</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m:t>
                    </m:r>
                    <m:r>
                      <a:rPr lang="en-US" sz="4000">
                        <a:effectLst/>
                        <a:latin typeface="Cambria Math" panose="02040503050406030204" pitchFamily="18" charset="0"/>
                        <a:ea typeface="Calibri" panose="020F0502020204030204" pitchFamily="34" charset="0"/>
                        <a:cs typeface="Arial" panose="020B0604020202020204" pitchFamily="34" charset="0"/>
                      </a:rPr>
                      <m:t>3</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a:t>
                </a:r>
                <a:br>
                  <a:rPr lang="en-US" sz="4000" dirty="0">
                    <a:effectLst/>
                    <a:latin typeface="Arial" panose="020B0604020202020204" pitchFamily="34" charset="0"/>
                    <a:ea typeface="Calibri" panose="020F0502020204030204" pitchFamily="34" charset="0"/>
                    <a:cs typeface="Times New Roman" panose="02020603050405020304" pitchFamily="18" charset="0"/>
                  </a:rPr>
                </a:br>
                <a:r>
                  <a:rPr lang="en-US" sz="4000" dirty="0">
                    <a:effectLst/>
                    <a:latin typeface="Arial" panose="020B0604020202020204" pitchFamily="34" charset="0"/>
                    <a:ea typeface="Calibri" panose="020F0502020204030204" pitchFamily="34" charset="0"/>
                    <a:cs typeface="Times New Roman" panose="02020603050405020304" pitchFamily="18" charset="0"/>
                  </a:rPr>
                  <a:t>b)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𝑁</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m:t>
                    </m:r>
                    <m:r>
                      <a:rPr lang="en-US" sz="4000">
                        <a:effectLst/>
                        <a:latin typeface="Cambria Math" panose="02040503050406030204" pitchFamily="18" charset="0"/>
                        <a:ea typeface="Calibri" panose="020F0502020204030204" pitchFamily="34" charset="0"/>
                        <a:cs typeface="Arial" panose="020B0604020202020204" pitchFamily="34" charset="0"/>
                      </a:rPr>
                      <m:t>3</m:t>
                    </m:r>
                    <m:r>
                      <a:rPr lang="en-US" sz="4000" i="1">
                        <a:effectLst/>
                        <a:latin typeface="Cambria Math" panose="02040503050406030204" pitchFamily="18" charset="0"/>
                        <a:ea typeface="Calibri" panose="020F0502020204030204" pitchFamily="34" charset="0"/>
                        <a:cs typeface="Arial" panose="020B0604020202020204" pitchFamily="34" charset="0"/>
                      </a:rPr>
                      <m:t>𝑥𝑦𝑧</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tại</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m:t>
                    </m:r>
                    <m:r>
                      <a:rPr lang="en-US" sz="4000">
                        <a:effectLst/>
                        <a:latin typeface="Cambria Math" panose="02040503050406030204" pitchFamily="18" charset="0"/>
                        <a:ea typeface="Calibri" panose="020F0502020204030204" pitchFamily="34" charset="0"/>
                        <a:cs typeface="Arial" panose="020B0604020202020204" pitchFamily="34" charset="0"/>
                      </a:rPr>
                      <m:t>2,</m:t>
                    </m:r>
                    <m:r>
                      <a:rPr lang="en-US" sz="4000" i="1">
                        <a:effectLst/>
                        <a:latin typeface="Cambria Math" panose="02040503050406030204" pitchFamily="18" charset="0"/>
                        <a:ea typeface="Calibri" panose="020F0502020204030204" pitchFamily="34" charset="0"/>
                        <a:cs typeface="Arial" panose="020B0604020202020204" pitchFamily="34" charset="0"/>
                      </a:rPr>
                      <m:t>𝑦</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m:t>
                    </m:r>
                    <m:r>
                      <a:rPr lang="en-US" sz="4000">
                        <a:effectLst/>
                        <a:latin typeface="Cambria Math" panose="02040503050406030204" pitchFamily="18" charset="0"/>
                        <a:ea typeface="Calibri" panose="020F0502020204030204" pitchFamily="34" charset="0"/>
                        <a:cs typeface="Arial" panose="020B0604020202020204" pitchFamily="34" charset="0"/>
                      </a:rPr>
                      <m:t>1,</m:t>
                    </m:r>
                    <m:r>
                      <a:rPr lang="en-US" sz="4000" i="1">
                        <a:effectLst/>
                        <a:latin typeface="Cambria Math" panose="02040503050406030204" pitchFamily="18" charset="0"/>
                        <a:ea typeface="Calibri" panose="020F0502020204030204" pitchFamily="34" charset="0"/>
                        <a:cs typeface="Arial" panose="020B0604020202020204" pitchFamily="34" charset="0"/>
                      </a:rPr>
                      <m:t>𝑧</m:t>
                    </m:r>
                    <m:r>
                      <a:rPr lang="en-US" sz="4000">
                        <a:effectLst/>
                        <a:latin typeface="Cambria Math" panose="02040503050406030204" pitchFamily="18" charset="0"/>
                        <a:ea typeface="Calibri" panose="020F0502020204030204" pitchFamily="34" charset="0"/>
                        <a:cs typeface="Arial" panose="020B0604020202020204" pitchFamily="34" charset="0"/>
                      </a:rPr>
                      <m:t>=4</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a:t>
                </a:r>
                <a:br>
                  <a:rPr lang="en-US" sz="4000" dirty="0">
                    <a:effectLst/>
                    <a:latin typeface="Arial" panose="020B0604020202020204" pitchFamily="34" charset="0"/>
                    <a:ea typeface="Calibri" panose="020F0502020204030204" pitchFamily="34" charset="0"/>
                    <a:cs typeface="Times New Roman" panose="02020603050405020304" pitchFamily="18" charset="0"/>
                  </a:rPr>
                </a:br>
                <a:r>
                  <a:rPr lang="en-US" sz="4000" dirty="0">
                    <a:effectLst/>
                    <a:latin typeface="Arial" panose="020B0604020202020204" pitchFamily="34" charset="0"/>
                    <a:ea typeface="Calibri" panose="020F0502020204030204" pitchFamily="34" charset="0"/>
                    <a:cs typeface="Times New Roman" panose="02020603050405020304" pitchFamily="18" charset="0"/>
                  </a:rPr>
                  <a:t>c)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𝑃</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m:t>
                    </m:r>
                    <m:r>
                      <a:rPr lang="en-US" sz="4000">
                        <a:effectLst/>
                        <a:latin typeface="Cambria Math" panose="02040503050406030204" pitchFamily="18" charset="0"/>
                        <a:ea typeface="Calibri" panose="020F0502020204030204" pitchFamily="34" charset="0"/>
                        <a:cs typeface="Arial" panose="020B0604020202020204" pitchFamily="34" charset="0"/>
                      </a:rPr>
                      <m:t>5</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i="1">
                            <a:effectLst/>
                            <a:latin typeface="Cambria Math" panose="02040503050406030204" pitchFamily="18" charset="0"/>
                            <a:ea typeface="Calibri" panose="020F0502020204030204" pitchFamily="34" charset="0"/>
                            <a:cs typeface="Arial" panose="020B0604020202020204" pitchFamily="34" charset="0"/>
                          </a:rPr>
                          <m:t>𝑥</m:t>
                        </m:r>
                      </m:e>
                      <m:sup>
                        <m:r>
                          <a:rPr lang="en-US" sz="4000">
                            <a:effectLst/>
                            <a:latin typeface="Cambria Math" panose="02040503050406030204" pitchFamily="18" charset="0"/>
                            <a:ea typeface="Calibri" panose="020F0502020204030204" pitchFamily="34" charset="0"/>
                            <a:cs typeface="Arial" panose="020B0604020202020204" pitchFamily="34" charset="0"/>
                          </a:rPr>
                          <m:t>3</m:t>
                        </m:r>
                      </m:sup>
                    </m:sSup>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i="1">
                            <a:effectLst/>
                            <a:latin typeface="Cambria Math" panose="02040503050406030204" pitchFamily="18" charset="0"/>
                            <a:ea typeface="Calibri" panose="020F0502020204030204" pitchFamily="34" charset="0"/>
                            <a:cs typeface="Arial" panose="020B0604020202020204" pitchFamily="34" charset="0"/>
                          </a:rPr>
                          <m:t>𝑦</m:t>
                        </m:r>
                      </m:e>
                      <m:sup>
                        <m:r>
                          <a:rPr lang="en-US" sz="4000">
                            <a:effectLst/>
                            <a:latin typeface="Cambria Math" panose="02040503050406030204" pitchFamily="18" charset="0"/>
                            <a:ea typeface="Calibri" panose="020F0502020204030204" pitchFamily="34" charset="0"/>
                            <a:cs typeface="Arial" panose="020B0604020202020204" pitchFamily="34" charset="0"/>
                          </a:rPr>
                          <m:t>2</m:t>
                        </m:r>
                      </m:sup>
                    </m:sSup>
                    <m:r>
                      <a:rPr lang="en-US" sz="4000">
                        <a:effectLst/>
                        <a:latin typeface="Cambria Math" panose="02040503050406030204" pitchFamily="18" charset="0"/>
                        <a:ea typeface="Calibri" panose="020F0502020204030204" pitchFamily="34" charset="0"/>
                        <a:cs typeface="Arial" panose="020B0604020202020204" pitchFamily="34" charset="0"/>
                      </a:rPr>
                      <m:t>+1</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tại</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m:t>
                    </m:r>
                    <m:r>
                      <a:rPr lang="en-US" sz="4000">
                        <a:effectLst/>
                        <a:latin typeface="Cambria Math" panose="02040503050406030204" pitchFamily="18" charset="0"/>
                        <a:ea typeface="Calibri" panose="020F0502020204030204" pitchFamily="34" charset="0"/>
                        <a:cs typeface="Arial" panose="020B0604020202020204" pitchFamily="34" charset="0"/>
                      </a:rPr>
                      <m:t>1,</m:t>
                    </m:r>
                    <m:r>
                      <a:rPr lang="en-US" sz="4000" i="1">
                        <a:effectLst/>
                        <a:latin typeface="Cambria Math" panose="02040503050406030204" pitchFamily="18" charset="0"/>
                        <a:ea typeface="Calibri" panose="020F0502020204030204" pitchFamily="34" charset="0"/>
                        <a:cs typeface="Arial" panose="020B0604020202020204" pitchFamily="34" charset="0"/>
                      </a:rPr>
                      <m:t>𝑦</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m:t>
                    </m:r>
                    <m:r>
                      <a:rPr lang="en-US" sz="4000">
                        <a:effectLst/>
                        <a:latin typeface="Cambria Math" panose="02040503050406030204" pitchFamily="18" charset="0"/>
                        <a:ea typeface="Calibri" panose="020F0502020204030204" pitchFamily="34" charset="0"/>
                        <a:cs typeface="Arial" panose="020B0604020202020204" pitchFamily="34" charset="0"/>
                      </a:rPr>
                      <m:t>3</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1676400" y="2030057"/>
                <a:ext cx="15669846" cy="3686074"/>
              </a:xfrm>
              <a:prstGeom prst="rect">
                <a:avLst/>
              </a:prstGeom>
              <a:blipFill>
                <a:blip r:embed="rId17"/>
                <a:stretch>
                  <a:fillRect l="-1361" b="-5785"/>
                </a:stretch>
              </a:blipFill>
            </p:spPr>
            <p:txBody>
              <a:bodyPr/>
              <a:lstStyle/>
              <a:p>
                <a:r>
                  <a:rPr lang="en-US">
                    <a:noFill/>
                  </a:rPr>
                  <a:t> </a:t>
                </a:r>
              </a:p>
            </p:txBody>
          </p:sp>
        </mc:Fallback>
      </mc:AlternateContent>
      <p:sp>
        <p:nvSpPr>
          <p:cNvPr id="10" name="Oval Callout 9"/>
          <p:cNvSpPr/>
          <p:nvPr/>
        </p:nvSpPr>
        <p:spPr>
          <a:xfrm>
            <a:off x="8757703" y="6097131"/>
            <a:ext cx="1752600" cy="838200"/>
          </a:xfrm>
          <a:prstGeom prst="wedgeEllipseCallout">
            <a:avLst/>
          </a:prstGeom>
          <a:solidFill>
            <a:schemeClr val="accent3">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3" name="Rectangle 2"/>
              <p:cNvSpPr/>
              <p:nvPr/>
            </p:nvSpPr>
            <p:spPr>
              <a:xfrm>
                <a:off x="1676400" y="7316331"/>
                <a:ext cx="16088402" cy="2246769"/>
              </a:xfrm>
              <a:prstGeom prst="rect">
                <a:avLst/>
              </a:prstGeom>
            </p:spPr>
            <p:txBody>
              <a:bodyPr wrap="square">
                <a:spAutoFit/>
              </a:bodyPr>
              <a:lstStyle/>
              <a:p>
                <a:pPr marL="773430" marR="30480" indent="-742950" algn="just">
                  <a:lnSpc>
                    <a:spcPct val="150000"/>
                  </a:lnSpc>
                  <a:spcAft>
                    <a:spcPts val="1200"/>
                  </a:spcAft>
                  <a:buAutoNum type="alphaLcParenR"/>
                </a:pP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Thay</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 = 2, b = -3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vào</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biểu</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thức</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trên</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ta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có</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p>
              <a:p>
                <a:pPr marL="30480" marR="30480" algn="ctr">
                  <a:lnSpc>
                    <a:spcPct val="150000"/>
                  </a:lnSpc>
                  <a:spcAft>
                    <a:spcPts val="1200"/>
                  </a:spcAft>
                </a:pPr>
                <a14:m>
                  <m:oMathPara xmlns:m="http://schemas.openxmlformats.org/officeDocument/2006/math">
                    <m:oMathParaPr>
                      <m:jc m:val="centerGroup"/>
                    </m:oMathParaPr>
                    <m:oMath xmlns:m="http://schemas.openxmlformats.org/officeDocument/2006/math">
                      <m:r>
                        <a:rPr lang="en-US" sz="4000" i="1" dirty="0"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𝑀</m:t>
                      </m:r>
                      <m:r>
                        <a:rPr lang="en-US" sz="4000" i="1" dirty="0"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 = 2[2 + (−3)</m:t>
                      </m:r>
                      <m:r>
                        <a:rPr lang="en-US" sz="4000" i="1" dirty="0">
                          <a:solidFill>
                            <a:srgbClr val="000000"/>
                          </a:solidFill>
                          <a:latin typeface="Cambria Math" panose="02040503050406030204" pitchFamily="18" charset="0"/>
                          <a:ea typeface="Times New Roman" panose="02020603050405020304" pitchFamily="18" charset="0"/>
                          <a:cs typeface="Arial" panose="020B0604020202020204" pitchFamily="34" charset="0"/>
                        </a:rPr>
                        <m:t>] = −2</m:t>
                      </m:r>
                    </m:oMath>
                  </m:oMathPara>
                </a14:m>
                <a:endParaRPr lang="en-US" sz="4000" dirty="0">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1676400" y="7316331"/>
                <a:ext cx="16088402" cy="2246769"/>
              </a:xfrm>
              <a:prstGeom prst="rect">
                <a:avLst/>
              </a:prstGeom>
              <a:blipFill>
                <a:blip r:embed="rId18"/>
                <a:stretch>
                  <a:fillRect l="-1023"/>
                </a:stretch>
              </a:blipFill>
            </p:spPr>
            <p:txBody>
              <a:bodyPr/>
              <a:lstStyle/>
              <a:p>
                <a:r>
                  <a:rPr lang="en-US">
                    <a:noFill/>
                  </a:rPr>
                  <a:t> </a:t>
                </a:r>
              </a:p>
            </p:txBody>
          </p:sp>
        </mc:Fallback>
      </mc:AlternateContent>
    </p:spTree>
    <p:extLst>
      <p:ext uri="{BB962C8B-B14F-4D97-AF65-F5344CB8AC3E}">
        <p14:creationId xmlns:p14="http://schemas.microsoft.com/office/powerpoint/2010/main" val="2556896223"/>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animBg="1"/>
      <p:bldP spid="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0997328">
            <a:off x="16594526" y="755837"/>
            <a:ext cx="1355914" cy="2112614"/>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880471">
            <a:off x="-3140360" y="-1380456"/>
            <a:ext cx="3884554" cy="3941891"/>
          </a:xfrm>
          <a:prstGeom prst="rect">
            <a:avLst/>
          </a:prstGeom>
        </p:spPr>
      </p:pic>
      <p:grpSp>
        <p:nvGrpSpPr>
          <p:cNvPr id="11" name="Group 10"/>
          <p:cNvGrpSpPr/>
          <p:nvPr/>
        </p:nvGrpSpPr>
        <p:grpSpPr>
          <a:xfrm>
            <a:off x="6582919" y="86527"/>
            <a:ext cx="4741161" cy="1704173"/>
            <a:chOff x="6705600" y="238927"/>
            <a:chExt cx="4741161" cy="1704173"/>
          </a:xfrm>
        </p:grpSpPr>
        <p:pic>
          <p:nvPicPr>
            <p:cNvPr id="15" name="Picture 11"/>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467600" y="1686782"/>
              <a:ext cx="2971800" cy="256318"/>
            </a:xfrm>
            <a:prstGeom prst="rect">
              <a:avLst/>
            </a:prstGeom>
          </p:spPr>
        </p:pic>
        <p:sp>
          <p:nvSpPr>
            <p:cNvPr id="16" name="Rectangle 15"/>
            <p:cNvSpPr/>
            <p:nvPr/>
          </p:nvSpPr>
          <p:spPr>
            <a:xfrm>
              <a:off x="6705600" y="238927"/>
              <a:ext cx="4741161" cy="1306255"/>
            </a:xfrm>
            <a:prstGeom prst="rect">
              <a:avLst/>
            </a:prstGeom>
            <a:noFill/>
            <a:ln>
              <a:noFill/>
            </a:ln>
          </p:spPr>
          <p:style>
            <a:lnRef idx="3">
              <a:schemeClr val="lt1"/>
            </a:lnRef>
            <a:fillRef idx="1">
              <a:schemeClr val="accent1"/>
            </a:fillRef>
            <a:effectRef idx="1">
              <a:schemeClr val="accent1"/>
            </a:effectRef>
            <a:fontRef idx="minor">
              <a:schemeClr val="lt1"/>
            </a:fontRef>
          </p:style>
          <p:txBody>
            <a:bodyPr wrap="square">
              <a:spAutoFit/>
            </a:bodyPr>
            <a:lstStyle/>
            <a:p>
              <a:pPr marL="0" marR="0" lvl="0" indent="0" algn="ctr" defTabSz="914400" rtl="0" eaLnBrk="1" fontAlgn="auto" latinLnBrk="0" hangingPunct="1">
                <a:lnSpc>
                  <a:spcPct val="150000"/>
                </a:lnSpc>
                <a:spcBef>
                  <a:spcPts val="0"/>
                </a:spcBef>
                <a:spcAft>
                  <a:spcPts val="800"/>
                </a:spcAft>
                <a:buClrTx/>
                <a:buSzTx/>
                <a:buFontTx/>
                <a:buNone/>
                <a:tabLst/>
                <a:defRPr/>
              </a:pPr>
              <a:r>
                <a:rPr kumimoji="0" lang="nl-NL" sz="6000" b="1" i="0" u="none" strike="noStrike" kern="1200" cap="none" spc="0" normalizeH="0" baseline="0" noProof="0" dirty="0">
                  <a:ln w="0"/>
                  <a:solidFill>
                    <a:srgbClr val="1F497D"/>
                  </a:solidFill>
                  <a:effectLst/>
                  <a:uLnTx/>
                  <a:uFillTx/>
                  <a:latin typeface="Arial" panose="020B0604020202020204" pitchFamily="34" charset="0"/>
                  <a:ea typeface="Times New Roman" panose="02020603050405020304" pitchFamily="18" charset="0"/>
                  <a:cs typeface="Arial" panose="020B0604020202020204" pitchFamily="34" charset="0"/>
                </a:rPr>
                <a:t>LUYỆN TẬP</a:t>
              </a:r>
              <a:endParaRPr kumimoji="0" lang="en-US" sz="6000" b="1" i="0" u="none" strike="noStrike" kern="1200" cap="none" spc="0" normalizeH="0" baseline="0" noProof="0" dirty="0">
                <a:ln w="0"/>
                <a:solidFill>
                  <a:srgbClr val="1F497D"/>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pic>
        <p:nvPicPr>
          <p:cNvPr id="18" name="Picture 14"/>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2408758">
            <a:off x="16930764" y="9419964"/>
            <a:ext cx="1640672" cy="1431859"/>
          </a:xfrm>
          <a:prstGeom prst="rect">
            <a:avLst/>
          </a:prstGeom>
        </p:spPr>
      </p:pic>
      <mc:AlternateContent xmlns:mc="http://schemas.openxmlformats.org/markup-compatibility/2006" xmlns:a14="http://schemas.microsoft.com/office/drawing/2010/main">
        <mc:Choice Requires="a14">
          <p:sp>
            <p:nvSpPr>
              <p:cNvPr id="2" name="Rectangle 1"/>
              <p:cNvSpPr/>
              <p:nvPr/>
            </p:nvSpPr>
            <p:spPr>
              <a:xfrm>
                <a:off x="1676400" y="2030057"/>
                <a:ext cx="15669846" cy="3686074"/>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333333"/>
                    </a:solidFill>
                    <a:effectLst/>
                    <a:uLnTx/>
                    <a:uFillTx/>
                    <a:latin typeface="Arial" panose="020B0604020202020204" pitchFamily="34" charset="0"/>
                    <a:ea typeface="Times New Roman" panose="02020603050405020304" pitchFamily="18" charset="0"/>
                    <a:cs typeface="Times New Roman" panose="02020603050405020304" pitchFamily="18" charset="0"/>
                  </a:rPr>
                  <a:t>Bài</a:t>
                </a:r>
                <a:r>
                  <a:rPr kumimoji="0" lang="en-US" sz="4000" b="1" i="0" u="none" strike="noStrike" kern="1200" cap="none" spc="0" normalizeH="0" baseline="0" noProof="0" dirty="0">
                    <a:ln>
                      <a:noFill/>
                    </a:ln>
                    <a:solidFill>
                      <a:srgbClr val="333333"/>
                    </a:solidFill>
                    <a:effectLst/>
                    <a:uLnTx/>
                    <a:uFillTx/>
                    <a:latin typeface="Arial" panose="020B0604020202020204" pitchFamily="34" charset="0"/>
                    <a:ea typeface="Times New Roman" panose="02020603050405020304" pitchFamily="18" charset="0"/>
                    <a:cs typeface="Times New Roman" panose="02020603050405020304" pitchFamily="18" charset="0"/>
                  </a:rPr>
                  <a:t> 2</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Tính</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giá</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trị</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của</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biểu</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thức</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a:t>
                </a:r>
                <a:b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b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a) </a:t>
                </a:r>
                <a14:m>
                  <m:oMath xmlns:m="http://schemas.openxmlformats.org/officeDocument/2006/math">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𝑀</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=2(</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𝑎</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𝑏</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oMath>
                </a14:m>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tại</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𝑎</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=2,</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𝑏</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3</m:t>
                    </m:r>
                  </m:oMath>
                </a14:m>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a:t>
                </a:r>
                <a:b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b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b) </a:t>
                </a:r>
                <a14:m>
                  <m:oMath xmlns:m="http://schemas.openxmlformats.org/officeDocument/2006/math">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𝑁</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3</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𝑥𝑦𝑧</m:t>
                    </m:r>
                  </m:oMath>
                </a14:m>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tại</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𝑥</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2,</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𝑦</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1,</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𝑧</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=4</m:t>
                    </m:r>
                  </m:oMath>
                </a14:m>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a:t>
                </a:r>
                <a:b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b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c) </a:t>
                </a:r>
                <a14:m>
                  <m:oMath xmlns:m="http://schemas.openxmlformats.org/officeDocument/2006/math">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𝑃</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5</m:t>
                    </m:r>
                    <m:sSup>
                      <m:sSup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ctrlPr>
                      </m:sSupPr>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𝑥</m:t>
                        </m:r>
                      </m:e>
                      <m:sup>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3</m:t>
                        </m:r>
                      </m:sup>
                    </m:sSup>
                    <m:sSup>
                      <m:sSup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ctrlPr>
                      </m:sSupPr>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𝑦</m:t>
                        </m:r>
                      </m:e>
                      <m:sup>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2</m:t>
                        </m:r>
                      </m:sup>
                    </m:sSup>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+1</m:t>
                    </m:r>
                  </m:oMath>
                </a14:m>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tại</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𝑥</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1,</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𝑦</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3</m:t>
                    </m:r>
                  </m:oMath>
                </a14:m>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1676400" y="2030057"/>
                <a:ext cx="15669846" cy="3686074"/>
              </a:xfrm>
              <a:prstGeom prst="rect">
                <a:avLst/>
              </a:prstGeom>
              <a:blipFill>
                <a:blip r:embed="rId17"/>
                <a:stretch>
                  <a:fillRect l="-1361" b="-5785"/>
                </a:stretch>
              </a:blipFill>
            </p:spPr>
            <p:txBody>
              <a:bodyPr/>
              <a:lstStyle/>
              <a:p>
                <a:r>
                  <a:rPr lang="en-US">
                    <a:noFill/>
                  </a:rPr>
                  <a:t> </a:t>
                </a:r>
              </a:p>
            </p:txBody>
          </p:sp>
        </mc:Fallback>
      </mc:AlternateContent>
      <p:sp>
        <p:nvSpPr>
          <p:cNvPr id="10" name="Oval Callout 9"/>
          <p:cNvSpPr/>
          <p:nvPr/>
        </p:nvSpPr>
        <p:spPr>
          <a:xfrm>
            <a:off x="8757703" y="6097131"/>
            <a:ext cx="1752600" cy="838200"/>
          </a:xfrm>
          <a:prstGeom prst="wedgeEllipseCallout">
            <a:avLst/>
          </a:prstGeom>
          <a:solidFill>
            <a:schemeClr val="accent3">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3" name="Rectangle 2"/>
              <p:cNvSpPr/>
              <p:nvPr/>
            </p:nvSpPr>
            <p:spPr>
              <a:xfrm>
                <a:off x="1676400" y="7277100"/>
                <a:ext cx="16088402" cy="2246769"/>
              </a:xfrm>
              <a:prstGeom prst="rect">
                <a:avLst/>
              </a:prstGeom>
            </p:spPr>
            <p:txBody>
              <a:bodyPr wrap="square">
                <a:spAutoFit/>
              </a:bodyPr>
              <a:lstStyle/>
              <a:p>
                <a:pPr marL="30480" marR="30480" lvl="0" algn="just">
                  <a:lnSpc>
                    <a:spcPct val="150000"/>
                  </a:lnSpc>
                  <a:spcAft>
                    <a:spcPts val="1200"/>
                  </a:spcAft>
                  <a:defRPr/>
                </a:pP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b)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Thay</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4000" i="1" dirty="0"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𝑥</m:t>
                    </m:r>
                    <m:r>
                      <a:rPr lang="en-US" sz="4000" i="1" dirty="0"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 = −2, </m:t>
                    </m:r>
                    <m:r>
                      <a:rPr lang="en-US" sz="4000" i="1" dirty="0"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𝑦</m:t>
                    </m:r>
                    <m:r>
                      <a:rPr lang="en-US" sz="4000" i="1" dirty="0"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 = −1, </m:t>
                    </m:r>
                    <m:r>
                      <a:rPr lang="en-US" sz="4000" i="1" dirty="0"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𝑧</m:t>
                    </m:r>
                    <m:r>
                      <a:rPr lang="en-US" sz="4000" i="1" dirty="0"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 = 4 </m:t>
                    </m:r>
                  </m:oMath>
                </a14:m>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vào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biểu</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thức</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trên</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ta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có</a:t>
                </a:r>
                <a:endPar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L="30480" marR="30480" lvl="0" algn="ctr">
                  <a:lnSpc>
                    <a:spcPct val="150000"/>
                  </a:lnSpc>
                  <a:spcAft>
                    <a:spcPts val="1200"/>
                  </a:spcAft>
                  <a:defRPr/>
                </a:pPr>
                <a14:m>
                  <m:oMathPara xmlns:m="http://schemas.openxmlformats.org/officeDocument/2006/math">
                    <m:oMathParaPr>
                      <m:jc m:val="centerGroup"/>
                    </m:oMathParaPr>
                    <m:oMath xmlns:m="http://schemas.openxmlformats.org/officeDocument/2006/math">
                      <m:r>
                        <a:rPr lang="en-US" sz="4000" i="1" dirty="0"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 </m:t>
                      </m:r>
                      <m:r>
                        <a:rPr lang="en-US" sz="4000" i="1" dirty="0">
                          <a:solidFill>
                            <a:srgbClr val="000000"/>
                          </a:solidFill>
                          <a:latin typeface="Cambria Math" panose="02040503050406030204" pitchFamily="18" charset="0"/>
                          <a:ea typeface="Times New Roman" panose="02020603050405020304" pitchFamily="18" charset="0"/>
                          <a:cs typeface="Arial" panose="020B0604020202020204" pitchFamily="34" charset="0"/>
                        </a:rPr>
                        <m:t>𝑁</m:t>
                      </m:r>
                      <m:r>
                        <a:rPr lang="en-US" sz="4000" i="1" dirty="0">
                          <a:solidFill>
                            <a:srgbClr val="000000"/>
                          </a:solidFill>
                          <a:latin typeface="Cambria Math" panose="02040503050406030204" pitchFamily="18" charset="0"/>
                          <a:ea typeface="Times New Roman" panose="02020603050405020304" pitchFamily="18" charset="0"/>
                          <a:cs typeface="Arial" panose="020B0604020202020204" pitchFamily="34" charset="0"/>
                        </a:rPr>
                        <m:t>=−3 . (−2) . (−1) . 4=−24</m:t>
                      </m:r>
                    </m:oMath>
                  </m:oMathPara>
                </a14:m>
                <a:endPar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1676400" y="7277100"/>
                <a:ext cx="16088402" cy="2246769"/>
              </a:xfrm>
              <a:prstGeom prst="rect">
                <a:avLst/>
              </a:prstGeom>
              <a:blipFill>
                <a:blip r:embed="rId18"/>
                <a:stretch>
                  <a:fillRect l="-1137"/>
                </a:stretch>
              </a:blipFill>
            </p:spPr>
            <p:txBody>
              <a:bodyPr/>
              <a:lstStyle/>
              <a:p>
                <a:r>
                  <a:rPr lang="en-US">
                    <a:noFill/>
                  </a:rPr>
                  <a:t> </a:t>
                </a:r>
              </a:p>
            </p:txBody>
          </p:sp>
        </mc:Fallback>
      </mc:AlternateContent>
    </p:spTree>
    <p:extLst>
      <p:ext uri="{BB962C8B-B14F-4D97-AF65-F5344CB8AC3E}">
        <p14:creationId xmlns:p14="http://schemas.microsoft.com/office/powerpoint/2010/main" val="1455221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0997328">
            <a:off x="16594526" y="755837"/>
            <a:ext cx="1355914" cy="2112614"/>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880471">
            <a:off x="-3140360" y="-1380456"/>
            <a:ext cx="3884554" cy="3941891"/>
          </a:xfrm>
          <a:prstGeom prst="rect">
            <a:avLst/>
          </a:prstGeom>
        </p:spPr>
      </p:pic>
      <p:grpSp>
        <p:nvGrpSpPr>
          <p:cNvPr id="11" name="Group 10"/>
          <p:cNvGrpSpPr/>
          <p:nvPr/>
        </p:nvGrpSpPr>
        <p:grpSpPr>
          <a:xfrm>
            <a:off x="6582919" y="86527"/>
            <a:ext cx="4741161" cy="1704173"/>
            <a:chOff x="6705600" y="238927"/>
            <a:chExt cx="4741161" cy="1704173"/>
          </a:xfrm>
        </p:grpSpPr>
        <p:pic>
          <p:nvPicPr>
            <p:cNvPr id="15" name="Picture 11"/>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467600" y="1686782"/>
              <a:ext cx="2971800" cy="256318"/>
            </a:xfrm>
            <a:prstGeom prst="rect">
              <a:avLst/>
            </a:prstGeom>
          </p:spPr>
        </p:pic>
        <p:sp>
          <p:nvSpPr>
            <p:cNvPr id="16" name="Rectangle 15"/>
            <p:cNvSpPr/>
            <p:nvPr/>
          </p:nvSpPr>
          <p:spPr>
            <a:xfrm>
              <a:off x="6705600" y="238927"/>
              <a:ext cx="4741161" cy="1306255"/>
            </a:xfrm>
            <a:prstGeom prst="rect">
              <a:avLst/>
            </a:prstGeom>
            <a:noFill/>
            <a:ln>
              <a:noFill/>
            </a:ln>
          </p:spPr>
          <p:style>
            <a:lnRef idx="3">
              <a:schemeClr val="lt1"/>
            </a:lnRef>
            <a:fillRef idx="1">
              <a:schemeClr val="accent1"/>
            </a:fillRef>
            <a:effectRef idx="1">
              <a:schemeClr val="accent1"/>
            </a:effectRef>
            <a:fontRef idx="minor">
              <a:schemeClr val="lt1"/>
            </a:fontRef>
          </p:style>
          <p:txBody>
            <a:bodyPr wrap="square">
              <a:spAutoFit/>
            </a:bodyPr>
            <a:lstStyle/>
            <a:p>
              <a:pPr marL="0" marR="0" lvl="0" indent="0" algn="ctr" defTabSz="914400" rtl="0" eaLnBrk="1" fontAlgn="auto" latinLnBrk="0" hangingPunct="1">
                <a:lnSpc>
                  <a:spcPct val="150000"/>
                </a:lnSpc>
                <a:spcBef>
                  <a:spcPts val="0"/>
                </a:spcBef>
                <a:spcAft>
                  <a:spcPts val="800"/>
                </a:spcAft>
                <a:buClrTx/>
                <a:buSzTx/>
                <a:buFontTx/>
                <a:buNone/>
                <a:tabLst/>
                <a:defRPr/>
              </a:pPr>
              <a:r>
                <a:rPr kumimoji="0" lang="nl-NL" sz="6000" b="1" i="0" u="none" strike="noStrike" kern="1200" cap="none" spc="0" normalizeH="0" baseline="0" noProof="0" dirty="0">
                  <a:ln w="0"/>
                  <a:solidFill>
                    <a:srgbClr val="1F497D"/>
                  </a:solidFill>
                  <a:effectLst/>
                  <a:uLnTx/>
                  <a:uFillTx/>
                  <a:latin typeface="Arial" panose="020B0604020202020204" pitchFamily="34" charset="0"/>
                  <a:ea typeface="Times New Roman" panose="02020603050405020304" pitchFamily="18" charset="0"/>
                  <a:cs typeface="Arial" panose="020B0604020202020204" pitchFamily="34" charset="0"/>
                </a:rPr>
                <a:t>LUYỆN TẬP</a:t>
              </a:r>
              <a:endParaRPr kumimoji="0" lang="en-US" sz="6000" b="1" i="0" u="none" strike="noStrike" kern="1200" cap="none" spc="0" normalizeH="0" baseline="0" noProof="0" dirty="0">
                <a:ln w="0"/>
                <a:solidFill>
                  <a:srgbClr val="1F497D"/>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pic>
        <p:nvPicPr>
          <p:cNvPr id="18" name="Picture 14"/>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2408758">
            <a:off x="16930764" y="9419964"/>
            <a:ext cx="1640672" cy="1431859"/>
          </a:xfrm>
          <a:prstGeom prst="rect">
            <a:avLst/>
          </a:prstGeom>
        </p:spPr>
      </p:pic>
      <mc:AlternateContent xmlns:mc="http://schemas.openxmlformats.org/markup-compatibility/2006" xmlns:a14="http://schemas.microsoft.com/office/drawing/2010/main">
        <mc:Choice Requires="a14">
          <p:sp>
            <p:nvSpPr>
              <p:cNvPr id="2" name="Rectangle 1"/>
              <p:cNvSpPr/>
              <p:nvPr/>
            </p:nvSpPr>
            <p:spPr>
              <a:xfrm>
                <a:off x="1676400" y="2030057"/>
                <a:ext cx="15669846" cy="3686074"/>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333333"/>
                    </a:solidFill>
                    <a:effectLst/>
                    <a:uLnTx/>
                    <a:uFillTx/>
                    <a:latin typeface="Arial" panose="020B0604020202020204" pitchFamily="34" charset="0"/>
                    <a:ea typeface="Times New Roman" panose="02020603050405020304" pitchFamily="18" charset="0"/>
                    <a:cs typeface="Times New Roman" panose="02020603050405020304" pitchFamily="18" charset="0"/>
                  </a:rPr>
                  <a:t>Bài</a:t>
                </a:r>
                <a:r>
                  <a:rPr kumimoji="0" lang="en-US" sz="4000" b="1" i="0" u="none" strike="noStrike" kern="1200" cap="none" spc="0" normalizeH="0" baseline="0" noProof="0" dirty="0">
                    <a:ln>
                      <a:noFill/>
                    </a:ln>
                    <a:solidFill>
                      <a:srgbClr val="333333"/>
                    </a:solidFill>
                    <a:effectLst/>
                    <a:uLnTx/>
                    <a:uFillTx/>
                    <a:latin typeface="Arial" panose="020B0604020202020204" pitchFamily="34" charset="0"/>
                    <a:ea typeface="Times New Roman" panose="02020603050405020304" pitchFamily="18" charset="0"/>
                    <a:cs typeface="Times New Roman" panose="02020603050405020304" pitchFamily="18" charset="0"/>
                  </a:rPr>
                  <a:t> 2</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Tính</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giá</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trị</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của</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biểu</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thức</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a:t>
                </a:r>
                <a:b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b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a) </a:t>
                </a:r>
                <a14:m>
                  <m:oMath xmlns:m="http://schemas.openxmlformats.org/officeDocument/2006/math">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𝑀</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=2(</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𝑎</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𝑏</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oMath>
                </a14:m>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tại</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𝑎</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=2,</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𝑏</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3</m:t>
                    </m:r>
                  </m:oMath>
                </a14:m>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a:t>
                </a:r>
                <a:b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b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b) </a:t>
                </a:r>
                <a14:m>
                  <m:oMath xmlns:m="http://schemas.openxmlformats.org/officeDocument/2006/math">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𝑁</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3</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𝑥𝑦𝑧</m:t>
                    </m:r>
                  </m:oMath>
                </a14:m>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tại</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𝑥</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2,</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𝑦</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1,</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𝑧</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=4</m:t>
                    </m:r>
                  </m:oMath>
                </a14:m>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a:t>
                </a:r>
                <a:b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b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c) </a:t>
                </a:r>
                <a14:m>
                  <m:oMath xmlns:m="http://schemas.openxmlformats.org/officeDocument/2006/math">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𝑃</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5</m:t>
                    </m:r>
                    <m:sSup>
                      <m:sSup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ctrlPr>
                      </m:sSupPr>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𝑥</m:t>
                        </m:r>
                      </m:e>
                      <m:sup>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3</m:t>
                        </m:r>
                      </m:sup>
                    </m:sSup>
                    <m:sSup>
                      <m:sSup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ctrlPr>
                      </m:sSupPr>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𝑦</m:t>
                        </m:r>
                      </m:e>
                      <m:sup>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2</m:t>
                        </m:r>
                      </m:sup>
                    </m:sSup>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+1</m:t>
                    </m:r>
                  </m:oMath>
                </a14:m>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tại</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𝑥</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1,</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𝑦</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3</m:t>
                    </m:r>
                  </m:oMath>
                </a14:m>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1676400" y="2030057"/>
                <a:ext cx="15669846" cy="3686074"/>
              </a:xfrm>
              <a:prstGeom prst="rect">
                <a:avLst/>
              </a:prstGeom>
              <a:blipFill>
                <a:blip r:embed="rId17"/>
                <a:stretch>
                  <a:fillRect l="-1361" b="-5785"/>
                </a:stretch>
              </a:blipFill>
            </p:spPr>
            <p:txBody>
              <a:bodyPr/>
              <a:lstStyle/>
              <a:p>
                <a:r>
                  <a:rPr lang="en-US">
                    <a:noFill/>
                  </a:rPr>
                  <a:t> </a:t>
                </a:r>
              </a:p>
            </p:txBody>
          </p:sp>
        </mc:Fallback>
      </mc:AlternateContent>
      <p:sp>
        <p:nvSpPr>
          <p:cNvPr id="10" name="Oval Callout 9"/>
          <p:cNvSpPr/>
          <p:nvPr/>
        </p:nvSpPr>
        <p:spPr>
          <a:xfrm>
            <a:off x="8757703" y="6097131"/>
            <a:ext cx="1752600" cy="838200"/>
          </a:xfrm>
          <a:prstGeom prst="wedgeEllipseCallout">
            <a:avLst/>
          </a:prstGeom>
          <a:solidFill>
            <a:schemeClr val="accent3">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3" name="Rectangle 2"/>
              <p:cNvSpPr/>
              <p:nvPr/>
            </p:nvSpPr>
            <p:spPr>
              <a:xfrm>
                <a:off x="1676400" y="7277100"/>
                <a:ext cx="16088402" cy="2205604"/>
              </a:xfrm>
              <a:prstGeom prst="rect">
                <a:avLst/>
              </a:prstGeom>
            </p:spPr>
            <p:txBody>
              <a:bodyPr wrap="square">
                <a:spAutoFit/>
              </a:bodyPr>
              <a:lstStyle/>
              <a:p>
                <a:pPr marL="30480" marR="30480" lvl="0" algn="just">
                  <a:lnSpc>
                    <a:spcPct val="150000"/>
                  </a:lnSpc>
                  <a:spcAft>
                    <a:spcPts val="1200"/>
                  </a:spcAft>
                  <a:defRPr/>
                </a:pP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c)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Thay</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4000" i="1" dirty="0"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𝑥</m:t>
                    </m:r>
                    <m:r>
                      <a:rPr lang="en-US" sz="4000" i="1" dirty="0"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=−1, </m:t>
                    </m:r>
                    <m:r>
                      <a:rPr lang="en-US" sz="4000" i="1" dirty="0"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𝑦</m:t>
                    </m:r>
                    <m:r>
                      <a:rPr lang="en-US" sz="4000" i="1" dirty="0"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=−3 </m:t>
                    </m:r>
                  </m:oMath>
                </a14:m>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vào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biểu</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thức</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trên</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ta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có</a:t>
                </a:r>
                <a:endPar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L="30480" marR="30480" lvl="0" algn="ctr">
                  <a:lnSpc>
                    <a:spcPct val="150000"/>
                  </a:lnSpc>
                  <a:spcAft>
                    <a:spcPts val="1200"/>
                  </a:spcAft>
                  <a:defRPr/>
                </a:pP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4000" i="1" dirty="0"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𝑃</m:t>
                    </m:r>
                    <m:r>
                      <a:rPr lang="en-US" sz="4000" i="1" dirty="0"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=−5 . (−1)3 . (−3)2=45</m:t>
                    </m:r>
                  </m:oMath>
                </a14:m>
                <a:endPar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1676400" y="7277100"/>
                <a:ext cx="16088402" cy="2205604"/>
              </a:xfrm>
              <a:prstGeom prst="rect">
                <a:avLst/>
              </a:prstGeom>
              <a:blipFill>
                <a:blip r:embed="rId18"/>
                <a:stretch>
                  <a:fillRect l="-1137"/>
                </a:stretch>
              </a:blipFill>
            </p:spPr>
            <p:txBody>
              <a:bodyPr/>
              <a:lstStyle/>
              <a:p>
                <a:r>
                  <a:rPr lang="en-US">
                    <a:noFill/>
                  </a:rPr>
                  <a:t> </a:t>
                </a:r>
              </a:p>
            </p:txBody>
          </p:sp>
        </mc:Fallback>
      </mc:AlternateContent>
    </p:spTree>
    <p:extLst>
      <p:ext uri="{BB962C8B-B14F-4D97-AF65-F5344CB8AC3E}">
        <p14:creationId xmlns:p14="http://schemas.microsoft.com/office/powerpoint/2010/main" val="6077700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E7FEFF"/>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4165033">
            <a:off x="12819392" y="-3581734"/>
            <a:ext cx="8815906" cy="5840538"/>
          </a:xfrm>
          <a:prstGeom prst="rect">
            <a:avLst/>
          </a:prstGeom>
        </p:spPr>
      </p:pic>
      <p:pic>
        <p:nvPicPr>
          <p:cNvPr id="5" name="Picture 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078200" y="7734300"/>
            <a:ext cx="1800631" cy="2250790"/>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04800" y="-149207"/>
            <a:ext cx="905034" cy="886933"/>
          </a:xfrm>
          <a:prstGeom prst="rect">
            <a:avLst/>
          </a:prstGeom>
        </p:spPr>
      </p:pic>
      <p:pic>
        <p:nvPicPr>
          <p:cNvPr id="10" name="Picture 1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452517" y="9604090"/>
            <a:ext cx="905034" cy="886933"/>
          </a:xfrm>
          <a:prstGeom prst="rect">
            <a:avLst/>
          </a:prstGeom>
        </p:spPr>
      </p:pic>
      <p:pic>
        <p:nvPicPr>
          <p:cNvPr id="11" name="Picture 11"/>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3563600" y="-467833"/>
            <a:ext cx="905034" cy="886933"/>
          </a:xfrm>
          <a:prstGeom prst="rect">
            <a:avLst/>
          </a:prstGeom>
        </p:spPr>
      </p:pic>
      <mc:AlternateContent xmlns:mc="http://schemas.openxmlformats.org/markup-compatibility/2006" xmlns:a14="http://schemas.microsoft.com/office/drawing/2010/main">
        <mc:Choice Requires="a14">
          <p:sp>
            <p:nvSpPr>
              <p:cNvPr id="19" name="Rectangle 18"/>
              <p:cNvSpPr/>
              <p:nvPr/>
            </p:nvSpPr>
            <p:spPr>
              <a:xfrm>
                <a:off x="685800" y="647700"/>
                <a:ext cx="16916400" cy="3600986"/>
              </a:xfrm>
              <a:prstGeom prst="rect">
                <a:avLst/>
              </a:prstGeom>
            </p:spPr>
            <p:txBody>
              <a:bodyPr wrap="square">
                <a:spAutoFit/>
              </a:bodyPr>
              <a:lstStyle/>
              <a:p>
                <a:pPr lvl="0" algn="just">
                  <a:lnSpc>
                    <a:spcPct val="150000"/>
                  </a:lnSpc>
                </a:pPr>
                <a:r>
                  <a:rPr lang="fr-FR" sz="3800" b="1" dirty="0" err="1">
                    <a:solidFill>
                      <a:prstClr val="black"/>
                    </a:solidFill>
                    <a:latin typeface="Arial" panose="020B0604020202020204" pitchFamily="34" charset="0"/>
                    <a:ea typeface="Calibri" panose="020F0502020204030204" pitchFamily="34" charset="0"/>
                    <a:cs typeface="Times New Roman" panose="02020603050405020304" pitchFamily="18" charset="0"/>
                  </a:rPr>
                  <a:t>Bài</a:t>
                </a:r>
                <a:r>
                  <a:rPr lang="fr-FR" sz="3800" b="1" dirty="0">
                    <a:solidFill>
                      <a:prstClr val="black"/>
                    </a:solidFill>
                    <a:latin typeface="Arial" panose="020B0604020202020204" pitchFamily="34" charset="0"/>
                    <a:ea typeface="Calibri" panose="020F0502020204030204" pitchFamily="34" charset="0"/>
                    <a:cs typeface="Times New Roman" panose="02020603050405020304" pitchFamily="18" charset="0"/>
                  </a:rPr>
                  <a:t> 3</a:t>
                </a:r>
                <a:r>
                  <a:rPr lang="en-US" sz="3800"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800" dirty="0">
                    <a:latin typeface="Arial" panose="020B0604020202020204" pitchFamily="34" charset="0"/>
                    <a:ea typeface="Calibri" panose="020F0502020204030204" pitchFamily="34" charset="0"/>
                    <a:cs typeface="Times New Roman" panose="02020603050405020304" pitchFamily="18" charset="0"/>
                  </a:rPr>
                  <a:t>Cho </a:t>
                </a:r>
                <a14:m>
                  <m:oMath xmlns:m="http://schemas.openxmlformats.org/officeDocument/2006/math">
                    <m:r>
                      <a:rPr lang="en-US" sz="3800" i="1">
                        <a:effectLst/>
                        <a:latin typeface="Cambria Math" panose="02040503050406030204" pitchFamily="18" charset="0"/>
                        <a:ea typeface="Calibri" panose="020F0502020204030204" pitchFamily="34" charset="0"/>
                        <a:cs typeface="Arial" panose="020B0604020202020204" pitchFamily="34" charset="0"/>
                      </a:rPr>
                      <m:t>𝐴</m:t>
                    </m:r>
                    <m:r>
                      <a:rPr lang="en-US" sz="3800">
                        <a:effectLst/>
                        <a:latin typeface="Cambria Math" panose="02040503050406030204" pitchFamily="18" charset="0"/>
                        <a:ea typeface="Calibri" panose="020F0502020204030204" pitchFamily="34" charset="0"/>
                        <a:cs typeface="Arial" panose="020B0604020202020204" pitchFamily="34" charset="0"/>
                      </a:rPr>
                      <m:t>=</m:t>
                    </m:r>
                    <m:r>
                      <a:rPr lang="en-US" sz="3800" i="1">
                        <a:effectLst/>
                        <a:latin typeface="Cambria Math" panose="02040503050406030204" pitchFamily="18" charset="0"/>
                        <a:ea typeface="Calibri" panose="020F0502020204030204" pitchFamily="34" charset="0"/>
                        <a:cs typeface="Arial" panose="020B0604020202020204" pitchFamily="34" charset="0"/>
                      </a:rPr>
                      <m:t>−</m:t>
                    </m:r>
                    <m:r>
                      <a:rPr lang="en-US" sz="3800">
                        <a:effectLst/>
                        <a:latin typeface="Cambria Math" panose="02040503050406030204" pitchFamily="18" charset="0"/>
                        <a:ea typeface="Calibri" panose="020F0502020204030204" pitchFamily="34" charset="0"/>
                        <a:cs typeface="Arial" panose="020B0604020202020204" pitchFamily="34" charset="0"/>
                      </a:rPr>
                      <m:t>(</m:t>
                    </m:r>
                    <m:r>
                      <a:rPr lang="en-US" sz="3800" i="1">
                        <a:effectLst/>
                        <a:latin typeface="Cambria Math" panose="02040503050406030204" pitchFamily="18" charset="0"/>
                        <a:ea typeface="Calibri" panose="020F0502020204030204" pitchFamily="34" charset="0"/>
                        <a:cs typeface="Arial" panose="020B0604020202020204" pitchFamily="34" charset="0"/>
                      </a:rPr>
                      <m:t>−</m:t>
                    </m:r>
                    <m:r>
                      <a:rPr lang="en-US" sz="3800">
                        <a:effectLst/>
                        <a:latin typeface="Cambria Math" panose="02040503050406030204" pitchFamily="18" charset="0"/>
                        <a:ea typeface="Calibri" panose="020F0502020204030204" pitchFamily="34" charset="0"/>
                        <a:cs typeface="Arial" panose="020B0604020202020204" pitchFamily="34" charset="0"/>
                      </a:rPr>
                      <m:t>4</m:t>
                    </m:r>
                    <m:r>
                      <a:rPr lang="en-US" sz="3800" i="1">
                        <a:effectLst/>
                        <a:latin typeface="Cambria Math" panose="02040503050406030204" pitchFamily="18" charset="0"/>
                        <a:ea typeface="Calibri" panose="020F0502020204030204" pitchFamily="34" charset="0"/>
                        <a:cs typeface="Arial" panose="020B0604020202020204" pitchFamily="34" charset="0"/>
                      </a:rPr>
                      <m:t>𝑥</m:t>
                    </m:r>
                    <m:r>
                      <a:rPr lang="en-US" sz="3800">
                        <a:effectLst/>
                        <a:latin typeface="Cambria Math" panose="02040503050406030204" pitchFamily="18" charset="0"/>
                        <a:ea typeface="Calibri" panose="020F0502020204030204" pitchFamily="34" charset="0"/>
                        <a:cs typeface="Arial" panose="020B0604020202020204" pitchFamily="34" charset="0"/>
                      </a:rPr>
                      <m:t>+3</m:t>
                    </m:r>
                    <m:r>
                      <a:rPr lang="en-US" sz="3800" i="1">
                        <a:effectLst/>
                        <a:latin typeface="Cambria Math" panose="02040503050406030204" pitchFamily="18" charset="0"/>
                        <a:ea typeface="Calibri" panose="020F0502020204030204" pitchFamily="34" charset="0"/>
                        <a:cs typeface="Arial" panose="020B0604020202020204" pitchFamily="34" charset="0"/>
                      </a:rPr>
                      <m:t>𝑦</m:t>
                    </m:r>
                    <m:r>
                      <a:rPr lang="en-US" sz="3800">
                        <a:effectLst/>
                        <a:latin typeface="Cambria Math" panose="02040503050406030204" pitchFamily="18" charset="0"/>
                        <a:ea typeface="Calibri" panose="020F0502020204030204" pitchFamily="34" charset="0"/>
                        <a:cs typeface="Arial" panose="020B0604020202020204" pitchFamily="34" charset="0"/>
                      </a:rPr>
                      <m:t>),</m:t>
                    </m:r>
                    <m:r>
                      <a:rPr lang="en-US" sz="3800" i="1">
                        <a:effectLst/>
                        <a:latin typeface="Cambria Math" panose="02040503050406030204" pitchFamily="18" charset="0"/>
                        <a:ea typeface="Calibri" panose="020F0502020204030204" pitchFamily="34" charset="0"/>
                        <a:cs typeface="Arial" panose="020B0604020202020204" pitchFamily="34" charset="0"/>
                      </a:rPr>
                      <m:t>𝐵</m:t>
                    </m:r>
                    <m:r>
                      <a:rPr lang="en-US" sz="3800">
                        <a:effectLst/>
                        <a:latin typeface="Cambria Math" panose="02040503050406030204" pitchFamily="18" charset="0"/>
                        <a:ea typeface="Calibri" panose="020F0502020204030204" pitchFamily="34" charset="0"/>
                        <a:cs typeface="Arial" panose="020B0604020202020204" pitchFamily="34" charset="0"/>
                      </a:rPr>
                      <m:t>=4</m:t>
                    </m:r>
                    <m:r>
                      <a:rPr lang="en-US" sz="3800" i="1">
                        <a:effectLst/>
                        <a:latin typeface="Cambria Math" panose="02040503050406030204" pitchFamily="18" charset="0"/>
                        <a:ea typeface="Calibri" panose="020F0502020204030204" pitchFamily="34" charset="0"/>
                        <a:cs typeface="Arial" panose="020B0604020202020204" pitchFamily="34" charset="0"/>
                      </a:rPr>
                      <m:t>𝑥</m:t>
                    </m:r>
                    <m:r>
                      <a:rPr lang="en-US" sz="3800">
                        <a:effectLst/>
                        <a:latin typeface="Cambria Math" panose="02040503050406030204" pitchFamily="18" charset="0"/>
                        <a:ea typeface="Calibri" panose="020F0502020204030204" pitchFamily="34" charset="0"/>
                        <a:cs typeface="Arial" panose="020B0604020202020204" pitchFamily="34" charset="0"/>
                      </a:rPr>
                      <m:t>+3</m:t>
                    </m:r>
                    <m:r>
                      <a:rPr lang="en-US" sz="3800" i="1">
                        <a:effectLst/>
                        <a:latin typeface="Cambria Math" panose="02040503050406030204" pitchFamily="18" charset="0"/>
                        <a:ea typeface="Calibri" panose="020F0502020204030204" pitchFamily="34" charset="0"/>
                        <a:cs typeface="Arial" panose="020B0604020202020204" pitchFamily="34" charset="0"/>
                      </a:rPr>
                      <m:t>𝑦</m:t>
                    </m:r>
                    <m:r>
                      <a:rPr lang="en-US" sz="3800">
                        <a:effectLst/>
                        <a:latin typeface="Cambria Math" panose="02040503050406030204" pitchFamily="18" charset="0"/>
                        <a:ea typeface="Calibri" panose="020F0502020204030204" pitchFamily="34" charset="0"/>
                        <a:cs typeface="Arial" panose="020B0604020202020204" pitchFamily="34" charset="0"/>
                      </a:rPr>
                      <m:t>,</m:t>
                    </m:r>
                    <m:r>
                      <a:rPr lang="en-US" sz="3800" i="1">
                        <a:effectLst/>
                        <a:latin typeface="Cambria Math" panose="02040503050406030204" pitchFamily="18" charset="0"/>
                        <a:ea typeface="Calibri" panose="020F0502020204030204" pitchFamily="34" charset="0"/>
                        <a:cs typeface="Arial" panose="020B0604020202020204" pitchFamily="34" charset="0"/>
                      </a:rPr>
                      <m:t>𝐶</m:t>
                    </m:r>
                    <m:r>
                      <a:rPr lang="en-US" sz="3800">
                        <a:effectLst/>
                        <a:latin typeface="Cambria Math" panose="02040503050406030204" pitchFamily="18" charset="0"/>
                        <a:ea typeface="Calibri" panose="020F0502020204030204" pitchFamily="34" charset="0"/>
                        <a:cs typeface="Arial" panose="020B0604020202020204" pitchFamily="34" charset="0"/>
                      </a:rPr>
                      <m:t>=4</m:t>
                    </m:r>
                    <m:r>
                      <a:rPr lang="en-US" sz="3800" i="1">
                        <a:effectLst/>
                        <a:latin typeface="Cambria Math" panose="02040503050406030204" pitchFamily="18" charset="0"/>
                        <a:ea typeface="Calibri" panose="020F0502020204030204" pitchFamily="34" charset="0"/>
                        <a:cs typeface="Arial" panose="020B0604020202020204" pitchFamily="34" charset="0"/>
                      </a:rPr>
                      <m:t>𝑥</m:t>
                    </m:r>
                    <m:r>
                      <a:rPr lang="en-US" sz="3800" i="1">
                        <a:effectLst/>
                        <a:latin typeface="Cambria Math" panose="02040503050406030204" pitchFamily="18" charset="0"/>
                        <a:ea typeface="Calibri" panose="020F0502020204030204" pitchFamily="34" charset="0"/>
                        <a:cs typeface="Arial" panose="020B0604020202020204" pitchFamily="34" charset="0"/>
                      </a:rPr>
                      <m:t>−</m:t>
                    </m:r>
                    <m:r>
                      <a:rPr lang="en-US" sz="3800">
                        <a:effectLst/>
                        <a:latin typeface="Cambria Math" panose="02040503050406030204" pitchFamily="18" charset="0"/>
                        <a:ea typeface="Calibri" panose="020F0502020204030204" pitchFamily="34" charset="0"/>
                        <a:cs typeface="Arial" panose="020B0604020202020204" pitchFamily="34" charset="0"/>
                      </a:rPr>
                      <m:t>3</m:t>
                    </m:r>
                    <m:r>
                      <a:rPr lang="en-US" sz="3800" i="1">
                        <a:effectLst/>
                        <a:latin typeface="Cambria Math" panose="02040503050406030204" pitchFamily="18" charset="0"/>
                        <a:ea typeface="Calibri" panose="020F0502020204030204" pitchFamily="34" charset="0"/>
                        <a:cs typeface="Arial" panose="020B0604020202020204" pitchFamily="34" charset="0"/>
                      </a:rPr>
                      <m:t>𝑦</m:t>
                    </m:r>
                  </m:oMath>
                </a14:m>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Khi</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tính</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giá</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trị</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của</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các</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biểu</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thức</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đó</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tại</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3800" i="1">
                        <a:effectLst/>
                        <a:latin typeface="Cambria Math" panose="02040503050406030204" pitchFamily="18" charset="0"/>
                        <a:ea typeface="Calibri" panose="020F0502020204030204" pitchFamily="34" charset="0"/>
                        <a:cs typeface="Arial" panose="020B0604020202020204" pitchFamily="34" charset="0"/>
                      </a:rPr>
                      <m:t>𝑥</m:t>
                    </m:r>
                    <m:r>
                      <a:rPr lang="en-US" sz="3800">
                        <a:effectLst/>
                        <a:latin typeface="Cambria Math" panose="02040503050406030204" pitchFamily="18" charset="0"/>
                        <a:ea typeface="Calibri" panose="020F0502020204030204" pitchFamily="34" charset="0"/>
                        <a:cs typeface="Arial" panose="020B0604020202020204" pitchFamily="34" charset="0"/>
                      </a:rPr>
                      <m:t>=</m:t>
                    </m:r>
                    <m:r>
                      <a:rPr lang="en-US" sz="3800" i="1">
                        <a:effectLst/>
                        <a:latin typeface="Cambria Math" panose="02040503050406030204" pitchFamily="18" charset="0"/>
                        <a:ea typeface="Calibri" panose="020F0502020204030204" pitchFamily="34" charset="0"/>
                        <a:cs typeface="Arial" panose="020B0604020202020204" pitchFamily="34" charset="0"/>
                      </a:rPr>
                      <m:t>−</m:t>
                    </m:r>
                    <m:r>
                      <a:rPr lang="en-US" sz="3800">
                        <a:effectLst/>
                        <a:latin typeface="Cambria Math" panose="02040503050406030204" pitchFamily="18" charset="0"/>
                        <a:ea typeface="Calibri" panose="020F0502020204030204" pitchFamily="34" charset="0"/>
                        <a:cs typeface="Arial" panose="020B0604020202020204" pitchFamily="34" charset="0"/>
                      </a:rPr>
                      <m:t>1</m:t>
                    </m:r>
                  </m:oMath>
                </a14:m>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và</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3800" i="1">
                        <a:effectLst/>
                        <a:latin typeface="Cambria Math" panose="02040503050406030204" pitchFamily="18" charset="0"/>
                        <a:ea typeface="Calibri" panose="020F0502020204030204" pitchFamily="34" charset="0"/>
                        <a:cs typeface="Arial" panose="020B0604020202020204" pitchFamily="34" charset="0"/>
                      </a:rPr>
                      <m:t>𝑦</m:t>
                    </m:r>
                    <m:r>
                      <a:rPr lang="en-US" sz="3800">
                        <a:effectLst/>
                        <a:latin typeface="Cambria Math" panose="02040503050406030204" pitchFamily="18" charset="0"/>
                        <a:ea typeface="Calibri" panose="020F0502020204030204" pitchFamily="34" charset="0"/>
                        <a:cs typeface="Arial" panose="020B0604020202020204" pitchFamily="34" charset="0"/>
                      </a:rPr>
                      <m:t>=</m:t>
                    </m:r>
                    <m:r>
                      <a:rPr lang="en-US" sz="3800" i="1">
                        <a:effectLst/>
                        <a:latin typeface="Cambria Math" panose="02040503050406030204" pitchFamily="18" charset="0"/>
                        <a:ea typeface="Calibri" panose="020F0502020204030204" pitchFamily="34" charset="0"/>
                        <a:cs typeface="Arial" panose="020B0604020202020204" pitchFamily="34" charset="0"/>
                      </a:rPr>
                      <m:t>−</m:t>
                    </m:r>
                    <m:r>
                      <a:rPr lang="en-US" sz="3800">
                        <a:effectLst/>
                        <a:latin typeface="Cambria Math" panose="02040503050406030204" pitchFamily="18" charset="0"/>
                        <a:ea typeface="Calibri" panose="020F0502020204030204" pitchFamily="34" charset="0"/>
                        <a:cs typeface="Arial" panose="020B0604020202020204" pitchFamily="34" charset="0"/>
                      </a:rPr>
                      <m:t>2</m:t>
                    </m:r>
                  </m:oMath>
                </a14:m>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bạn</a:t>
                </a:r>
                <a:r>
                  <a:rPr lang="en-US" sz="3800" dirty="0">
                    <a:effectLst/>
                    <a:latin typeface="Arial" panose="020B0604020202020204" pitchFamily="34" charset="0"/>
                    <a:ea typeface="Calibri" panose="020F0502020204030204" pitchFamily="34" charset="0"/>
                    <a:cs typeface="Times New Roman" panose="02020603050405020304" pitchFamily="18" charset="0"/>
                  </a:rPr>
                  <a:t> An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cho</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rằng</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giá</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trị</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của</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các</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biểu</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thức</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3800" i="1">
                        <a:effectLst/>
                        <a:latin typeface="Cambria Math" panose="02040503050406030204" pitchFamily="18" charset="0"/>
                        <a:ea typeface="Calibri" panose="020F0502020204030204" pitchFamily="34" charset="0"/>
                        <a:cs typeface="Arial" panose="020B0604020202020204" pitchFamily="34" charset="0"/>
                      </a:rPr>
                      <m:t>𝐴</m:t>
                    </m:r>
                  </m:oMath>
                </a14:m>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và</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3800" i="1">
                        <a:effectLst/>
                        <a:latin typeface="Cambria Math" panose="02040503050406030204" pitchFamily="18" charset="0"/>
                        <a:ea typeface="Calibri" panose="020F0502020204030204" pitchFamily="34" charset="0"/>
                        <a:cs typeface="Arial" panose="020B0604020202020204" pitchFamily="34" charset="0"/>
                      </a:rPr>
                      <m:t>𝐵</m:t>
                    </m:r>
                  </m:oMath>
                </a14:m>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bằng</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nhau</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bạn</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Bình</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cho</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rằng</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giá</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trị</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của</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các</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biểu</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thức</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3800" i="1">
                        <a:effectLst/>
                        <a:latin typeface="Cambria Math" panose="02040503050406030204" pitchFamily="18" charset="0"/>
                        <a:ea typeface="Calibri" panose="020F0502020204030204" pitchFamily="34" charset="0"/>
                        <a:cs typeface="Arial" panose="020B0604020202020204" pitchFamily="34" charset="0"/>
                      </a:rPr>
                      <m:t>𝐴</m:t>
                    </m:r>
                  </m:oMath>
                </a14:m>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và</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3800" i="1">
                        <a:effectLst/>
                        <a:latin typeface="Cambria Math" panose="02040503050406030204" pitchFamily="18" charset="0"/>
                        <a:ea typeface="Calibri" panose="020F0502020204030204" pitchFamily="34" charset="0"/>
                        <a:cs typeface="Arial" panose="020B0604020202020204" pitchFamily="34" charset="0"/>
                      </a:rPr>
                      <m:t>𝐶</m:t>
                    </m:r>
                  </m:oMath>
                </a14:m>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bằng</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nhau</a:t>
                </a:r>
                <a:r>
                  <a:rPr lang="en-US" sz="3800" dirty="0">
                    <a:effectLst/>
                    <a:latin typeface="Arial" panose="020B0604020202020204" pitchFamily="34" charset="0"/>
                    <a:ea typeface="Calibri" panose="020F0502020204030204" pitchFamily="34" charset="0"/>
                    <a:cs typeface="Times New Roman" panose="02020603050405020304" pitchFamily="18" charset="0"/>
                  </a:rPr>
                  <a:t>. Theo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em</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bạn</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nào</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đúng</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Vì</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sao</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endParaRPr lang="en-US" sz="38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19" name="Rectangle 18"/>
              <p:cNvSpPr>
                <a:spLocks noRot="1" noChangeAspect="1" noMove="1" noResize="1" noEditPoints="1" noAdjustHandles="1" noChangeArrowheads="1" noChangeShapeType="1" noTextEdit="1"/>
              </p:cNvSpPr>
              <p:nvPr/>
            </p:nvSpPr>
            <p:spPr>
              <a:xfrm>
                <a:off x="685800" y="647700"/>
                <a:ext cx="16916400" cy="3600986"/>
              </a:xfrm>
              <a:prstGeom prst="rect">
                <a:avLst/>
              </a:prstGeom>
              <a:blipFill>
                <a:blip r:embed="rId14"/>
                <a:stretch>
                  <a:fillRect l="-1189" r="-1153" b="-2876"/>
                </a:stretch>
              </a:blipFill>
            </p:spPr>
            <p:txBody>
              <a:bodyPr/>
              <a:lstStyle/>
              <a:p>
                <a:r>
                  <a:rPr lang="en-US">
                    <a:noFill/>
                  </a:rPr>
                  <a:t> </a:t>
                </a:r>
              </a:p>
            </p:txBody>
          </p:sp>
        </mc:Fallback>
      </mc:AlternateContent>
      <p:sp>
        <p:nvSpPr>
          <p:cNvPr id="18" name="Oval Callout 17"/>
          <p:cNvSpPr/>
          <p:nvPr/>
        </p:nvSpPr>
        <p:spPr>
          <a:xfrm>
            <a:off x="8267700" y="4453132"/>
            <a:ext cx="1752600" cy="766568"/>
          </a:xfrm>
          <a:prstGeom prst="wedgeEllipseCallout">
            <a:avLst/>
          </a:prstGeom>
          <a:solidFill>
            <a:schemeClr val="accent3">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2" name="Rectangle 1"/>
              <p:cNvSpPr/>
              <p:nvPr/>
            </p:nvSpPr>
            <p:spPr>
              <a:xfrm>
                <a:off x="685800" y="5353035"/>
                <a:ext cx="17449800" cy="4591065"/>
              </a:xfrm>
              <a:prstGeom prst="rect">
                <a:avLst/>
              </a:prstGeom>
            </p:spPr>
            <p:txBody>
              <a:bodyPr wrap="square">
                <a:spAutoFit/>
              </a:bodyPr>
              <a:lstStyle/>
              <a:p>
                <a:pPr algn="just">
                  <a:lnSpc>
                    <a:spcPct val="150000"/>
                  </a:lnSpc>
                </a:pPr>
                <a:r>
                  <a:rPr lang="en-US" sz="38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Thay</a:t>
                </a:r>
                <a:r>
                  <a:rPr lang="en-US" sz="38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380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𝑥</m:t>
                    </m:r>
                    <m:r>
                      <a:rPr lang="en-US" sz="380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=−1; </m:t>
                    </m:r>
                    <m:r>
                      <a:rPr lang="en-US" sz="380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𝑦</m:t>
                    </m:r>
                    <m:r>
                      <a:rPr lang="en-US" sz="380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=−2</m:t>
                    </m:r>
                  </m:oMath>
                </a14:m>
                <a:r>
                  <a:rPr lang="en-US" sz="38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các</a:t>
                </a:r>
                <a:r>
                  <a:rPr lang="en-US" sz="38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biểu</a:t>
                </a:r>
                <a:r>
                  <a:rPr lang="en-US" sz="38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thức</a:t>
                </a:r>
                <a:r>
                  <a:rPr lang="en-US" sz="38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có</a:t>
                </a:r>
                <a:r>
                  <a:rPr lang="en-US" sz="38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giá</a:t>
                </a:r>
                <a:r>
                  <a:rPr lang="en-US" sz="38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trị</a:t>
                </a:r>
                <a:r>
                  <a:rPr lang="en-US" sz="38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lần</a:t>
                </a:r>
                <a:r>
                  <a:rPr lang="en-US" sz="38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lượt</a:t>
                </a:r>
                <a:r>
                  <a:rPr lang="en-US" sz="38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như</a:t>
                </a:r>
                <a:r>
                  <a:rPr lang="en-US" sz="38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sau</a:t>
                </a:r>
                <a:r>
                  <a:rPr lang="en-US" sz="38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a:t>
                </a:r>
                <a:endParaRPr lang="en-US" sz="3800" dirty="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pPr>
                <a:r>
                  <a:rPr lang="en-US" sz="38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380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𝐴</m:t>
                    </m:r>
                    <m:r>
                      <a:rPr lang="en-US" sz="380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 = −</m:t>
                    </m:r>
                    <m:d>
                      <m:dPr>
                        <m:ctrlPr>
                          <a:rPr lang="en-US" sz="380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ctrlPr>
                      </m:dPr>
                      <m:e>
                        <m:r>
                          <a:rPr lang="en-US" sz="380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−4</m:t>
                        </m:r>
                        <m:r>
                          <a:rPr lang="en-US" sz="380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𝑥</m:t>
                        </m:r>
                        <m:r>
                          <a:rPr lang="en-US" sz="380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+3</m:t>
                        </m:r>
                        <m:r>
                          <a:rPr lang="en-US" sz="380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𝑦</m:t>
                        </m:r>
                      </m:e>
                    </m:d>
                    <m:r>
                      <a:rPr lang="en-US" sz="380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 = − </m:t>
                    </m:r>
                    <m:d>
                      <m:dPr>
                        <m:ctrlPr>
                          <a:rPr lang="en-US" sz="380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ctrlPr>
                      </m:dPr>
                      <m:e>
                        <m:r>
                          <a:rPr lang="en-US" sz="380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−4.</m:t>
                        </m:r>
                        <m:d>
                          <m:dPr>
                            <m:ctrlPr>
                              <a:rPr lang="en-US" sz="380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ctrlPr>
                          </m:dPr>
                          <m:e>
                            <m:r>
                              <a:rPr lang="en-US" sz="380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−1</m:t>
                            </m:r>
                          </m:e>
                        </m:d>
                        <m:r>
                          <a:rPr lang="en-US" sz="380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 + 3.</m:t>
                        </m:r>
                        <m:d>
                          <m:dPr>
                            <m:ctrlPr>
                              <a:rPr lang="en-US" sz="380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ctrlPr>
                          </m:dPr>
                          <m:e>
                            <m:r>
                              <a:rPr lang="en-US" sz="380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−2</m:t>
                            </m:r>
                          </m:e>
                        </m:d>
                      </m:e>
                    </m:d>
                    <m:r>
                      <a:rPr lang="en-US" sz="380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 = − </m:t>
                    </m:r>
                    <m:d>
                      <m:dPr>
                        <m:ctrlPr>
                          <a:rPr lang="en-US" sz="380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ctrlPr>
                      </m:dPr>
                      <m:e>
                        <m:r>
                          <a:rPr lang="en-US" sz="380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4 − 6</m:t>
                        </m:r>
                      </m:e>
                    </m:d>
                    <m:r>
                      <a:rPr lang="en-US" sz="380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 = 2</m:t>
                    </m:r>
                  </m:oMath>
                </a14:m>
                <a:endParaRPr lang="en-US" sz="3800" dirty="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pPr>
                <a:r>
                  <a:rPr lang="en-US" sz="38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380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𝐵</m:t>
                    </m:r>
                    <m:r>
                      <a:rPr lang="en-US" sz="380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 = 4</m:t>
                    </m:r>
                    <m:r>
                      <a:rPr lang="en-US" sz="380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𝑥</m:t>
                    </m:r>
                    <m:r>
                      <a:rPr lang="en-US" sz="380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+3</m:t>
                    </m:r>
                    <m:r>
                      <a:rPr lang="en-US" sz="380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𝑦</m:t>
                    </m:r>
                    <m:r>
                      <a:rPr lang="en-US" sz="380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 = 4.</m:t>
                    </m:r>
                    <m:d>
                      <m:dPr>
                        <m:ctrlPr>
                          <a:rPr lang="en-US" sz="380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ctrlPr>
                      </m:dPr>
                      <m:e>
                        <m:r>
                          <a:rPr lang="en-US" sz="380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−1</m:t>
                        </m:r>
                      </m:e>
                    </m:d>
                    <m:r>
                      <a:rPr lang="en-US" sz="380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 +3.</m:t>
                    </m:r>
                    <m:d>
                      <m:dPr>
                        <m:ctrlPr>
                          <a:rPr lang="en-US" sz="380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ctrlPr>
                      </m:dPr>
                      <m:e>
                        <m:r>
                          <a:rPr lang="en-US" sz="380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−2</m:t>
                        </m:r>
                      </m:e>
                    </m:d>
                    <m:r>
                      <a:rPr lang="en-US" sz="380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 = − 4 − 6 = −10</m:t>
                    </m:r>
                  </m:oMath>
                </a14:m>
                <a:endParaRPr lang="en-US" sz="3800" dirty="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pPr>
                <a:r>
                  <a:rPr lang="en-US" sz="38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380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𝐶</m:t>
                    </m:r>
                    <m:r>
                      <a:rPr lang="en-US" sz="380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 = 4</m:t>
                    </m:r>
                    <m:r>
                      <a:rPr lang="en-US" sz="380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𝑥</m:t>
                    </m:r>
                    <m:r>
                      <a:rPr lang="en-US" sz="380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 − 3</m:t>
                    </m:r>
                    <m:r>
                      <a:rPr lang="en-US" sz="380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𝑦</m:t>
                    </m:r>
                    <m:r>
                      <a:rPr lang="en-US" sz="380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 = 4.</m:t>
                    </m:r>
                    <m:d>
                      <m:dPr>
                        <m:ctrlPr>
                          <a:rPr lang="en-US" sz="380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ctrlPr>
                      </m:dPr>
                      <m:e>
                        <m:r>
                          <a:rPr lang="en-US" sz="380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−1</m:t>
                        </m:r>
                      </m:e>
                    </m:d>
                    <m:r>
                      <a:rPr lang="en-US" sz="380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 − 3.</m:t>
                    </m:r>
                    <m:d>
                      <m:dPr>
                        <m:ctrlPr>
                          <a:rPr lang="en-US" sz="380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ctrlPr>
                      </m:dPr>
                      <m:e>
                        <m:r>
                          <a:rPr lang="en-US" sz="380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−2</m:t>
                        </m:r>
                      </m:e>
                    </m:d>
                    <m:r>
                      <a:rPr lang="en-US" sz="380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 = − 4 + 6 = 2</m:t>
                    </m:r>
                  </m:oMath>
                </a14:m>
                <a:endParaRPr lang="en-US" sz="3800" dirty="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pPr>
                <a:r>
                  <a:rPr lang="en-US" sz="3800"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Vậy</a:t>
                </a:r>
                <a:r>
                  <a:rPr lang="en-US" sz="38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bạn</a:t>
                </a:r>
                <a:r>
                  <a:rPr lang="en-US" sz="38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Bình</a:t>
                </a:r>
                <a:r>
                  <a:rPr lang="en-US" sz="38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đúng</a:t>
                </a:r>
                <a:r>
                  <a:rPr lang="en-US" sz="38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a:t>
                </a:r>
                <a:endParaRPr lang="en-US" sz="3800" dirty="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685800" y="5353035"/>
                <a:ext cx="17449800" cy="4591065"/>
              </a:xfrm>
              <a:prstGeom prst="rect">
                <a:avLst/>
              </a:prstGeom>
              <a:blipFill>
                <a:blip r:embed="rId15"/>
                <a:stretch>
                  <a:fillRect l="-1153" b="-2125"/>
                </a:stretch>
              </a:blipFill>
            </p:spPr>
            <p:txBody>
              <a:bodyPr/>
              <a:lstStyle/>
              <a:p>
                <a:r>
                  <a:rPr lang="en-US">
                    <a:noFill/>
                  </a:rPr>
                  <a:t> </a:t>
                </a:r>
              </a:p>
            </p:txBody>
          </p:sp>
        </mc:Fallback>
      </mc:AlternateContent>
    </p:spTree>
    <p:extLst>
      <p:ext uri="{BB962C8B-B14F-4D97-AF65-F5344CB8AC3E}">
        <p14:creationId xmlns:p14="http://schemas.microsoft.com/office/powerpoint/2010/main" val="2917400364"/>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left)">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anim calcmode="lin" valueType="num">
                                      <p:cBhvr>
                                        <p:cTn id="18" dur="500" fill="hold"/>
                                        <p:tgtEl>
                                          <p:spTgt spid="2"/>
                                        </p:tgtEl>
                                        <p:attrNameLst>
                                          <p:attrName>ppt_x</p:attrName>
                                        </p:attrNameLst>
                                      </p:cBhvr>
                                      <p:tavLst>
                                        <p:tav tm="0">
                                          <p:val>
                                            <p:strVal val="#ppt_x"/>
                                          </p:val>
                                        </p:tav>
                                        <p:tav tm="100000">
                                          <p:val>
                                            <p:strVal val="#ppt_x"/>
                                          </p:val>
                                        </p:tav>
                                      </p:tavLst>
                                    </p:anim>
                                    <p:anim calcmode="lin" valueType="num">
                                      <p:cBhvr>
                                        <p:cTn id="19"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8" grpId="0" animBg="1"/>
      <p:bldP spid="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762000" y="1638300"/>
            <a:ext cx="16687800" cy="8915400"/>
            <a:chOff x="0" y="0"/>
            <a:chExt cx="6038063" cy="6076340"/>
          </a:xfrm>
        </p:grpSpPr>
        <p:sp>
          <p:nvSpPr>
            <p:cNvPr id="5" name="Freeform 5"/>
            <p:cNvSpPr/>
            <p:nvPr/>
          </p:nvSpPr>
          <p:spPr>
            <a:xfrm>
              <a:off x="31750" y="31750"/>
              <a:ext cx="5974562" cy="6012840"/>
            </a:xfrm>
            <a:custGeom>
              <a:avLst/>
              <a:gdLst/>
              <a:ahLst/>
              <a:cxnLst/>
              <a:rect l="l" t="t" r="r" b="b"/>
              <a:pathLst>
                <a:path w="5974562" h="6012840">
                  <a:moveTo>
                    <a:pt x="5881853" y="6012840"/>
                  </a:moveTo>
                  <a:lnTo>
                    <a:pt x="92710" y="6012840"/>
                  </a:lnTo>
                  <a:cubicBezTo>
                    <a:pt x="41910" y="6012840"/>
                    <a:pt x="0" y="5970931"/>
                    <a:pt x="0" y="5920131"/>
                  </a:cubicBezTo>
                  <a:lnTo>
                    <a:pt x="0" y="92710"/>
                  </a:lnTo>
                  <a:cubicBezTo>
                    <a:pt x="0" y="41910"/>
                    <a:pt x="41910" y="0"/>
                    <a:pt x="92710" y="0"/>
                  </a:cubicBezTo>
                  <a:lnTo>
                    <a:pt x="5880583" y="0"/>
                  </a:lnTo>
                  <a:cubicBezTo>
                    <a:pt x="5931383" y="0"/>
                    <a:pt x="5973292" y="41910"/>
                    <a:pt x="5973292" y="92710"/>
                  </a:cubicBezTo>
                  <a:lnTo>
                    <a:pt x="5973292" y="5918860"/>
                  </a:lnTo>
                  <a:cubicBezTo>
                    <a:pt x="5974562" y="5970931"/>
                    <a:pt x="5932653" y="6012840"/>
                    <a:pt x="5881853" y="6012840"/>
                  </a:cubicBezTo>
                  <a:close/>
                </a:path>
              </a:pathLst>
            </a:custGeom>
            <a:solidFill>
              <a:schemeClr val="bg1"/>
            </a:solidFill>
          </p:spPr>
        </p:sp>
        <p:sp>
          <p:nvSpPr>
            <p:cNvPr id="6" name="Freeform 6"/>
            <p:cNvSpPr/>
            <p:nvPr/>
          </p:nvSpPr>
          <p:spPr>
            <a:xfrm>
              <a:off x="0" y="0"/>
              <a:ext cx="6038062" cy="6076340"/>
            </a:xfrm>
            <a:custGeom>
              <a:avLst/>
              <a:gdLst/>
              <a:ahLst/>
              <a:cxnLst/>
              <a:rect l="l" t="t" r="r" b="b"/>
              <a:pathLst>
                <a:path w="6038062" h="6076340">
                  <a:moveTo>
                    <a:pt x="5913603" y="59690"/>
                  </a:moveTo>
                  <a:cubicBezTo>
                    <a:pt x="5949162" y="59690"/>
                    <a:pt x="5978372" y="88900"/>
                    <a:pt x="5978372" y="124460"/>
                  </a:cubicBezTo>
                  <a:lnTo>
                    <a:pt x="5978372" y="5951881"/>
                  </a:lnTo>
                  <a:cubicBezTo>
                    <a:pt x="5978372" y="5987440"/>
                    <a:pt x="5949162" y="6016651"/>
                    <a:pt x="5913603" y="6016651"/>
                  </a:cubicBezTo>
                  <a:lnTo>
                    <a:pt x="124460" y="6016651"/>
                  </a:lnTo>
                  <a:cubicBezTo>
                    <a:pt x="88900" y="6016651"/>
                    <a:pt x="59690" y="5987440"/>
                    <a:pt x="59690" y="5951881"/>
                  </a:cubicBezTo>
                  <a:lnTo>
                    <a:pt x="59690" y="124460"/>
                  </a:lnTo>
                  <a:cubicBezTo>
                    <a:pt x="59690" y="88900"/>
                    <a:pt x="88900" y="59690"/>
                    <a:pt x="124460" y="59690"/>
                  </a:cubicBezTo>
                  <a:lnTo>
                    <a:pt x="5913603" y="59690"/>
                  </a:lnTo>
                  <a:moveTo>
                    <a:pt x="5913603" y="0"/>
                  </a:moveTo>
                  <a:lnTo>
                    <a:pt x="124460" y="0"/>
                  </a:lnTo>
                  <a:cubicBezTo>
                    <a:pt x="55880" y="0"/>
                    <a:pt x="0" y="55880"/>
                    <a:pt x="0" y="124460"/>
                  </a:cubicBezTo>
                  <a:lnTo>
                    <a:pt x="0" y="5951881"/>
                  </a:lnTo>
                  <a:cubicBezTo>
                    <a:pt x="0" y="6020460"/>
                    <a:pt x="55880" y="6076340"/>
                    <a:pt x="124460" y="6076340"/>
                  </a:cubicBezTo>
                  <a:lnTo>
                    <a:pt x="5913603" y="6076340"/>
                  </a:lnTo>
                  <a:cubicBezTo>
                    <a:pt x="5982183" y="6076340"/>
                    <a:pt x="6038062" y="6020460"/>
                    <a:pt x="6038062" y="5951881"/>
                  </a:cubicBezTo>
                  <a:lnTo>
                    <a:pt x="6038062" y="124460"/>
                  </a:lnTo>
                  <a:cubicBezTo>
                    <a:pt x="6038062" y="55880"/>
                    <a:pt x="5982183" y="0"/>
                    <a:pt x="5913603" y="0"/>
                  </a:cubicBezTo>
                  <a:close/>
                </a:path>
              </a:pathLst>
            </a:custGeom>
            <a:solidFill>
              <a:srgbClr val="4C5270"/>
            </a:solidFill>
          </p:spPr>
        </p:sp>
      </p:grpSp>
      <p:grpSp>
        <p:nvGrpSpPr>
          <p:cNvPr id="9" name="Group 8"/>
          <p:cNvGrpSpPr/>
          <p:nvPr/>
        </p:nvGrpSpPr>
        <p:grpSpPr>
          <a:xfrm>
            <a:off x="5562600" y="264142"/>
            <a:ext cx="7541291" cy="1108694"/>
            <a:chOff x="6019800" y="377206"/>
            <a:chExt cx="9206251" cy="1108694"/>
          </a:xfrm>
        </p:grpSpPr>
        <p:grpSp>
          <p:nvGrpSpPr>
            <p:cNvPr id="10" name="Group 4"/>
            <p:cNvGrpSpPr/>
            <p:nvPr/>
          </p:nvGrpSpPr>
          <p:grpSpPr>
            <a:xfrm>
              <a:off x="6019800" y="377206"/>
              <a:ext cx="9113229" cy="1108694"/>
              <a:chOff x="0" y="0"/>
              <a:chExt cx="8836922" cy="6076340"/>
            </a:xfrm>
          </p:grpSpPr>
          <p:sp>
            <p:nvSpPr>
              <p:cNvPr id="12" name="Freeform 5"/>
              <p:cNvSpPr/>
              <p:nvPr/>
            </p:nvSpPr>
            <p:spPr>
              <a:xfrm>
                <a:off x="31750" y="31749"/>
                <a:ext cx="8805172" cy="6012841"/>
              </a:xfrm>
              <a:custGeom>
                <a:avLst/>
                <a:gdLst/>
                <a:ahLst/>
                <a:cxnLst/>
                <a:rect l="l" t="t" r="r" b="b"/>
                <a:pathLst>
                  <a:path w="5974562" h="6012840">
                    <a:moveTo>
                      <a:pt x="5881853" y="6012840"/>
                    </a:moveTo>
                    <a:lnTo>
                      <a:pt x="92710" y="6012840"/>
                    </a:lnTo>
                    <a:cubicBezTo>
                      <a:pt x="41910" y="6012840"/>
                      <a:pt x="0" y="5970931"/>
                      <a:pt x="0" y="5920131"/>
                    </a:cubicBezTo>
                    <a:lnTo>
                      <a:pt x="0" y="92710"/>
                    </a:lnTo>
                    <a:cubicBezTo>
                      <a:pt x="0" y="41910"/>
                      <a:pt x="41910" y="0"/>
                      <a:pt x="92710" y="0"/>
                    </a:cubicBezTo>
                    <a:lnTo>
                      <a:pt x="5880583" y="0"/>
                    </a:lnTo>
                    <a:cubicBezTo>
                      <a:pt x="5931383" y="0"/>
                      <a:pt x="5973292" y="41910"/>
                      <a:pt x="5973292" y="92710"/>
                    </a:cubicBezTo>
                    <a:lnTo>
                      <a:pt x="5973292" y="5918860"/>
                    </a:lnTo>
                    <a:cubicBezTo>
                      <a:pt x="5974562" y="5970931"/>
                      <a:pt x="5932653" y="6012840"/>
                      <a:pt x="5881853" y="6012840"/>
                    </a:cubicBezTo>
                    <a:close/>
                  </a:path>
                </a:pathLst>
              </a:custGeom>
              <a:solidFill>
                <a:srgbClr val="FBF6F3"/>
              </a:solidFill>
            </p:spPr>
          </p:sp>
          <p:sp>
            <p:nvSpPr>
              <p:cNvPr id="13" name="Freeform 6"/>
              <p:cNvSpPr/>
              <p:nvPr/>
            </p:nvSpPr>
            <p:spPr>
              <a:xfrm>
                <a:off x="0" y="0"/>
                <a:ext cx="8836922" cy="6076340"/>
              </a:xfrm>
              <a:custGeom>
                <a:avLst/>
                <a:gdLst/>
                <a:ahLst/>
                <a:cxnLst/>
                <a:rect l="l" t="t" r="r" b="b"/>
                <a:pathLst>
                  <a:path w="6038062" h="6076340">
                    <a:moveTo>
                      <a:pt x="5913603" y="59690"/>
                    </a:moveTo>
                    <a:cubicBezTo>
                      <a:pt x="5949162" y="59690"/>
                      <a:pt x="5978372" y="88900"/>
                      <a:pt x="5978372" y="124460"/>
                    </a:cubicBezTo>
                    <a:lnTo>
                      <a:pt x="5978372" y="5951881"/>
                    </a:lnTo>
                    <a:cubicBezTo>
                      <a:pt x="5978372" y="5987440"/>
                      <a:pt x="5949162" y="6016651"/>
                      <a:pt x="5913603" y="6016651"/>
                    </a:cubicBezTo>
                    <a:lnTo>
                      <a:pt x="124460" y="6016651"/>
                    </a:lnTo>
                    <a:cubicBezTo>
                      <a:pt x="88900" y="6016651"/>
                      <a:pt x="59690" y="5987440"/>
                      <a:pt x="59690" y="5951881"/>
                    </a:cubicBezTo>
                    <a:lnTo>
                      <a:pt x="59690" y="124460"/>
                    </a:lnTo>
                    <a:cubicBezTo>
                      <a:pt x="59690" y="88900"/>
                      <a:pt x="88900" y="59690"/>
                      <a:pt x="124460" y="59690"/>
                    </a:cubicBezTo>
                    <a:lnTo>
                      <a:pt x="5913603" y="59690"/>
                    </a:lnTo>
                    <a:moveTo>
                      <a:pt x="5913603" y="0"/>
                    </a:moveTo>
                    <a:lnTo>
                      <a:pt x="124460" y="0"/>
                    </a:lnTo>
                    <a:cubicBezTo>
                      <a:pt x="55880" y="0"/>
                      <a:pt x="0" y="55880"/>
                      <a:pt x="0" y="124460"/>
                    </a:cubicBezTo>
                    <a:lnTo>
                      <a:pt x="0" y="5951881"/>
                    </a:lnTo>
                    <a:cubicBezTo>
                      <a:pt x="0" y="6020460"/>
                      <a:pt x="55880" y="6076340"/>
                      <a:pt x="124460" y="6076340"/>
                    </a:cubicBezTo>
                    <a:lnTo>
                      <a:pt x="5913603" y="6076340"/>
                    </a:lnTo>
                    <a:cubicBezTo>
                      <a:pt x="5982183" y="6076340"/>
                      <a:pt x="6038062" y="6020460"/>
                      <a:pt x="6038062" y="5951881"/>
                    </a:cubicBezTo>
                    <a:lnTo>
                      <a:pt x="6038062" y="124460"/>
                    </a:lnTo>
                    <a:cubicBezTo>
                      <a:pt x="6038062" y="55880"/>
                      <a:pt x="5982183" y="0"/>
                      <a:pt x="5913603" y="0"/>
                    </a:cubicBezTo>
                    <a:close/>
                  </a:path>
                </a:pathLst>
              </a:custGeom>
              <a:solidFill>
                <a:srgbClr val="4C5270"/>
              </a:solidFill>
            </p:spPr>
          </p:sp>
        </p:grpSp>
        <p:sp>
          <p:nvSpPr>
            <p:cNvPr id="11" name="TextBox 10"/>
            <p:cNvSpPr txBox="1"/>
            <p:nvPr/>
          </p:nvSpPr>
          <p:spPr>
            <a:xfrm>
              <a:off x="6466228" y="560084"/>
              <a:ext cx="8759823" cy="784830"/>
            </a:xfrm>
            <a:prstGeom prst="rect">
              <a:avLst/>
            </a:prstGeom>
            <a:noFill/>
          </p:spPr>
          <p:txBody>
            <a:bodyPr wrap="square" rtlCol="0">
              <a:spAutoFit/>
            </a:bodyPr>
            <a:lstStyle/>
            <a:p>
              <a:pPr>
                <a:defRPr/>
              </a:pPr>
              <a:r>
                <a:rPr lang="en-US" sz="4500" b="1" kern="0" dirty="0">
                  <a:solidFill>
                    <a:prstClr val="black"/>
                  </a:solidFill>
                  <a:latin typeface="Arial" panose="020B0604020202020204" pitchFamily="34" charset="0"/>
                  <a:cs typeface="Arial" panose="020B0604020202020204" pitchFamily="34" charset="0"/>
                  <a:sym typeface="Arial"/>
                </a:rPr>
                <a:t>BÀI TẬP TRẮC NGHIỆM</a:t>
              </a:r>
            </a:p>
          </p:txBody>
        </p:sp>
      </p:grpSp>
      <mc:AlternateContent xmlns:mc="http://schemas.openxmlformats.org/markup-compatibility/2006" xmlns:a14="http://schemas.microsoft.com/office/drawing/2010/main">
        <mc:Choice Requires="a14">
          <p:sp>
            <p:nvSpPr>
              <p:cNvPr id="3" name="Rectangle 2"/>
              <p:cNvSpPr/>
              <p:nvPr/>
            </p:nvSpPr>
            <p:spPr>
              <a:xfrm>
                <a:off x="1524000" y="2095500"/>
                <a:ext cx="15163800" cy="4708981"/>
              </a:xfrm>
              <a:prstGeom prst="rect">
                <a:avLst/>
              </a:prstGeom>
            </p:spPr>
            <p:txBody>
              <a:bodyPr wrap="square">
                <a:spAutoFit/>
              </a:bodyPr>
              <a:lstStyle/>
              <a:p>
                <a:pPr algn="just">
                  <a:lnSpc>
                    <a:spcPct val="150000"/>
                  </a:lnSpc>
                </a:pPr>
                <a:r>
                  <a:rPr lang="en-US" sz="4000" b="1" dirty="0" err="1">
                    <a:latin typeface="Arial" panose="020B0604020202020204" pitchFamily="34" charset="0"/>
                    <a:ea typeface="Calibri" panose="020F0502020204030204" pitchFamily="34" charset="0"/>
                    <a:cs typeface="Times New Roman" panose="02020603050405020304" pitchFamily="18" charset="0"/>
                  </a:rPr>
                  <a:t>Câu</a:t>
                </a:r>
                <a:r>
                  <a:rPr lang="en-US" sz="4000" b="1" dirty="0">
                    <a:latin typeface="Arial" panose="020B0604020202020204" pitchFamily="34" charset="0"/>
                    <a:ea typeface="Calibri" panose="020F0502020204030204" pitchFamily="34" charset="0"/>
                    <a:cs typeface="Times New Roman" panose="02020603050405020304" pitchFamily="18" charset="0"/>
                  </a:rPr>
                  <a:t> 1.</a:t>
                </a:r>
                <a:r>
                  <a:rPr lang="en-US" sz="4000" dirty="0">
                    <a:latin typeface="Calibri" panose="020F050202020403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Trống</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đồng</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Ngọc</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Lũ</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là</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một</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trong</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những</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chiếc</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trống</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đồng</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cổ</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hiện</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được</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lưu</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trữ</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ở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Bảo</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tàng</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Lịch</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sử</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Quốc</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gia</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Mặt</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chiếc</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trống</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đồng</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Ngọc</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Lũ</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đó</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có</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dạng</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hình</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tròn</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với</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đường</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kính</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79,3 cm.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Biểu</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thức</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số</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nào</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sau</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đây</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biểu</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thị</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diện</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tích</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của</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mặt</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chiếc</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trống</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đồng</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Ngọc</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Lũ</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đó</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lấy</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𝜋</m:t>
                    </m:r>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 = 3,14</m:t>
                    </m:r>
                  </m:oMath>
                </a14:m>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1524000" y="2095500"/>
                <a:ext cx="15163800" cy="4708981"/>
              </a:xfrm>
              <a:prstGeom prst="rect">
                <a:avLst/>
              </a:prstGeom>
              <a:blipFill>
                <a:blip r:embed="rId3"/>
                <a:stretch>
                  <a:fillRect l="-1407" r="-1367" b="-2332"/>
                </a:stretch>
              </a:blipFill>
            </p:spPr>
            <p:txBody>
              <a:bodyPr/>
              <a:lstStyle/>
              <a:p>
                <a:r>
                  <a:rPr lang="en-US">
                    <a:noFill/>
                  </a:rPr>
                  <a:t> </a:t>
                </a:r>
              </a:p>
            </p:txBody>
          </p:sp>
        </mc:Fallback>
      </mc:AlternateContent>
      <p:pic>
        <p:nvPicPr>
          <p:cNvPr id="14" name="Picture 2"/>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16059521" y="525670"/>
            <a:ext cx="1390276" cy="1378112"/>
          </a:xfrm>
          <a:prstGeom prst="rect">
            <a:avLst/>
          </a:prstGeom>
        </p:spPr>
      </p:pic>
      <p:sp>
        <p:nvSpPr>
          <p:cNvPr id="8" name="Oval 7"/>
          <p:cNvSpPr/>
          <p:nvPr/>
        </p:nvSpPr>
        <p:spPr>
          <a:xfrm>
            <a:off x="2066311" y="7353300"/>
            <a:ext cx="905489" cy="9144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7" name="Rectangle 6"/>
              <p:cNvSpPr/>
              <p:nvPr/>
            </p:nvSpPr>
            <p:spPr>
              <a:xfrm>
                <a:off x="2238991" y="6982162"/>
                <a:ext cx="14554200" cy="2465931"/>
              </a:xfrm>
              <a:prstGeom prst="rect">
                <a:avLst/>
              </a:prstGeom>
            </p:spPr>
            <p:txBody>
              <a:bodyPr wrap="square">
                <a:spAutoFit/>
              </a:bodyPr>
              <a:lstStyle/>
              <a:p>
                <a:pPr>
                  <a:lnSpc>
                    <a:spcPct val="200000"/>
                  </a:lnSpc>
                  <a:spcAft>
                    <a:spcPts val="800"/>
                  </a:spcAft>
                </a:pPr>
                <a:r>
                  <a:rPr lang="en-US" sz="4000" dirty="0">
                    <a:solidFill>
                      <a:schemeClr val="tx1"/>
                    </a:solidFill>
                    <a:latin typeface="Arial" panose="020B0604020202020204" pitchFamily="34" charset="0"/>
                    <a:ea typeface="Calibri" panose="020F0502020204030204" pitchFamily="34" charset="0"/>
                    <a:cs typeface="Arial" panose="020B0604020202020204" pitchFamily="34" charset="0"/>
                  </a:rPr>
                  <a:t>A.</a:t>
                </a:r>
                <a14:m>
                  <m:oMath xmlns:m="http://schemas.openxmlformats.org/officeDocument/2006/math">
                    <m:r>
                      <a:rPr lang="en-US" sz="4000" b="0" i="1">
                        <a:solidFill>
                          <a:schemeClr val="tx1"/>
                        </a:solidFill>
                        <a:effectLst/>
                        <a:latin typeface="Cambria Math" panose="02040503050406030204" pitchFamily="18" charset="0"/>
                        <a:ea typeface="Calibri" panose="020F0502020204030204" pitchFamily="34" charset="0"/>
                        <a:cs typeface="Arial" panose="020B0604020202020204" pitchFamily="34" charset="0"/>
                      </a:rPr>
                      <m:t> </m:t>
                    </m:r>
                    <m:r>
                      <a:rPr lang="en-US" sz="4000" b="0" i="1" smtClean="0">
                        <a:solidFill>
                          <a:schemeClr val="tx1"/>
                        </a:solidFill>
                        <a:effectLst/>
                        <a:latin typeface="Cambria Math" panose="02040503050406030204" pitchFamily="18" charset="0"/>
                        <a:ea typeface="Calibri" panose="020F0502020204030204" pitchFamily="34" charset="0"/>
                        <a:cs typeface="Arial" panose="020B0604020202020204" pitchFamily="34" charset="0"/>
                      </a:rPr>
                      <m:t> (79,3:2</m:t>
                    </m:r>
                    <m:sSup>
                      <m:sSupPr>
                        <m:ctrlPr>
                          <a:rPr lang="en-US" sz="4000" i="1" smtClean="0">
                            <a:solidFill>
                              <a:schemeClr val="tx1"/>
                            </a:solidFill>
                            <a:effectLst/>
                            <a:latin typeface="Cambria Math" panose="02040503050406030204" pitchFamily="18" charset="0"/>
                            <a:ea typeface="Calibri" panose="020F0502020204030204" pitchFamily="34" charset="0"/>
                            <a:cs typeface="Arial" panose="020B0604020202020204" pitchFamily="34" charset="0"/>
                          </a:rPr>
                        </m:ctrlPr>
                      </m:sSupPr>
                      <m:e>
                        <m:r>
                          <a:rPr lang="en-US" sz="4000" b="0" i="1">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e>
                      <m:sup>
                        <m:r>
                          <a:rPr lang="en-US" sz="4000" b="0" i="1">
                            <a:solidFill>
                              <a:schemeClr val="tx1"/>
                            </a:solidFill>
                            <a:effectLst/>
                            <a:latin typeface="Cambria Math" panose="02040503050406030204" pitchFamily="18" charset="0"/>
                            <a:ea typeface="Calibri" panose="020F0502020204030204" pitchFamily="34" charset="0"/>
                            <a:cs typeface="Arial" panose="020B0604020202020204" pitchFamily="34" charset="0"/>
                          </a:rPr>
                          <m:t>2</m:t>
                        </m:r>
                      </m:sup>
                    </m:sSup>
                    <m:r>
                      <a:rPr lang="en-US" sz="4000" b="0" i="1" smtClean="0">
                        <a:solidFill>
                          <a:schemeClr val="tx1"/>
                        </a:solidFill>
                        <a:effectLst/>
                        <a:latin typeface="Cambria Math" panose="02040503050406030204" pitchFamily="18" charset="0"/>
                        <a:ea typeface="Calibri" panose="020F0502020204030204" pitchFamily="34" charset="0"/>
                        <a:cs typeface="Arial" panose="020B0604020202020204" pitchFamily="34" charset="0"/>
                      </a:rPr>
                      <m:t>.3,14 </m:t>
                    </m:r>
                    <m:r>
                      <a:rPr lang="en-US" sz="4000" b="0" i="1">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r>
                      <a:rPr lang="en-US" sz="4000" b="0" i="1">
                        <a:solidFill>
                          <a:schemeClr val="tx1"/>
                        </a:solidFill>
                        <a:effectLst/>
                        <a:latin typeface="Cambria Math" panose="02040503050406030204" pitchFamily="18" charset="0"/>
                        <a:ea typeface="Calibri" panose="020F0502020204030204" pitchFamily="34" charset="0"/>
                        <a:cs typeface="Arial" panose="020B0604020202020204" pitchFamily="34" charset="0"/>
                      </a:rPr>
                      <m:t>𝑐</m:t>
                    </m:r>
                    <m:sSup>
                      <m:sSupPr>
                        <m:ctrlP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ctrlPr>
                      </m:sSupPr>
                      <m:e>
                        <m:r>
                          <a:rPr lang="en-US" sz="4000" b="0" i="1">
                            <a:solidFill>
                              <a:schemeClr val="tx1"/>
                            </a:solidFill>
                            <a:effectLst/>
                            <a:latin typeface="Cambria Math" panose="02040503050406030204" pitchFamily="18" charset="0"/>
                            <a:ea typeface="Calibri" panose="020F0502020204030204" pitchFamily="34" charset="0"/>
                            <a:cs typeface="Arial" panose="020B0604020202020204" pitchFamily="34" charset="0"/>
                          </a:rPr>
                          <m:t>𝑚</m:t>
                        </m:r>
                      </m:e>
                      <m:sup>
                        <m:r>
                          <a:rPr lang="en-US" sz="4000" b="0" i="1">
                            <a:solidFill>
                              <a:schemeClr val="tx1"/>
                            </a:solidFill>
                            <a:effectLst/>
                            <a:latin typeface="Cambria Math" panose="02040503050406030204" pitchFamily="18" charset="0"/>
                            <a:ea typeface="Calibri" panose="020F0502020204030204" pitchFamily="34" charset="0"/>
                            <a:cs typeface="Arial" panose="020B0604020202020204" pitchFamily="34" charset="0"/>
                          </a:rPr>
                          <m:t>2</m:t>
                        </m:r>
                      </m:sup>
                    </m:sSup>
                    <m:r>
                      <a:rPr lang="en-US" sz="4000" b="0" i="1">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oMath>
                </a14:m>
                <a:r>
                  <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				B.</a:t>
                </a:r>
                <a:r>
                  <a:rPr lang="en-US" sz="4000" i="1"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b="0" i="1">
                        <a:solidFill>
                          <a:schemeClr val="tx1"/>
                        </a:solidFill>
                        <a:effectLst/>
                        <a:latin typeface="Cambria Math" panose="02040503050406030204" pitchFamily="18" charset="0"/>
                        <a:ea typeface="Calibri" panose="020F0502020204030204" pitchFamily="34" charset="0"/>
                        <a:cs typeface="Arial" panose="020B0604020202020204" pitchFamily="34" charset="0"/>
                      </a:rPr>
                      <m:t>(79,3</m:t>
                    </m:r>
                    <m:sSup>
                      <m:sSupPr>
                        <m:ctrlP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ctrlPr>
                      </m:sSupPr>
                      <m:e>
                        <m:r>
                          <a:rPr lang="en-US" sz="4000" b="0" i="1">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e>
                      <m:sup>
                        <m:r>
                          <a:rPr lang="en-US" sz="4000" b="0" i="1">
                            <a:solidFill>
                              <a:schemeClr val="tx1"/>
                            </a:solidFill>
                            <a:effectLst/>
                            <a:latin typeface="Cambria Math" panose="02040503050406030204" pitchFamily="18" charset="0"/>
                            <a:ea typeface="Calibri" panose="020F0502020204030204" pitchFamily="34" charset="0"/>
                            <a:cs typeface="Arial" panose="020B0604020202020204" pitchFamily="34" charset="0"/>
                          </a:rPr>
                          <m:t>2</m:t>
                        </m:r>
                      </m:sup>
                    </m:sSup>
                    <m:r>
                      <a:rPr lang="en-US" sz="4000" b="0" i="1">
                        <a:solidFill>
                          <a:schemeClr val="tx1"/>
                        </a:solidFill>
                        <a:effectLst/>
                        <a:latin typeface="Cambria Math" panose="02040503050406030204" pitchFamily="18" charset="0"/>
                        <a:ea typeface="Calibri" panose="020F0502020204030204" pitchFamily="34" charset="0"/>
                        <a:cs typeface="Arial" panose="020B0604020202020204" pitchFamily="34" charset="0"/>
                      </a:rPr>
                      <m:t>.3,14</m:t>
                    </m:r>
                    <m:r>
                      <a:rPr lang="en-US" sz="4000" b="0" i="1" smtClean="0">
                        <a:solidFill>
                          <a:schemeClr val="tx1"/>
                        </a:solidFill>
                        <a:effectLst/>
                        <a:latin typeface="Cambria Math" panose="02040503050406030204" pitchFamily="18" charset="0"/>
                        <a:ea typeface="Calibri" panose="020F0502020204030204" pitchFamily="34" charset="0"/>
                        <a:cs typeface="Arial" panose="020B0604020202020204" pitchFamily="34" charset="0"/>
                      </a:rPr>
                      <m:t> </m:t>
                    </m:r>
                    <m:r>
                      <a:rPr lang="en-US" sz="4000" b="0" i="1">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r>
                      <a:rPr lang="en-US" sz="4000" b="0" i="1">
                        <a:solidFill>
                          <a:schemeClr val="tx1"/>
                        </a:solidFill>
                        <a:effectLst/>
                        <a:latin typeface="Cambria Math" panose="02040503050406030204" pitchFamily="18" charset="0"/>
                        <a:ea typeface="Calibri" panose="020F0502020204030204" pitchFamily="34" charset="0"/>
                        <a:cs typeface="Arial" panose="020B0604020202020204" pitchFamily="34" charset="0"/>
                      </a:rPr>
                      <m:t>𝑐</m:t>
                    </m:r>
                    <m:sSup>
                      <m:sSupPr>
                        <m:ctrlP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ctrlPr>
                      </m:sSupPr>
                      <m:e>
                        <m:r>
                          <a:rPr lang="en-US" sz="4000" b="0" i="1">
                            <a:solidFill>
                              <a:schemeClr val="tx1"/>
                            </a:solidFill>
                            <a:effectLst/>
                            <a:latin typeface="Cambria Math" panose="02040503050406030204" pitchFamily="18" charset="0"/>
                            <a:ea typeface="Calibri" panose="020F0502020204030204" pitchFamily="34" charset="0"/>
                            <a:cs typeface="Arial" panose="020B0604020202020204" pitchFamily="34" charset="0"/>
                          </a:rPr>
                          <m:t>𝑚</m:t>
                        </m:r>
                      </m:e>
                      <m:sup>
                        <m:r>
                          <a:rPr lang="en-US" sz="4000" b="0" i="1">
                            <a:solidFill>
                              <a:schemeClr val="tx1"/>
                            </a:solidFill>
                            <a:effectLst/>
                            <a:latin typeface="Cambria Math" panose="02040503050406030204" pitchFamily="18" charset="0"/>
                            <a:ea typeface="Calibri" panose="020F0502020204030204" pitchFamily="34" charset="0"/>
                            <a:cs typeface="Arial" panose="020B0604020202020204" pitchFamily="34" charset="0"/>
                          </a:rPr>
                          <m:t>2</m:t>
                        </m:r>
                      </m:sup>
                    </m:sSup>
                    <m:r>
                      <a:rPr lang="en-US" sz="4000" b="0" i="1">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oMath>
                </a14:m>
                <a:endPar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a:lnSpc>
                    <a:spcPct val="200000"/>
                  </a:lnSpc>
                  <a:spcAft>
                    <a:spcPts val="800"/>
                  </a:spcAft>
                </a:pPr>
                <a:r>
                  <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C. </a:t>
                </a:r>
                <a14:m>
                  <m:oMath xmlns:m="http://schemas.openxmlformats.org/officeDocument/2006/math">
                    <m:r>
                      <a:rPr lang="en-US" sz="4000" b="0" i="1">
                        <a:solidFill>
                          <a:schemeClr val="tx1"/>
                        </a:solidFill>
                        <a:effectLst/>
                        <a:latin typeface="Cambria Math" panose="02040503050406030204" pitchFamily="18" charset="0"/>
                        <a:ea typeface="Calibri" panose="020F0502020204030204" pitchFamily="34" charset="0"/>
                        <a:cs typeface="Arial" panose="020B0604020202020204" pitchFamily="34" charset="0"/>
                      </a:rPr>
                      <m:t>(79,3:2</m:t>
                    </m:r>
                    <m:sSup>
                      <m:sSupPr>
                        <m:ctrlP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ctrlPr>
                      </m:sSupPr>
                      <m:e>
                        <m:r>
                          <a:rPr lang="en-US" sz="4000" b="0" i="1">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e>
                      <m:sup>
                        <m:r>
                          <a:rPr lang="en-US" sz="4000" b="0" i="1">
                            <a:solidFill>
                              <a:schemeClr val="tx1"/>
                            </a:solidFill>
                            <a:effectLst/>
                            <a:latin typeface="Cambria Math" panose="02040503050406030204" pitchFamily="18" charset="0"/>
                            <a:ea typeface="Calibri" panose="020F0502020204030204" pitchFamily="34" charset="0"/>
                            <a:cs typeface="Arial" panose="020B0604020202020204" pitchFamily="34" charset="0"/>
                          </a:rPr>
                          <m:t>2</m:t>
                        </m:r>
                      </m:sup>
                    </m:sSup>
                    <m:r>
                      <a:rPr lang="en-US" sz="4000" b="0" i="1" smtClean="0">
                        <a:solidFill>
                          <a:schemeClr val="tx1"/>
                        </a:solidFill>
                        <a:effectLst/>
                        <a:latin typeface="Cambria Math" panose="02040503050406030204" pitchFamily="18" charset="0"/>
                        <a:ea typeface="Calibri" panose="020F0502020204030204" pitchFamily="34" charset="0"/>
                        <a:cs typeface="Arial" panose="020B0604020202020204" pitchFamily="34" charset="0"/>
                      </a:rPr>
                      <m:t> </m:t>
                    </m:r>
                    <m:r>
                      <a:rPr lang="en-US" sz="4000" b="0" i="1">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r>
                      <a:rPr lang="en-US" sz="4000" b="0" i="1">
                        <a:solidFill>
                          <a:schemeClr val="tx1"/>
                        </a:solidFill>
                        <a:effectLst/>
                        <a:latin typeface="Cambria Math" panose="02040503050406030204" pitchFamily="18" charset="0"/>
                        <a:ea typeface="Calibri" panose="020F0502020204030204" pitchFamily="34" charset="0"/>
                        <a:cs typeface="Arial" panose="020B0604020202020204" pitchFamily="34" charset="0"/>
                      </a:rPr>
                      <m:t>𝑐</m:t>
                    </m:r>
                    <m:sSup>
                      <m:sSupPr>
                        <m:ctrlP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ctrlPr>
                      </m:sSupPr>
                      <m:e>
                        <m:r>
                          <a:rPr lang="en-US" sz="4000" b="0" i="1">
                            <a:solidFill>
                              <a:schemeClr val="tx1"/>
                            </a:solidFill>
                            <a:effectLst/>
                            <a:latin typeface="Cambria Math" panose="02040503050406030204" pitchFamily="18" charset="0"/>
                            <a:ea typeface="Calibri" panose="020F0502020204030204" pitchFamily="34" charset="0"/>
                            <a:cs typeface="Arial" panose="020B0604020202020204" pitchFamily="34" charset="0"/>
                          </a:rPr>
                          <m:t>𝑚</m:t>
                        </m:r>
                      </m:e>
                      <m:sup>
                        <m:r>
                          <a:rPr lang="en-US" sz="4000" b="0" i="1">
                            <a:solidFill>
                              <a:schemeClr val="tx1"/>
                            </a:solidFill>
                            <a:effectLst/>
                            <a:latin typeface="Cambria Math" panose="02040503050406030204" pitchFamily="18" charset="0"/>
                            <a:ea typeface="Calibri" panose="020F0502020204030204" pitchFamily="34" charset="0"/>
                            <a:cs typeface="Arial" panose="020B0604020202020204" pitchFamily="34" charset="0"/>
                          </a:rPr>
                          <m:t>2</m:t>
                        </m:r>
                      </m:sup>
                    </m:sSup>
                    <m:r>
                      <a:rPr lang="en-US" sz="4000" b="0" i="1">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oMath>
                </a14:m>
                <a:r>
                  <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					D. </a:t>
                </a:r>
                <a14:m>
                  <m:oMath xmlns:m="http://schemas.openxmlformats.org/officeDocument/2006/math">
                    <m:r>
                      <a:rPr lang="en-US" sz="4000" b="0" i="1">
                        <a:solidFill>
                          <a:schemeClr val="tx1"/>
                        </a:solidFill>
                        <a:effectLst/>
                        <a:latin typeface="Cambria Math" panose="02040503050406030204" pitchFamily="18" charset="0"/>
                        <a:ea typeface="Calibri" panose="020F0502020204030204" pitchFamily="34" charset="0"/>
                        <a:cs typeface="Arial" panose="020B0604020202020204" pitchFamily="34" charset="0"/>
                      </a:rPr>
                      <m:t>(79,3:2</m:t>
                    </m:r>
                    <m:sSup>
                      <m:sSupPr>
                        <m:ctrlP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ctrlPr>
                      </m:sSupPr>
                      <m:e>
                        <m:r>
                          <a:rPr lang="en-US" sz="4000" b="0" i="1">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e>
                      <m:sup>
                        <m:r>
                          <a:rPr lang="en-US" sz="4000" b="0" i="1">
                            <a:solidFill>
                              <a:schemeClr val="tx1"/>
                            </a:solidFill>
                            <a:effectLst/>
                            <a:latin typeface="Cambria Math" panose="02040503050406030204" pitchFamily="18" charset="0"/>
                            <a:ea typeface="Calibri" panose="020F0502020204030204" pitchFamily="34" charset="0"/>
                            <a:cs typeface="Arial" panose="020B0604020202020204" pitchFamily="34" charset="0"/>
                          </a:rPr>
                          <m:t>2</m:t>
                        </m:r>
                      </m:sup>
                    </m:sSup>
                    <m:r>
                      <a:rPr lang="en-US" sz="4000" b="0" i="1">
                        <a:solidFill>
                          <a:schemeClr val="tx1"/>
                        </a:solidFill>
                        <a:effectLst/>
                        <a:latin typeface="Cambria Math" panose="02040503050406030204" pitchFamily="18" charset="0"/>
                        <a:ea typeface="Calibri" panose="020F0502020204030204" pitchFamily="34" charset="0"/>
                        <a:cs typeface="Arial" panose="020B0604020202020204" pitchFamily="34" charset="0"/>
                      </a:rPr>
                      <m:t>:3,14</m:t>
                    </m:r>
                    <m:r>
                      <a:rPr lang="en-US" sz="4000" b="0" i="1" smtClean="0">
                        <a:solidFill>
                          <a:schemeClr val="tx1"/>
                        </a:solidFill>
                        <a:effectLst/>
                        <a:latin typeface="Cambria Math" panose="02040503050406030204" pitchFamily="18" charset="0"/>
                        <a:ea typeface="Calibri" panose="020F0502020204030204" pitchFamily="34" charset="0"/>
                        <a:cs typeface="Arial" panose="020B0604020202020204" pitchFamily="34" charset="0"/>
                      </a:rPr>
                      <m:t> </m:t>
                    </m:r>
                    <m:r>
                      <a:rPr lang="en-US" sz="4000" b="0" i="1">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r>
                      <a:rPr lang="en-US" sz="4000" b="0" i="1">
                        <a:solidFill>
                          <a:schemeClr val="tx1"/>
                        </a:solidFill>
                        <a:effectLst/>
                        <a:latin typeface="Cambria Math" panose="02040503050406030204" pitchFamily="18" charset="0"/>
                        <a:ea typeface="Calibri" panose="020F0502020204030204" pitchFamily="34" charset="0"/>
                        <a:cs typeface="Arial" panose="020B0604020202020204" pitchFamily="34" charset="0"/>
                      </a:rPr>
                      <m:t>𝑐</m:t>
                    </m:r>
                    <m:sSup>
                      <m:sSupPr>
                        <m:ctrlP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ctrlPr>
                      </m:sSupPr>
                      <m:e>
                        <m:r>
                          <a:rPr lang="en-US" sz="4000" b="0" i="1">
                            <a:solidFill>
                              <a:schemeClr val="tx1"/>
                            </a:solidFill>
                            <a:effectLst/>
                            <a:latin typeface="Cambria Math" panose="02040503050406030204" pitchFamily="18" charset="0"/>
                            <a:ea typeface="Calibri" panose="020F0502020204030204" pitchFamily="34" charset="0"/>
                            <a:cs typeface="Arial" panose="020B0604020202020204" pitchFamily="34" charset="0"/>
                          </a:rPr>
                          <m:t>𝑚</m:t>
                        </m:r>
                      </m:e>
                      <m:sup>
                        <m:r>
                          <a:rPr lang="en-US" sz="4000" b="0" i="1">
                            <a:solidFill>
                              <a:schemeClr val="tx1"/>
                            </a:solidFill>
                            <a:effectLst/>
                            <a:latin typeface="Cambria Math" panose="02040503050406030204" pitchFamily="18" charset="0"/>
                            <a:ea typeface="Calibri" panose="020F0502020204030204" pitchFamily="34" charset="0"/>
                            <a:cs typeface="Arial" panose="020B0604020202020204" pitchFamily="34" charset="0"/>
                          </a:rPr>
                          <m:t>2</m:t>
                        </m:r>
                      </m:sup>
                    </m:sSup>
                    <m:r>
                      <a:rPr lang="en-US" sz="4000" b="0" i="1">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oMath>
                </a14:m>
                <a:endPar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2238991" y="6982162"/>
                <a:ext cx="14554200" cy="2465931"/>
              </a:xfrm>
              <a:prstGeom prst="rect">
                <a:avLst/>
              </a:prstGeom>
              <a:blipFill>
                <a:blip r:embed="rId6"/>
                <a:stretch>
                  <a:fillRect l="-1466" b="-9630"/>
                </a:stretch>
              </a:blipFill>
            </p:spPr>
            <p:txBody>
              <a:bodyPr/>
              <a:lstStyle/>
              <a:p>
                <a:r>
                  <a:rPr lang="en-US">
                    <a:noFill/>
                  </a:rPr>
                  <a:t> </a:t>
                </a:r>
              </a:p>
            </p:txBody>
          </p:sp>
        </mc:Fallback>
      </mc:AlternateContent>
    </p:spTree>
    <p:extLst>
      <p:ext uri="{BB962C8B-B14F-4D97-AF65-F5344CB8AC3E}">
        <p14:creationId xmlns:p14="http://schemas.microsoft.com/office/powerpoint/2010/main" val="2783245324"/>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par>
                                <p:cTn id="16" presetID="10" presetClass="entr" presetSubtype="0"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barn(inVertical)">
                                      <p:cBhvr>
                                        <p:cTn id="2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animBg="1"/>
      <p:bldP spid="7"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838203" y="876300"/>
            <a:ext cx="16687797" cy="9410700"/>
            <a:chOff x="0" y="0"/>
            <a:chExt cx="6038062" cy="6076340"/>
          </a:xfrm>
        </p:grpSpPr>
        <p:sp>
          <p:nvSpPr>
            <p:cNvPr id="5" name="Freeform 5"/>
            <p:cNvSpPr/>
            <p:nvPr/>
          </p:nvSpPr>
          <p:spPr>
            <a:xfrm>
              <a:off x="0" y="31750"/>
              <a:ext cx="5974562" cy="6012840"/>
            </a:xfrm>
            <a:custGeom>
              <a:avLst/>
              <a:gdLst/>
              <a:ahLst/>
              <a:cxnLst/>
              <a:rect l="l" t="t" r="r" b="b"/>
              <a:pathLst>
                <a:path w="5974562" h="6012840">
                  <a:moveTo>
                    <a:pt x="5881853" y="6012840"/>
                  </a:moveTo>
                  <a:lnTo>
                    <a:pt x="92710" y="6012840"/>
                  </a:lnTo>
                  <a:cubicBezTo>
                    <a:pt x="41910" y="6012840"/>
                    <a:pt x="0" y="5970931"/>
                    <a:pt x="0" y="5920131"/>
                  </a:cubicBezTo>
                  <a:lnTo>
                    <a:pt x="0" y="92710"/>
                  </a:lnTo>
                  <a:cubicBezTo>
                    <a:pt x="0" y="41910"/>
                    <a:pt x="41910" y="0"/>
                    <a:pt x="92710" y="0"/>
                  </a:cubicBezTo>
                  <a:lnTo>
                    <a:pt x="5880583" y="0"/>
                  </a:lnTo>
                  <a:cubicBezTo>
                    <a:pt x="5931383" y="0"/>
                    <a:pt x="5973292" y="41910"/>
                    <a:pt x="5973292" y="92710"/>
                  </a:cubicBezTo>
                  <a:lnTo>
                    <a:pt x="5973292" y="5918860"/>
                  </a:lnTo>
                  <a:cubicBezTo>
                    <a:pt x="5974562" y="5970931"/>
                    <a:pt x="5932653" y="6012840"/>
                    <a:pt x="5881853" y="6012840"/>
                  </a:cubicBezTo>
                  <a:close/>
                </a:path>
              </a:pathLst>
            </a:custGeom>
            <a:solidFill>
              <a:schemeClr val="bg1"/>
            </a:solidFill>
          </p:spPr>
        </p:sp>
        <p:sp>
          <p:nvSpPr>
            <p:cNvPr id="6" name="Freeform 6"/>
            <p:cNvSpPr/>
            <p:nvPr/>
          </p:nvSpPr>
          <p:spPr>
            <a:xfrm>
              <a:off x="0" y="0"/>
              <a:ext cx="6038062" cy="6076340"/>
            </a:xfrm>
            <a:custGeom>
              <a:avLst/>
              <a:gdLst/>
              <a:ahLst/>
              <a:cxnLst/>
              <a:rect l="l" t="t" r="r" b="b"/>
              <a:pathLst>
                <a:path w="6038062" h="6076340">
                  <a:moveTo>
                    <a:pt x="5913603" y="59690"/>
                  </a:moveTo>
                  <a:cubicBezTo>
                    <a:pt x="5949162" y="59690"/>
                    <a:pt x="5978372" y="88900"/>
                    <a:pt x="5978372" y="124460"/>
                  </a:cubicBezTo>
                  <a:lnTo>
                    <a:pt x="5978372" y="5951881"/>
                  </a:lnTo>
                  <a:cubicBezTo>
                    <a:pt x="5978372" y="5987440"/>
                    <a:pt x="5949162" y="6016651"/>
                    <a:pt x="5913603" y="6016651"/>
                  </a:cubicBezTo>
                  <a:lnTo>
                    <a:pt x="124460" y="6016651"/>
                  </a:lnTo>
                  <a:cubicBezTo>
                    <a:pt x="88900" y="6016651"/>
                    <a:pt x="59690" y="5987440"/>
                    <a:pt x="59690" y="5951881"/>
                  </a:cubicBezTo>
                  <a:lnTo>
                    <a:pt x="59690" y="124460"/>
                  </a:lnTo>
                  <a:cubicBezTo>
                    <a:pt x="59690" y="88900"/>
                    <a:pt x="88900" y="59690"/>
                    <a:pt x="124460" y="59690"/>
                  </a:cubicBezTo>
                  <a:lnTo>
                    <a:pt x="5913603" y="59690"/>
                  </a:lnTo>
                  <a:moveTo>
                    <a:pt x="5913603" y="0"/>
                  </a:moveTo>
                  <a:lnTo>
                    <a:pt x="124460" y="0"/>
                  </a:lnTo>
                  <a:cubicBezTo>
                    <a:pt x="55880" y="0"/>
                    <a:pt x="0" y="55880"/>
                    <a:pt x="0" y="124460"/>
                  </a:cubicBezTo>
                  <a:lnTo>
                    <a:pt x="0" y="5951881"/>
                  </a:lnTo>
                  <a:cubicBezTo>
                    <a:pt x="0" y="6020460"/>
                    <a:pt x="55880" y="6076340"/>
                    <a:pt x="124460" y="6076340"/>
                  </a:cubicBezTo>
                  <a:lnTo>
                    <a:pt x="5913603" y="6076340"/>
                  </a:lnTo>
                  <a:cubicBezTo>
                    <a:pt x="5982183" y="6076340"/>
                    <a:pt x="6038062" y="6020460"/>
                    <a:pt x="6038062" y="5951881"/>
                  </a:cubicBezTo>
                  <a:lnTo>
                    <a:pt x="6038062" y="124460"/>
                  </a:lnTo>
                  <a:cubicBezTo>
                    <a:pt x="6038062" y="55880"/>
                    <a:pt x="5982183" y="0"/>
                    <a:pt x="5913603" y="0"/>
                  </a:cubicBezTo>
                  <a:close/>
                </a:path>
              </a:pathLst>
            </a:custGeom>
            <a:solidFill>
              <a:srgbClr val="4C5270"/>
            </a:solidFill>
          </p:spPr>
        </p:sp>
      </p:grpSp>
      <p:grpSp>
        <p:nvGrpSpPr>
          <p:cNvPr id="9" name="Group 8"/>
          <p:cNvGrpSpPr/>
          <p:nvPr/>
        </p:nvGrpSpPr>
        <p:grpSpPr>
          <a:xfrm>
            <a:off x="5638800" y="72406"/>
            <a:ext cx="7541291" cy="1108694"/>
            <a:chOff x="6019800" y="377206"/>
            <a:chExt cx="9206251" cy="1108694"/>
          </a:xfrm>
        </p:grpSpPr>
        <p:grpSp>
          <p:nvGrpSpPr>
            <p:cNvPr id="10" name="Group 4"/>
            <p:cNvGrpSpPr/>
            <p:nvPr/>
          </p:nvGrpSpPr>
          <p:grpSpPr>
            <a:xfrm>
              <a:off x="6019800" y="377206"/>
              <a:ext cx="9113229" cy="1108694"/>
              <a:chOff x="0" y="0"/>
              <a:chExt cx="8836922" cy="6076340"/>
            </a:xfrm>
          </p:grpSpPr>
          <p:sp>
            <p:nvSpPr>
              <p:cNvPr id="12" name="Freeform 5"/>
              <p:cNvSpPr/>
              <p:nvPr/>
            </p:nvSpPr>
            <p:spPr>
              <a:xfrm>
                <a:off x="31750" y="31749"/>
                <a:ext cx="8805172" cy="6012841"/>
              </a:xfrm>
              <a:custGeom>
                <a:avLst/>
                <a:gdLst/>
                <a:ahLst/>
                <a:cxnLst/>
                <a:rect l="l" t="t" r="r" b="b"/>
                <a:pathLst>
                  <a:path w="5974562" h="6012840">
                    <a:moveTo>
                      <a:pt x="5881853" y="6012840"/>
                    </a:moveTo>
                    <a:lnTo>
                      <a:pt x="92710" y="6012840"/>
                    </a:lnTo>
                    <a:cubicBezTo>
                      <a:pt x="41910" y="6012840"/>
                      <a:pt x="0" y="5970931"/>
                      <a:pt x="0" y="5920131"/>
                    </a:cubicBezTo>
                    <a:lnTo>
                      <a:pt x="0" y="92710"/>
                    </a:lnTo>
                    <a:cubicBezTo>
                      <a:pt x="0" y="41910"/>
                      <a:pt x="41910" y="0"/>
                      <a:pt x="92710" y="0"/>
                    </a:cubicBezTo>
                    <a:lnTo>
                      <a:pt x="5880583" y="0"/>
                    </a:lnTo>
                    <a:cubicBezTo>
                      <a:pt x="5931383" y="0"/>
                      <a:pt x="5973292" y="41910"/>
                      <a:pt x="5973292" y="92710"/>
                    </a:cubicBezTo>
                    <a:lnTo>
                      <a:pt x="5973292" y="5918860"/>
                    </a:lnTo>
                    <a:cubicBezTo>
                      <a:pt x="5974562" y="5970931"/>
                      <a:pt x="5932653" y="6012840"/>
                      <a:pt x="5881853" y="6012840"/>
                    </a:cubicBezTo>
                    <a:close/>
                  </a:path>
                </a:pathLst>
              </a:custGeom>
              <a:solidFill>
                <a:srgbClr val="FBF6F3"/>
              </a:solidFill>
            </p:spPr>
          </p:sp>
          <p:sp>
            <p:nvSpPr>
              <p:cNvPr id="13" name="Freeform 6"/>
              <p:cNvSpPr/>
              <p:nvPr/>
            </p:nvSpPr>
            <p:spPr>
              <a:xfrm>
                <a:off x="0" y="0"/>
                <a:ext cx="8836922" cy="6076340"/>
              </a:xfrm>
              <a:custGeom>
                <a:avLst/>
                <a:gdLst/>
                <a:ahLst/>
                <a:cxnLst/>
                <a:rect l="l" t="t" r="r" b="b"/>
                <a:pathLst>
                  <a:path w="6038062" h="6076340">
                    <a:moveTo>
                      <a:pt x="5913603" y="59690"/>
                    </a:moveTo>
                    <a:cubicBezTo>
                      <a:pt x="5949162" y="59690"/>
                      <a:pt x="5978372" y="88900"/>
                      <a:pt x="5978372" y="124460"/>
                    </a:cubicBezTo>
                    <a:lnTo>
                      <a:pt x="5978372" y="5951881"/>
                    </a:lnTo>
                    <a:cubicBezTo>
                      <a:pt x="5978372" y="5987440"/>
                      <a:pt x="5949162" y="6016651"/>
                      <a:pt x="5913603" y="6016651"/>
                    </a:cubicBezTo>
                    <a:lnTo>
                      <a:pt x="124460" y="6016651"/>
                    </a:lnTo>
                    <a:cubicBezTo>
                      <a:pt x="88900" y="6016651"/>
                      <a:pt x="59690" y="5987440"/>
                      <a:pt x="59690" y="5951881"/>
                    </a:cubicBezTo>
                    <a:lnTo>
                      <a:pt x="59690" y="124460"/>
                    </a:lnTo>
                    <a:cubicBezTo>
                      <a:pt x="59690" y="88900"/>
                      <a:pt x="88900" y="59690"/>
                      <a:pt x="124460" y="59690"/>
                    </a:cubicBezTo>
                    <a:lnTo>
                      <a:pt x="5913603" y="59690"/>
                    </a:lnTo>
                    <a:moveTo>
                      <a:pt x="5913603" y="0"/>
                    </a:moveTo>
                    <a:lnTo>
                      <a:pt x="124460" y="0"/>
                    </a:lnTo>
                    <a:cubicBezTo>
                      <a:pt x="55880" y="0"/>
                      <a:pt x="0" y="55880"/>
                      <a:pt x="0" y="124460"/>
                    </a:cubicBezTo>
                    <a:lnTo>
                      <a:pt x="0" y="5951881"/>
                    </a:lnTo>
                    <a:cubicBezTo>
                      <a:pt x="0" y="6020460"/>
                      <a:pt x="55880" y="6076340"/>
                      <a:pt x="124460" y="6076340"/>
                    </a:cubicBezTo>
                    <a:lnTo>
                      <a:pt x="5913603" y="6076340"/>
                    </a:lnTo>
                    <a:cubicBezTo>
                      <a:pt x="5982183" y="6076340"/>
                      <a:pt x="6038062" y="6020460"/>
                      <a:pt x="6038062" y="5951881"/>
                    </a:cubicBezTo>
                    <a:lnTo>
                      <a:pt x="6038062" y="124460"/>
                    </a:lnTo>
                    <a:cubicBezTo>
                      <a:pt x="6038062" y="55880"/>
                      <a:pt x="5982183" y="0"/>
                      <a:pt x="5913603" y="0"/>
                    </a:cubicBezTo>
                    <a:close/>
                  </a:path>
                </a:pathLst>
              </a:custGeom>
              <a:solidFill>
                <a:srgbClr val="4C5270"/>
              </a:solidFill>
            </p:spPr>
          </p:sp>
        </p:grpSp>
        <p:sp>
          <p:nvSpPr>
            <p:cNvPr id="11" name="TextBox 10"/>
            <p:cNvSpPr txBox="1"/>
            <p:nvPr/>
          </p:nvSpPr>
          <p:spPr>
            <a:xfrm>
              <a:off x="6466228" y="560084"/>
              <a:ext cx="8759823" cy="7848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BÀI TẬP TRẮC NGHIỆM</a:t>
              </a:r>
            </a:p>
          </p:txBody>
        </p:sp>
      </p:grpSp>
      <p:sp>
        <p:nvSpPr>
          <p:cNvPr id="3" name="Rectangle 2"/>
          <p:cNvSpPr/>
          <p:nvPr/>
        </p:nvSpPr>
        <p:spPr>
          <a:xfrm>
            <a:off x="1790697" y="1510248"/>
            <a:ext cx="14820903" cy="3785652"/>
          </a:xfrm>
          <a:prstGeom prst="rect">
            <a:avLst/>
          </a:prstGeom>
        </p:spPr>
        <p:txBody>
          <a:bodyPr wrap="square">
            <a:spAutoFit/>
          </a:bodyPr>
          <a:lstStyle/>
          <a:p>
            <a:pPr algn="just">
              <a:lnSpc>
                <a:spcPct val="150000"/>
              </a:lnSpc>
              <a:spcAft>
                <a:spcPts val="800"/>
              </a:spcAft>
            </a:pPr>
            <a:r>
              <a:rPr lang="en-US" sz="4000" b="1" dirty="0" err="1">
                <a:latin typeface="Arial" panose="020B0604020202020204" pitchFamily="34" charset="0"/>
                <a:ea typeface="Calibri" panose="020F0502020204030204" pitchFamily="34" charset="0"/>
                <a:cs typeface="Times New Roman" panose="02020603050405020304" pitchFamily="18" charset="0"/>
              </a:rPr>
              <a:t>Câu</a:t>
            </a:r>
            <a:r>
              <a:rPr lang="en-US" sz="4000" b="1" dirty="0">
                <a:latin typeface="Arial" panose="020B0604020202020204" pitchFamily="34" charset="0"/>
                <a:ea typeface="Calibri" panose="020F0502020204030204" pitchFamily="34" charset="0"/>
                <a:cs typeface="Times New Roman" panose="02020603050405020304" pitchFamily="18" charset="0"/>
              </a:rPr>
              <a:t> 2.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Biểu</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thức</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số</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biểu</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thị</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diện</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tích</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phần</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bể</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được</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lát</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gạch</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xung</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quanh</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bể</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và</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đáy</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bể</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của</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một</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bể</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bơi</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có</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dạng</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hình</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hộp</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chữ</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nhật</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với</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chiều</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dài</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15 m,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chiều</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rộng</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10 m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và</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chiều</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cao</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1,2 m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biết</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diện</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tích</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phần</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mạch</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vữa</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không</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đáng</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kể</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là</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4"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12801600" y="7048500"/>
            <a:ext cx="2514600" cy="2492599"/>
          </a:xfrm>
          <a:prstGeom prst="rect">
            <a:avLst/>
          </a:prstGeom>
        </p:spPr>
      </p:pic>
      <p:sp>
        <p:nvSpPr>
          <p:cNvPr id="15" name="Oval 14"/>
          <p:cNvSpPr/>
          <p:nvPr/>
        </p:nvSpPr>
        <p:spPr>
          <a:xfrm>
            <a:off x="1524000" y="8728114"/>
            <a:ext cx="990600" cy="9144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7" name="Rectangle 6"/>
              <p:cNvSpPr/>
              <p:nvPr/>
            </p:nvSpPr>
            <p:spPr>
              <a:xfrm>
                <a:off x="1790697" y="5524500"/>
                <a:ext cx="14859000" cy="4093428"/>
              </a:xfrm>
              <a:prstGeom prst="rect">
                <a:avLst/>
              </a:prstGeom>
            </p:spPr>
            <p:txBody>
              <a:bodyPr wrap="square">
                <a:spAutoFit/>
              </a:bodyPr>
              <a:lstStyle/>
              <a:p>
                <a:pPr>
                  <a:lnSpc>
                    <a:spcPct val="150000"/>
                  </a:lnSpc>
                  <a:spcAft>
                    <a:spcPts val="800"/>
                  </a:spcAft>
                </a:pPr>
                <a:r>
                  <a:rPr lang="en-US" sz="4000" dirty="0">
                    <a:solidFill>
                      <a:schemeClr val="tx1"/>
                    </a:solidFill>
                    <a:latin typeface="Arial" panose="020B0604020202020204" pitchFamily="34" charset="0"/>
                    <a:ea typeface="Calibri" panose="020F0502020204030204" pitchFamily="34" charset="0"/>
                    <a:cs typeface="Times New Roman" panose="02020603050405020304" pitchFamily="18" charset="0"/>
                  </a:rPr>
                  <a:t>A. </a:t>
                </a:r>
                <a14:m>
                  <m:oMath xmlns:m="http://schemas.openxmlformats.org/officeDocument/2006/math">
                    <m:d>
                      <m:dPr>
                        <m:ctrlP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ctrlPr>
                      </m:dPr>
                      <m:e>
                        <m:r>
                          <a:rPr lang="en-US" sz="4000" b="0" i="1">
                            <a:solidFill>
                              <a:schemeClr val="tx1"/>
                            </a:solidFill>
                            <a:effectLst/>
                            <a:latin typeface="Cambria Math" panose="02040503050406030204" pitchFamily="18" charset="0"/>
                            <a:ea typeface="Calibri" panose="020F0502020204030204" pitchFamily="34" charset="0"/>
                            <a:cs typeface="Arial" panose="020B0604020202020204" pitchFamily="34" charset="0"/>
                          </a:rPr>
                          <m:t>15 + 10</m:t>
                        </m:r>
                      </m:e>
                    </m:d>
                    <m:r>
                      <a:rPr lang="en-US" sz="4000" b="0" i="1">
                        <a:solidFill>
                          <a:schemeClr val="tx1"/>
                        </a:solidFill>
                        <a:effectLst/>
                        <a:latin typeface="Cambria Math" panose="02040503050406030204" pitchFamily="18" charset="0"/>
                        <a:ea typeface="Calibri" panose="020F0502020204030204" pitchFamily="34" charset="0"/>
                        <a:cs typeface="Arial" panose="020B0604020202020204" pitchFamily="34" charset="0"/>
                      </a:rPr>
                      <m:t> . 1,2 + 15 . 10</m:t>
                    </m:r>
                    <m:r>
                      <a:rPr lang="en-US" sz="4000" b="0" i="0" smtClean="0">
                        <a:solidFill>
                          <a:schemeClr val="tx1"/>
                        </a:solidFill>
                        <a:effectLst/>
                        <a:latin typeface="Cambria Math" panose="02040503050406030204" pitchFamily="18" charset="0"/>
                        <a:ea typeface="Calibri" panose="020F0502020204030204" pitchFamily="34" charset="0"/>
                        <a:cs typeface="Arial" panose="020B0604020202020204" pitchFamily="34" charset="0"/>
                      </a:rPr>
                      <m:t> </m:t>
                    </m:r>
                  </m:oMath>
                </a14:m>
                <a:r>
                  <a:rPr lang="en-US" sz="40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		</a:t>
                </a:r>
              </a:p>
              <a:p>
                <a:pPr>
                  <a:lnSpc>
                    <a:spcPct val="150000"/>
                  </a:lnSpc>
                  <a:spcAft>
                    <a:spcPts val="800"/>
                  </a:spcAft>
                </a:pPr>
                <a:r>
                  <a:rPr lang="en-US" sz="40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B. </a:t>
                </a:r>
                <a14:m>
                  <m:oMath xmlns:m="http://schemas.openxmlformats.org/officeDocument/2006/math">
                    <m:r>
                      <a:rPr lang="en-US" sz="4000" b="0" i="1">
                        <a:solidFill>
                          <a:schemeClr val="tx1"/>
                        </a:solidFill>
                        <a:effectLst/>
                        <a:latin typeface="Cambria Math" panose="02040503050406030204" pitchFamily="18" charset="0"/>
                        <a:ea typeface="Calibri" panose="020F0502020204030204" pitchFamily="34" charset="0"/>
                        <a:cs typeface="Arial" panose="020B0604020202020204" pitchFamily="34" charset="0"/>
                      </a:rPr>
                      <m:t>2 . </m:t>
                    </m:r>
                    <m:d>
                      <m:dPr>
                        <m:ctrlP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ctrlPr>
                      </m:dPr>
                      <m:e>
                        <m:r>
                          <a:rPr lang="en-US" sz="4000" b="0" i="1">
                            <a:solidFill>
                              <a:schemeClr val="tx1"/>
                            </a:solidFill>
                            <a:effectLst/>
                            <a:latin typeface="Cambria Math" panose="02040503050406030204" pitchFamily="18" charset="0"/>
                            <a:ea typeface="Calibri" panose="020F0502020204030204" pitchFamily="34" charset="0"/>
                            <a:cs typeface="Arial" panose="020B0604020202020204" pitchFamily="34" charset="0"/>
                          </a:rPr>
                          <m:t>15 + 10</m:t>
                        </m:r>
                      </m:e>
                    </m:d>
                    <m:r>
                      <a:rPr lang="en-US" sz="4000" b="0" i="1">
                        <a:solidFill>
                          <a:schemeClr val="tx1"/>
                        </a:solidFill>
                        <a:effectLst/>
                        <a:latin typeface="Cambria Math" panose="02040503050406030204" pitchFamily="18" charset="0"/>
                        <a:ea typeface="Calibri" panose="020F0502020204030204" pitchFamily="34" charset="0"/>
                        <a:cs typeface="Arial" panose="020B0604020202020204" pitchFamily="34" charset="0"/>
                      </a:rPr>
                      <m:t> . 1,2</m:t>
                    </m:r>
                  </m:oMath>
                </a14:m>
                <a:endParaRPr lang="en-US" sz="4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800"/>
                  </a:spcAft>
                </a:pPr>
                <a:r>
                  <a:rPr lang="en-US" sz="40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C. </a:t>
                </a:r>
                <a14:m>
                  <m:oMath xmlns:m="http://schemas.openxmlformats.org/officeDocument/2006/math">
                    <m:r>
                      <a:rPr lang="en-US" sz="4000" b="0" i="1">
                        <a:solidFill>
                          <a:schemeClr val="tx1"/>
                        </a:solidFill>
                        <a:effectLst/>
                        <a:latin typeface="Cambria Math" panose="02040503050406030204" pitchFamily="18" charset="0"/>
                        <a:ea typeface="Calibri" panose="020F0502020204030204" pitchFamily="34" charset="0"/>
                        <a:cs typeface="Arial" panose="020B0604020202020204" pitchFamily="34" charset="0"/>
                      </a:rPr>
                      <m:t>2.</m:t>
                    </m:r>
                    <m:d>
                      <m:dPr>
                        <m:ctrlP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ctrlPr>
                      </m:dPr>
                      <m:e>
                        <m:r>
                          <a:rPr lang="en-US" sz="4000" b="0" i="1">
                            <a:solidFill>
                              <a:schemeClr val="tx1"/>
                            </a:solidFill>
                            <a:effectLst/>
                            <a:latin typeface="Cambria Math" panose="02040503050406030204" pitchFamily="18" charset="0"/>
                            <a:ea typeface="Calibri" panose="020F0502020204030204" pitchFamily="34" charset="0"/>
                            <a:cs typeface="Arial" panose="020B0604020202020204" pitchFamily="34" charset="0"/>
                          </a:rPr>
                          <m:t>15 + 10</m:t>
                        </m:r>
                      </m:e>
                    </m:d>
                    <m:r>
                      <a:rPr lang="en-US" sz="4000" b="0" i="1">
                        <a:solidFill>
                          <a:schemeClr val="tx1"/>
                        </a:solidFill>
                        <a:effectLst/>
                        <a:latin typeface="Cambria Math" panose="02040503050406030204" pitchFamily="18" charset="0"/>
                        <a:ea typeface="Calibri" panose="020F0502020204030204" pitchFamily="34" charset="0"/>
                        <a:cs typeface="Arial" panose="020B0604020202020204" pitchFamily="34" charset="0"/>
                      </a:rPr>
                      <m:t> . 1,2+2.15.10</m:t>
                    </m:r>
                    <m:r>
                      <a:rPr lang="en-US" sz="4000" b="0" i="0" smtClean="0">
                        <a:solidFill>
                          <a:schemeClr val="tx1"/>
                        </a:solidFill>
                        <a:effectLst/>
                        <a:latin typeface="Cambria Math" panose="02040503050406030204" pitchFamily="18" charset="0"/>
                        <a:ea typeface="Calibri" panose="020F0502020204030204" pitchFamily="34" charset="0"/>
                        <a:cs typeface="Arial" panose="020B0604020202020204" pitchFamily="34" charset="0"/>
                      </a:rPr>
                      <m:t> </m:t>
                    </m:r>
                  </m:oMath>
                </a14:m>
                <a:endParaRPr lang="en-US" sz="40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p>
                <a:pPr>
                  <a:lnSpc>
                    <a:spcPct val="150000"/>
                  </a:lnSpc>
                  <a:spcAft>
                    <a:spcPts val="800"/>
                  </a:spcAft>
                </a:pPr>
                <a:r>
                  <a:rPr lang="en-US" sz="40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D. </a:t>
                </a:r>
                <a14:m>
                  <m:oMath xmlns:m="http://schemas.openxmlformats.org/officeDocument/2006/math">
                    <m:r>
                      <a:rPr lang="en-US" sz="4000" b="0" i="1">
                        <a:solidFill>
                          <a:schemeClr val="tx1"/>
                        </a:solidFill>
                        <a:effectLst/>
                        <a:latin typeface="Cambria Math" panose="02040503050406030204" pitchFamily="18" charset="0"/>
                        <a:ea typeface="Calibri" panose="020F0502020204030204" pitchFamily="34" charset="0"/>
                        <a:cs typeface="Arial" panose="020B0604020202020204" pitchFamily="34" charset="0"/>
                      </a:rPr>
                      <m:t>2 .</m:t>
                    </m:r>
                    <m:d>
                      <m:dPr>
                        <m:ctrlP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ctrlPr>
                      </m:dPr>
                      <m:e>
                        <m:r>
                          <a:rPr lang="en-US" sz="4000" b="0" i="1">
                            <a:solidFill>
                              <a:schemeClr val="tx1"/>
                            </a:solidFill>
                            <a:effectLst/>
                            <a:latin typeface="Cambria Math" panose="02040503050406030204" pitchFamily="18" charset="0"/>
                            <a:ea typeface="Calibri" panose="020F0502020204030204" pitchFamily="34" charset="0"/>
                            <a:cs typeface="Arial" panose="020B0604020202020204" pitchFamily="34" charset="0"/>
                          </a:rPr>
                          <m:t>15 + 10</m:t>
                        </m:r>
                      </m:e>
                    </m:d>
                    <m:r>
                      <a:rPr lang="en-US" sz="4000" b="0" i="1">
                        <a:solidFill>
                          <a:schemeClr val="tx1"/>
                        </a:solidFill>
                        <a:effectLst/>
                        <a:latin typeface="Cambria Math" panose="02040503050406030204" pitchFamily="18" charset="0"/>
                        <a:ea typeface="Calibri" panose="020F0502020204030204" pitchFamily="34" charset="0"/>
                        <a:cs typeface="Arial" panose="020B0604020202020204" pitchFamily="34" charset="0"/>
                      </a:rPr>
                      <m:t> . 1,2 + 15 . 10</m:t>
                    </m:r>
                  </m:oMath>
                </a14:m>
                <a:endParaRPr lang="en-US" sz="4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1790697" y="5524500"/>
                <a:ext cx="14859000" cy="4093428"/>
              </a:xfrm>
              <a:prstGeom prst="rect">
                <a:avLst/>
              </a:prstGeom>
              <a:blipFill>
                <a:blip r:embed="rId6"/>
                <a:stretch>
                  <a:fillRect l="-1477" b="-2679"/>
                </a:stretch>
              </a:blipFill>
            </p:spPr>
            <p:txBody>
              <a:bodyPr/>
              <a:lstStyle/>
              <a:p>
                <a:r>
                  <a:rPr lang="en-US">
                    <a:noFill/>
                  </a:rPr>
                  <a:t> </a:t>
                </a:r>
              </a:p>
            </p:txBody>
          </p:sp>
        </mc:Fallback>
      </mc:AlternateContent>
    </p:spTree>
    <p:extLst>
      <p:ext uri="{BB962C8B-B14F-4D97-AF65-F5344CB8AC3E}">
        <p14:creationId xmlns:p14="http://schemas.microsoft.com/office/powerpoint/2010/main" val="2425705294"/>
      </p:ext>
    </p:extLst>
  </p:cSld>
  <p:clrMapOvr>
    <a:masterClrMapping/>
  </p:clrMapOvr>
  <mc:AlternateContent xmlns:mc="http://schemas.openxmlformats.org/markup-compatibility/2006" xmlns:p14="http://schemas.microsoft.com/office/powerpoint/2010/main">
    <mc:Choice Requires="p14">
      <p:transition spd="med" p14:dur="700">
        <p:pull dir="d"/>
      </p:transition>
    </mc:Choice>
    <mc:Fallback xmlns="">
      <p:transition spd="med">
        <p:pull dir="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barn(inVertical)">
                                      <p:cBhvr>
                                        <p:cTn id="2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5" grpId="0" animBg="1"/>
      <p:bldP spid="7"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762000" y="1638300"/>
            <a:ext cx="16687800" cy="8915400"/>
            <a:chOff x="0" y="0"/>
            <a:chExt cx="6038063" cy="6076340"/>
          </a:xfrm>
        </p:grpSpPr>
        <p:sp>
          <p:nvSpPr>
            <p:cNvPr id="5" name="Freeform 5"/>
            <p:cNvSpPr/>
            <p:nvPr/>
          </p:nvSpPr>
          <p:spPr>
            <a:xfrm>
              <a:off x="31750" y="31750"/>
              <a:ext cx="5974562" cy="6012840"/>
            </a:xfrm>
            <a:custGeom>
              <a:avLst/>
              <a:gdLst/>
              <a:ahLst/>
              <a:cxnLst/>
              <a:rect l="l" t="t" r="r" b="b"/>
              <a:pathLst>
                <a:path w="5974562" h="6012840">
                  <a:moveTo>
                    <a:pt x="5881853" y="6012840"/>
                  </a:moveTo>
                  <a:lnTo>
                    <a:pt x="92710" y="6012840"/>
                  </a:lnTo>
                  <a:cubicBezTo>
                    <a:pt x="41910" y="6012840"/>
                    <a:pt x="0" y="5970931"/>
                    <a:pt x="0" y="5920131"/>
                  </a:cubicBezTo>
                  <a:lnTo>
                    <a:pt x="0" y="92710"/>
                  </a:lnTo>
                  <a:cubicBezTo>
                    <a:pt x="0" y="41910"/>
                    <a:pt x="41910" y="0"/>
                    <a:pt x="92710" y="0"/>
                  </a:cubicBezTo>
                  <a:lnTo>
                    <a:pt x="5880583" y="0"/>
                  </a:lnTo>
                  <a:cubicBezTo>
                    <a:pt x="5931383" y="0"/>
                    <a:pt x="5973292" y="41910"/>
                    <a:pt x="5973292" y="92710"/>
                  </a:cubicBezTo>
                  <a:lnTo>
                    <a:pt x="5973292" y="5918860"/>
                  </a:lnTo>
                  <a:cubicBezTo>
                    <a:pt x="5974562" y="5970931"/>
                    <a:pt x="5932653" y="6012840"/>
                    <a:pt x="5881853" y="6012840"/>
                  </a:cubicBezTo>
                  <a:close/>
                </a:path>
              </a:pathLst>
            </a:custGeom>
            <a:solidFill>
              <a:schemeClr val="bg1"/>
            </a:solidFill>
          </p:spPr>
        </p:sp>
        <p:sp>
          <p:nvSpPr>
            <p:cNvPr id="6" name="Freeform 6"/>
            <p:cNvSpPr/>
            <p:nvPr/>
          </p:nvSpPr>
          <p:spPr>
            <a:xfrm>
              <a:off x="0" y="0"/>
              <a:ext cx="6038062" cy="6076340"/>
            </a:xfrm>
            <a:custGeom>
              <a:avLst/>
              <a:gdLst/>
              <a:ahLst/>
              <a:cxnLst/>
              <a:rect l="l" t="t" r="r" b="b"/>
              <a:pathLst>
                <a:path w="6038062" h="6076340">
                  <a:moveTo>
                    <a:pt x="5913603" y="59690"/>
                  </a:moveTo>
                  <a:cubicBezTo>
                    <a:pt x="5949162" y="59690"/>
                    <a:pt x="5978372" y="88900"/>
                    <a:pt x="5978372" y="124460"/>
                  </a:cubicBezTo>
                  <a:lnTo>
                    <a:pt x="5978372" y="5951881"/>
                  </a:lnTo>
                  <a:cubicBezTo>
                    <a:pt x="5978372" y="5987440"/>
                    <a:pt x="5949162" y="6016651"/>
                    <a:pt x="5913603" y="6016651"/>
                  </a:cubicBezTo>
                  <a:lnTo>
                    <a:pt x="124460" y="6016651"/>
                  </a:lnTo>
                  <a:cubicBezTo>
                    <a:pt x="88900" y="6016651"/>
                    <a:pt x="59690" y="5987440"/>
                    <a:pt x="59690" y="5951881"/>
                  </a:cubicBezTo>
                  <a:lnTo>
                    <a:pt x="59690" y="124460"/>
                  </a:lnTo>
                  <a:cubicBezTo>
                    <a:pt x="59690" y="88900"/>
                    <a:pt x="88900" y="59690"/>
                    <a:pt x="124460" y="59690"/>
                  </a:cubicBezTo>
                  <a:lnTo>
                    <a:pt x="5913603" y="59690"/>
                  </a:lnTo>
                  <a:moveTo>
                    <a:pt x="5913603" y="0"/>
                  </a:moveTo>
                  <a:lnTo>
                    <a:pt x="124460" y="0"/>
                  </a:lnTo>
                  <a:cubicBezTo>
                    <a:pt x="55880" y="0"/>
                    <a:pt x="0" y="55880"/>
                    <a:pt x="0" y="124460"/>
                  </a:cubicBezTo>
                  <a:lnTo>
                    <a:pt x="0" y="5951881"/>
                  </a:lnTo>
                  <a:cubicBezTo>
                    <a:pt x="0" y="6020460"/>
                    <a:pt x="55880" y="6076340"/>
                    <a:pt x="124460" y="6076340"/>
                  </a:cubicBezTo>
                  <a:lnTo>
                    <a:pt x="5913603" y="6076340"/>
                  </a:lnTo>
                  <a:cubicBezTo>
                    <a:pt x="5982183" y="6076340"/>
                    <a:pt x="6038062" y="6020460"/>
                    <a:pt x="6038062" y="5951881"/>
                  </a:cubicBezTo>
                  <a:lnTo>
                    <a:pt x="6038062" y="124460"/>
                  </a:lnTo>
                  <a:cubicBezTo>
                    <a:pt x="6038062" y="55880"/>
                    <a:pt x="5982183" y="0"/>
                    <a:pt x="5913603" y="0"/>
                  </a:cubicBezTo>
                  <a:close/>
                </a:path>
              </a:pathLst>
            </a:custGeom>
            <a:solidFill>
              <a:srgbClr val="4C5270"/>
            </a:solidFill>
          </p:spPr>
        </p:sp>
      </p:grpSp>
      <p:grpSp>
        <p:nvGrpSpPr>
          <p:cNvPr id="9" name="Group 8"/>
          <p:cNvGrpSpPr/>
          <p:nvPr/>
        </p:nvGrpSpPr>
        <p:grpSpPr>
          <a:xfrm>
            <a:off x="5562600" y="264142"/>
            <a:ext cx="7541291" cy="1108694"/>
            <a:chOff x="6019800" y="377206"/>
            <a:chExt cx="9206251" cy="1108694"/>
          </a:xfrm>
        </p:grpSpPr>
        <p:grpSp>
          <p:nvGrpSpPr>
            <p:cNvPr id="10" name="Group 4"/>
            <p:cNvGrpSpPr/>
            <p:nvPr/>
          </p:nvGrpSpPr>
          <p:grpSpPr>
            <a:xfrm>
              <a:off x="6019800" y="377206"/>
              <a:ext cx="9113229" cy="1108694"/>
              <a:chOff x="0" y="0"/>
              <a:chExt cx="8836922" cy="6076340"/>
            </a:xfrm>
          </p:grpSpPr>
          <p:sp>
            <p:nvSpPr>
              <p:cNvPr id="12" name="Freeform 5"/>
              <p:cNvSpPr/>
              <p:nvPr/>
            </p:nvSpPr>
            <p:spPr>
              <a:xfrm>
                <a:off x="31750" y="31749"/>
                <a:ext cx="8805172" cy="6012841"/>
              </a:xfrm>
              <a:custGeom>
                <a:avLst/>
                <a:gdLst/>
                <a:ahLst/>
                <a:cxnLst/>
                <a:rect l="l" t="t" r="r" b="b"/>
                <a:pathLst>
                  <a:path w="5974562" h="6012840">
                    <a:moveTo>
                      <a:pt x="5881853" y="6012840"/>
                    </a:moveTo>
                    <a:lnTo>
                      <a:pt x="92710" y="6012840"/>
                    </a:lnTo>
                    <a:cubicBezTo>
                      <a:pt x="41910" y="6012840"/>
                      <a:pt x="0" y="5970931"/>
                      <a:pt x="0" y="5920131"/>
                    </a:cubicBezTo>
                    <a:lnTo>
                      <a:pt x="0" y="92710"/>
                    </a:lnTo>
                    <a:cubicBezTo>
                      <a:pt x="0" y="41910"/>
                      <a:pt x="41910" y="0"/>
                      <a:pt x="92710" y="0"/>
                    </a:cubicBezTo>
                    <a:lnTo>
                      <a:pt x="5880583" y="0"/>
                    </a:lnTo>
                    <a:cubicBezTo>
                      <a:pt x="5931383" y="0"/>
                      <a:pt x="5973292" y="41910"/>
                      <a:pt x="5973292" y="92710"/>
                    </a:cubicBezTo>
                    <a:lnTo>
                      <a:pt x="5973292" y="5918860"/>
                    </a:lnTo>
                    <a:cubicBezTo>
                      <a:pt x="5974562" y="5970931"/>
                      <a:pt x="5932653" y="6012840"/>
                      <a:pt x="5881853" y="6012840"/>
                    </a:cubicBezTo>
                    <a:close/>
                  </a:path>
                </a:pathLst>
              </a:custGeom>
              <a:solidFill>
                <a:srgbClr val="FBF6F3"/>
              </a:solidFill>
            </p:spPr>
          </p:sp>
          <p:sp>
            <p:nvSpPr>
              <p:cNvPr id="13" name="Freeform 6"/>
              <p:cNvSpPr/>
              <p:nvPr/>
            </p:nvSpPr>
            <p:spPr>
              <a:xfrm>
                <a:off x="0" y="0"/>
                <a:ext cx="8836922" cy="6076340"/>
              </a:xfrm>
              <a:custGeom>
                <a:avLst/>
                <a:gdLst/>
                <a:ahLst/>
                <a:cxnLst/>
                <a:rect l="l" t="t" r="r" b="b"/>
                <a:pathLst>
                  <a:path w="6038062" h="6076340">
                    <a:moveTo>
                      <a:pt x="5913603" y="59690"/>
                    </a:moveTo>
                    <a:cubicBezTo>
                      <a:pt x="5949162" y="59690"/>
                      <a:pt x="5978372" y="88900"/>
                      <a:pt x="5978372" y="124460"/>
                    </a:cubicBezTo>
                    <a:lnTo>
                      <a:pt x="5978372" y="5951881"/>
                    </a:lnTo>
                    <a:cubicBezTo>
                      <a:pt x="5978372" y="5987440"/>
                      <a:pt x="5949162" y="6016651"/>
                      <a:pt x="5913603" y="6016651"/>
                    </a:cubicBezTo>
                    <a:lnTo>
                      <a:pt x="124460" y="6016651"/>
                    </a:lnTo>
                    <a:cubicBezTo>
                      <a:pt x="88900" y="6016651"/>
                      <a:pt x="59690" y="5987440"/>
                      <a:pt x="59690" y="5951881"/>
                    </a:cubicBezTo>
                    <a:lnTo>
                      <a:pt x="59690" y="124460"/>
                    </a:lnTo>
                    <a:cubicBezTo>
                      <a:pt x="59690" y="88900"/>
                      <a:pt x="88900" y="59690"/>
                      <a:pt x="124460" y="59690"/>
                    </a:cubicBezTo>
                    <a:lnTo>
                      <a:pt x="5913603" y="59690"/>
                    </a:lnTo>
                    <a:moveTo>
                      <a:pt x="5913603" y="0"/>
                    </a:moveTo>
                    <a:lnTo>
                      <a:pt x="124460" y="0"/>
                    </a:lnTo>
                    <a:cubicBezTo>
                      <a:pt x="55880" y="0"/>
                      <a:pt x="0" y="55880"/>
                      <a:pt x="0" y="124460"/>
                    </a:cubicBezTo>
                    <a:lnTo>
                      <a:pt x="0" y="5951881"/>
                    </a:lnTo>
                    <a:cubicBezTo>
                      <a:pt x="0" y="6020460"/>
                      <a:pt x="55880" y="6076340"/>
                      <a:pt x="124460" y="6076340"/>
                    </a:cubicBezTo>
                    <a:lnTo>
                      <a:pt x="5913603" y="6076340"/>
                    </a:lnTo>
                    <a:cubicBezTo>
                      <a:pt x="5982183" y="6076340"/>
                      <a:pt x="6038062" y="6020460"/>
                      <a:pt x="6038062" y="5951881"/>
                    </a:cubicBezTo>
                    <a:lnTo>
                      <a:pt x="6038062" y="124460"/>
                    </a:lnTo>
                    <a:cubicBezTo>
                      <a:pt x="6038062" y="55880"/>
                      <a:pt x="5982183" y="0"/>
                      <a:pt x="5913603" y="0"/>
                    </a:cubicBezTo>
                    <a:close/>
                  </a:path>
                </a:pathLst>
              </a:custGeom>
              <a:solidFill>
                <a:srgbClr val="4C5270"/>
              </a:solidFill>
            </p:spPr>
          </p:sp>
        </p:grpSp>
        <p:sp>
          <p:nvSpPr>
            <p:cNvPr id="11" name="TextBox 10"/>
            <p:cNvSpPr txBox="1"/>
            <p:nvPr/>
          </p:nvSpPr>
          <p:spPr>
            <a:xfrm>
              <a:off x="6466228" y="560084"/>
              <a:ext cx="8759823" cy="7848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BÀI TẬP TRẮC NGHIỆM</a:t>
              </a:r>
            </a:p>
          </p:txBody>
        </p:sp>
      </p:grpSp>
      <p:sp>
        <p:nvSpPr>
          <p:cNvPr id="3" name="Rectangle 2"/>
          <p:cNvSpPr/>
          <p:nvPr/>
        </p:nvSpPr>
        <p:spPr>
          <a:xfrm>
            <a:off x="1295400" y="2109019"/>
            <a:ext cx="15697200" cy="3785652"/>
          </a:xfrm>
          <a:prstGeom prst="rect">
            <a:avLst/>
          </a:prstGeom>
        </p:spPr>
        <p:txBody>
          <a:bodyPr wrap="square">
            <a:spAutoFit/>
          </a:bodyPr>
          <a:lstStyle/>
          <a:p>
            <a:pPr algn="just">
              <a:lnSpc>
                <a:spcPct val="150000"/>
              </a:lnSpc>
              <a:spcAft>
                <a:spcPts val="800"/>
              </a:spcAft>
            </a:pPr>
            <a:r>
              <a:rPr lang="en-US" sz="4000" b="1" dirty="0" err="1">
                <a:latin typeface="Arial" panose="020B0604020202020204" pitchFamily="34" charset="0"/>
                <a:ea typeface="Calibri" panose="020F0502020204030204" pitchFamily="34" charset="0"/>
                <a:cs typeface="Times New Roman" panose="02020603050405020304" pitchFamily="18" charset="0"/>
              </a:rPr>
              <a:t>Câu</a:t>
            </a:r>
            <a:r>
              <a:rPr lang="en-US" sz="4000" b="1" dirty="0">
                <a:latin typeface="Arial" panose="020B0604020202020204" pitchFamily="34" charset="0"/>
                <a:ea typeface="Calibri" panose="020F0502020204030204" pitchFamily="34" charset="0"/>
                <a:cs typeface="Times New Roman" panose="02020603050405020304" pitchFamily="18" charset="0"/>
              </a:rPr>
              <a:t> 3.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Một</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ngày</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mùa</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hè</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người</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ta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đo</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được</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nhiệt</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độ</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vào</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buổi</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sáng</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là</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t °C,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buổi</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trưa</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nhiệt</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độ</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tăng</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thêm</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3 °C so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với</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buổi</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sáng</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và</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buổi</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đêm</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nhiệt</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độ</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giảm</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đi</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y °C so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với</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buổi</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trưa</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Tính</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nhiệt</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độ</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lúc</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buổi</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đêm</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của</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ngày</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mùa</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đó</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biết</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t = 30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và</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y = 5.</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4"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12649200" y="6667500"/>
            <a:ext cx="2950267" cy="2924453"/>
          </a:xfrm>
          <a:prstGeom prst="rect">
            <a:avLst/>
          </a:prstGeom>
        </p:spPr>
      </p:pic>
      <p:sp>
        <p:nvSpPr>
          <p:cNvPr id="15" name="Oval 14"/>
          <p:cNvSpPr/>
          <p:nvPr/>
        </p:nvSpPr>
        <p:spPr>
          <a:xfrm>
            <a:off x="6629400" y="6605164"/>
            <a:ext cx="990600" cy="9144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3200400" y="6296362"/>
            <a:ext cx="9144000" cy="2657138"/>
          </a:xfrm>
          <a:prstGeom prst="rect">
            <a:avLst/>
          </a:prstGeom>
        </p:spPr>
        <p:txBody>
          <a:bodyPr>
            <a:spAutoFit/>
          </a:bodyPr>
          <a:lstStyle/>
          <a:p>
            <a:pPr>
              <a:lnSpc>
                <a:spcPct val="200000"/>
              </a:lnSpc>
              <a:spcAft>
                <a:spcPts val="800"/>
              </a:spcAft>
            </a:pP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A. 30			</a:t>
            </a:r>
            <a:r>
              <a:rPr lang="en-US" sz="4000" dirty="0">
                <a:latin typeface="Arial" panose="020B0604020202020204" pitchFamily="34" charset="0"/>
                <a:ea typeface="Calibri" panose="020F0502020204030204" pitchFamily="34" charset="0"/>
                <a:cs typeface="Arial" panose="020B0604020202020204" pitchFamily="34" charset="0"/>
              </a:rPr>
              <a:t>B. 28</a:t>
            </a:r>
          </a:p>
          <a:p>
            <a:pPr>
              <a:lnSpc>
                <a:spcPct val="200000"/>
              </a:lnSpc>
              <a:spcAft>
                <a:spcPts val="800"/>
              </a:spcAft>
            </a:pP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C. 32			D. 33</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261567530"/>
      </p:ext>
    </p:extLst>
  </p:cSld>
  <p:clrMapOvr>
    <a:masterClrMapping/>
  </p:clrMapOvr>
  <mc:AlternateContent xmlns:mc="http://schemas.openxmlformats.org/markup-compatibility/2006" xmlns:p14="http://schemas.microsoft.com/office/powerpoint/2010/main">
    <mc:Choice Requires="p14">
      <p:transition spd="med" p14:dur="700">
        <p:pull dir="d"/>
      </p:transition>
    </mc:Choice>
    <mc:Fallback xmlns="">
      <p:transition spd="med">
        <p:pull dir="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par>
                                <p:cTn id="12" presetID="10" presetClass="entr" presetSubtype="0" fill="hold" nodeType="with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500"/>
                                        <p:tgtEl>
                                          <p:spTgt spid="14"/>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down)">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5" grpId="0" animBg="1"/>
      <p:bldP spid="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762000" y="1638300"/>
            <a:ext cx="16687800" cy="8915400"/>
            <a:chOff x="0" y="0"/>
            <a:chExt cx="6038063" cy="6076340"/>
          </a:xfrm>
        </p:grpSpPr>
        <p:sp>
          <p:nvSpPr>
            <p:cNvPr id="5" name="Freeform 5"/>
            <p:cNvSpPr/>
            <p:nvPr/>
          </p:nvSpPr>
          <p:spPr>
            <a:xfrm>
              <a:off x="31750" y="31750"/>
              <a:ext cx="5974562" cy="6012840"/>
            </a:xfrm>
            <a:custGeom>
              <a:avLst/>
              <a:gdLst/>
              <a:ahLst/>
              <a:cxnLst/>
              <a:rect l="l" t="t" r="r" b="b"/>
              <a:pathLst>
                <a:path w="5974562" h="6012840">
                  <a:moveTo>
                    <a:pt x="5881853" y="6012840"/>
                  </a:moveTo>
                  <a:lnTo>
                    <a:pt x="92710" y="6012840"/>
                  </a:lnTo>
                  <a:cubicBezTo>
                    <a:pt x="41910" y="6012840"/>
                    <a:pt x="0" y="5970931"/>
                    <a:pt x="0" y="5920131"/>
                  </a:cubicBezTo>
                  <a:lnTo>
                    <a:pt x="0" y="92710"/>
                  </a:lnTo>
                  <a:cubicBezTo>
                    <a:pt x="0" y="41910"/>
                    <a:pt x="41910" y="0"/>
                    <a:pt x="92710" y="0"/>
                  </a:cubicBezTo>
                  <a:lnTo>
                    <a:pt x="5880583" y="0"/>
                  </a:lnTo>
                  <a:cubicBezTo>
                    <a:pt x="5931383" y="0"/>
                    <a:pt x="5973292" y="41910"/>
                    <a:pt x="5973292" y="92710"/>
                  </a:cubicBezTo>
                  <a:lnTo>
                    <a:pt x="5973292" y="5918860"/>
                  </a:lnTo>
                  <a:cubicBezTo>
                    <a:pt x="5974562" y="5970931"/>
                    <a:pt x="5932653" y="6012840"/>
                    <a:pt x="5881853" y="6012840"/>
                  </a:cubicBezTo>
                  <a:close/>
                </a:path>
              </a:pathLst>
            </a:custGeom>
            <a:solidFill>
              <a:schemeClr val="bg1"/>
            </a:solidFill>
          </p:spPr>
        </p:sp>
        <p:sp>
          <p:nvSpPr>
            <p:cNvPr id="6" name="Freeform 6"/>
            <p:cNvSpPr/>
            <p:nvPr/>
          </p:nvSpPr>
          <p:spPr>
            <a:xfrm>
              <a:off x="0" y="0"/>
              <a:ext cx="6038062" cy="6076340"/>
            </a:xfrm>
            <a:custGeom>
              <a:avLst/>
              <a:gdLst/>
              <a:ahLst/>
              <a:cxnLst/>
              <a:rect l="l" t="t" r="r" b="b"/>
              <a:pathLst>
                <a:path w="6038062" h="6076340">
                  <a:moveTo>
                    <a:pt x="5913603" y="59690"/>
                  </a:moveTo>
                  <a:cubicBezTo>
                    <a:pt x="5949162" y="59690"/>
                    <a:pt x="5978372" y="88900"/>
                    <a:pt x="5978372" y="124460"/>
                  </a:cubicBezTo>
                  <a:lnTo>
                    <a:pt x="5978372" y="5951881"/>
                  </a:lnTo>
                  <a:cubicBezTo>
                    <a:pt x="5978372" y="5987440"/>
                    <a:pt x="5949162" y="6016651"/>
                    <a:pt x="5913603" y="6016651"/>
                  </a:cubicBezTo>
                  <a:lnTo>
                    <a:pt x="124460" y="6016651"/>
                  </a:lnTo>
                  <a:cubicBezTo>
                    <a:pt x="88900" y="6016651"/>
                    <a:pt x="59690" y="5987440"/>
                    <a:pt x="59690" y="5951881"/>
                  </a:cubicBezTo>
                  <a:lnTo>
                    <a:pt x="59690" y="124460"/>
                  </a:lnTo>
                  <a:cubicBezTo>
                    <a:pt x="59690" y="88900"/>
                    <a:pt x="88900" y="59690"/>
                    <a:pt x="124460" y="59690"/>
                  </a:cubicBezTo>
                  <a:lnTo>
                    <a:pt x="5913603" y="59690"/>
                  </a:lnTo>
                  <a:moveTo>
                    <a:pt x="5913603" y="0"/>
                  </a:moveTo>
                  <a:lnTo>
                    <a:pt x="124460" y="0"/>
                  </a:lnTo>
                  <a:cubicBezTo>
                    <a:pt x="55880" y="0"/>
                    <a:pt x="0" y="55880"/>
                    <a:pt x="0" y="124460"/>
                  </a:cubicBezTo>
                  <a:lnTo>
                    <a:pt x="0" y="5951881"/>
                  </a:lnTo>
                  <a:cubicBezTo>
                    <a:pt x="0" y="6020460"/>
                    <a:pt x="55880" y="6076340"/>
                    <a:pt x="124460" y="6076340"/>
                  </a:cubicBezTo>
                  <a:lnTo>
                    <a:pt x="5913603" y="6076340"/>
                  </a:lnTo>
                  <a:cubicBezTo>
                    <a:pt x="5982183" y="6076340"/>
                    <a:pt x="6038062" y="6020460"/>
                    <a:pt x="6038062" y="5951881"/>
                  </a:cubicBezTo>
                  <a:lnTo>
                    <a:pt x="6038062" y="124460"/>
                  </a:lnTo>
                  <a:cubicBezTo>
                    <a:pt x="6038062" y="55880"/>
                    <a:pt x="5982183" y="0"/>
                    <a:pt x="5913603" y="0"/>
                  </a:cubicBezTo>
                  <a:close/>
                </a:path>
              </a:pathLst>
            </a:custGeom>
            <a:solidFill>
              <a:srgbClr val="4C5270"/>
            </a:solidFill>
          </p:spPr>
        </p:sp>
      </p:grpSp>
      <p:grpSp>
        <p:nvGrpSpPr>
          <p:cNvPr id="9" name="Group 8"/>
          <p:cNvGrpSpPr/>
          <p:nvPr/>
        </p:nvGrpSpPr>
        <p:grpSpPr>
          <a:xfrm>
            <a:off x="5562600" y="264142"/>
            <a:ext cx="7541291" cy="1108694"/>
            <a:chOff x="6019800" y="377206"/>
            <a:chExt cx="9206251" cy="1108694"/>
          </a:xfrm>
        </p:grpSpPr>
        <p:grpSp>
          <p:nvGrpSpPr>
            <p:cNvPr id="10" name="Group 4"/>
            <p:cNvGrpSpPr/>
            <p:nvPr/>
          </p:nvGrpSpPr>
          <p:grpSpPr>
            <a:xfrm>
              <a:off x="6019800" y="377206"/>
              <a:ext cx="9113229" cy="1108694"/>
              <a:chOff x="0" y="0"/>
              <a:chExt cx="8836922" cy="6076340"/>
            </a:xfrm>
          </p:grpSpPr>
          <p:sp>
            <p:nvSpPr>
              <p:cNvPr id="12" name="Freeform 5"/>
              <p:cNvSpPr/>
              <p:nvPr/>
            </p:nvSpPr>
            <p:spPr>
              <a:xfrm>
                <a:off x="31750" y="31749"/>
                <a:ext cx="8805172" cy="6012841"/>
              </a:xfrm>
              <a:custGeom>
                <a:avLst/>
                <a:gdLst/>
                <a:ahLst/>
                <a:cxnLst/>
                <a:rect l="l" t="t" r="r" b="b"/>
                <a:pathLst>
                  <a:path w="5974562" h="6012840">
                    <a:moveTo>
                      <a:pt x="5881853" y="6012840"/>
                    </a:moveTo>
                    <a:lnTo>
                      <a:pt x="92710" y="6012840"/>
                    </a:lnTo>
                    <a:cubicBezTo>
                      <a:pt x="41910" y="6012840"/>
                      <a:pt x="0" y="5970931"/>
                      <a:pt x="0" y="5920131"/>
                    </a:cubicBezTo>
                    <a:lnTo>
                      <a:pt x="0" y="92710"/>
                    </a:lnTo>
                    <a:cubicBezTo>
                      <a:pt x="0" y="41910"/>
                      <a:pt x="41910" y="0"/>
                      <a:pt x="92710" y="0"/>
                    </a:cubicBezTo>
                    <a:lnTo>
                      <a:pt x="5880583" y="0"/>
                    </a:lnTo>
                    <a:cubicBezTo>
                      <a:pt x="5931383" y="0"/>
                      <a:pt x="5973292" y="41910"/>
                      <a:pt x="5973292" y="92710"/>
                    </a:cubicBezTo>
                    <a:lnTo>
                      <a:pt x="5973292" y="5918860"/>
                    </a:lnTo>
                    <a:cubicBezTo>
                      <a:pt x="5974562" y="5970931"/>
                      <a:pt x="5932653" y="6012840"/>
                      <a:pt x="5881853" y="6012840"/>
                    </a:cubicBezTo>
                    <a:close/>
                  </a:path>
                </a:pathLst>
              </a:custGeom>
              <a:solidFill>
                <a:srgbClr val="FBF6F3"/>
              </a:solidFill>
            </p:spPr>
          </p:sp>
          <p:sp>
            <p:nvSpPr>
              <p:cNvPr id="13" name="Freeform 6"/>
              <p:cNvSpPr/>
              <p:nvPr/>
            </p:nvSpPr>
            <p:spPr>
              <a:xfrm>
                <a:off x="0" y="0"/>
                <a:ext cx="8836922" cy="6076340"/>
              </a:xfrm>
              <a:custGeom>
                <a:avLst/>
                <a:gdLst/>
                <a:ahLst/>
                <a:cxnLst/>
                <a:rect l="l" t="t" r="r" b="b"/>
                <a:pathLst>
                  <a:path w="6038062" h="6076340">
                    <a:moveTo>
                      <a:pt x="5913603" y="59690"/>
                    </a:moveTo>
                    <a:cubicBezTo>
                      <a:pt x="5949162" y="59690"/>
                      <a:pt x="5978372" y="88900"/>
                      <a:pt x="5978372" y="124460"/>
                    </a:cubicBezTo>
                    <a:lnTo>
                      <a:pt x="5978372" y="5951881"/>
                    </a:lnTo>
                    <a:cubicBezTo>
                      <a:pt x="5978372" y="5987440"/>
                      <a:pt x="5949162" y="6016651"/>
                      <a:pt x="5913603" y="6016651"/>
                    </a:cubicBezTo>
                    <a:lnTo>
                      <a:pt x="124460" y="6016651"/>
                    </a:lnTo>
                    <a:cubicBezTo>
                      <a:pt x="88900" y="6016651"/>
                      <a:pt x="59690" y="5987440"/>
                      <a:pt x="59690" y="5951881"/>
                    </a:cubicBezTo>
                    <a:lnTo>
                      <a:pt x="59690" y="124460"/>
                    </a:lnTo>
                    <a:cubicBezTo>
                      <a:pt x="59690" y="88900"/>
                      <a:pt x="88900" y="59690"/>
                      <a:pt x="124460" y="59690"/>
                    </a:cubicBezTo>
                    <a:lnTo>
                      <a:pt x="5913603" y="59690"/>
                    </a:lnTo>
                    <a:moveTo>
                      <a:pt x="5913603" y="0"/>
                    </a:moveTo>
                    <a:lnTo>
                      <a:pt x="124460" y="0"/>
                    </a:lnTo>
                    <a:cubicBezTo>
                      <a:pt x="55880" y="0"/>
                      <a:pt x="0" y="55880"/>
                      <a:pt x="0" y="124460"/>
                    </a:cubicBezTo>
                    <a:lnTo>
                      <a:pt x="0" y="5951881"/>
                    </a:lnTo>
                    <a:cubicBezTo>
                      <a:pt x="0" y="6020460"/>
                      <a:pt x="55880" y="6076340"/>
                      <a:pt x="124460" y="6076340"/>
                    </a:cubicBezTo>
                    <a:lnTo>
                      <a:pt x="5913603" y="6076340"/>
                    </a:lnTo>
                    <a:cubicBezTo>
                      <a:pt x="5982183" y="6076340"/>
                      <a:pt x="6038062" y="6020460"/>
                      <a:pt x="6038062" y="5951881"/>
                    </a:cubicBezTo>
                    <a:lnTo>
                      <a:pt x="6038062" y="124460"/>
                    </a:lnTo>
                    <a:cubicBezTo>
                      <a:pt x="6038062" y="55880"/>
                      <a:pt x="5982183" y="0"/>
                      <a:pt x="5913603" y="0"/>
                    </a:cubicBezTo>
                    <a:close/>
                  </a:path>
                </a:pathLst>
              </a:custGeom>
              <a:solidFill>
                <a:srgbClr val="4C5270"/>
              </a:solidFill>
            </p:spPr>
          </p:sp>
        </p:grpSp>
        <p:sp>
          <p:nvSpPr>
            <p:cNvPr id="11" name="TextBox 10"/>
            <p:cNvSpPr txBox="1"/>
            <p:nvPr/>
          </p:nvSpPr>
          <p:spPr>
            <a:xfrm>
              <a:off x="6466228" y="560084"/>
              <a:ext cx="8759823" cy="7848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BÀI TẬP TRẮC NGHIỆM</a:t>
              </a:r>
            </a:p>
          </p:txBody>
        </p:sp>
      </p:grpSp>
      <p:sp>
        <p:nvSpPr>
          <p:cNvPr id="3" name="Rectangle 2"/>
          <p:cNvSpPr/>
          <p:nvPr/>
        </p:nvSpPr>
        <p:spPr>
          <a:xfrm>
            <a:off x="1298220" y="2112604"/>
            <a:ext cx="15615355" cy="1938992"/>
          </a:xfrm>
          <a:prstGeom prst="rect">
            <a:avLst/>
          </a:prstGeom>
        </p:spPr>
        <p:txBody>
          <a:bodyPr wrap="square">
            <a:spAutoFit/>
          </a:bodyPr>
          <a:lstStyle/>
          <a:p>
            <a:pPr>
              <a:lnSpc>
                <a:spcPct val="150000"/>
              </a:lnSpc>
              <a:spcAft>
                <a:spcPts val="800"/>
              </a:spcAft>
            </a:pPr>
            <a:r>
              <a:rPr lang="en-US" sz="4000" b="1" dirty="0" err="1">
                <a:latin typeface="Arial" panose="020B0604020202020204" pitchFamily="34" charset="0"/>
                <a:ea typeface="Calibri" panose="020F0502020204030204" pitchFamily="34" charset="0"/>
                <a:cs typeface="Times New Roman" panose="02020603050405020304" pitchFamily="18" charset="0"/>
              </a:rPr>
              <a:t>Câu</a:t>
            </a:r>
            <a:r>
              <a:rPr lang="en-US" sz="4000" b="1" dirty="0">
                <a:latin typeface="Arial" panose="020B0604020202020204" pitchFamily="34" charset="0"/>
                <a:ea typeface="Calibri" panose="020F0502020204030204" pitchFamily="34" charset="0"/>
                <a:cs typeface="Times New Roman" panose="02020603050405020304" pitchFamily="18" charset="0"/>
              </a:rPr>
              <a:t> 4.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Biểu</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thức</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đại</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số</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biểu</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thị</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diện</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tích</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của</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hình</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thang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có</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đáy</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lớn</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2a (m),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đáy</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bé</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b (m),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đường</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cao</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2h (m)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là</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4"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8203656" y="7505700"/>
            <a:ext cx="2209800" cy="2190465"/>
          </a:xfrm>
          <a:prstGeom prst="rect">
            <a:avLst/>
          </a:prstGeom>
        </p:spPr>
      </p:pic>
      <p:sp>
        <p:nvSpPr>
          <p:cNvPr id="15" name="Oval 14"/>
          <p:cNvSpPr/>
          <p:nvPr/>
        </p:nvSpPr>
        <p:spPr>
          <a:xfrm>
            <a:off x="3429000" y="6210300"/>
            <a:ext cx="990600" cy="9144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7" name="Rectangle 6"/>
              <p:cNvSpPr/>
              <p:nvPr/>
            </p:nvSpPr>
            <p:spPr>
              <a:xfrm>
                <a:off x="3648691" y="4049591"/>
                <a:ext cx="11734800" cy="3164456"/>
              </a:xfrm>
              <a:prstGeom prst="rect">
                <a:avLst/>
              </a:prstGeom>
            </p:spPr>
            <p:txBody>
              <a:bodyPr wrap="square">
                <a:spAutoFit/>
              </a:bodyPr>
              <a:lstStyle/>
              <a:p>
                <a:pPr>
                  <a:lnSpc>
                    <a:spcPct val="200000"/>
                  </a:lnSpc>
                  <a:spcAft>
                    <a:spcPts val="800"/>
                  </a:spcAft>
                </a:pP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A.</a:t>
                </a:r>
                <a14:m>
                  <m:oMath xmlns:m="http://schemas.openxmlformats.org/officeDocument/2006/math">
                    <m:d>
                      <m:dPr>
                        <m:ctrlP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dPr>
                      <m:e>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𝑎</m:t>
                        </m:r>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 + </m:t>
                        </m:r>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𝑏</m:t>
                        </m:r>
                      </m:e>
                    </m:d>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 . </m:t>
                    </m:r>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h</m:t>
                    </m:r>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 (</m:t>
                    </m:r>
                    <m:sSup>
                      <m:sSupPr>
                        <m:ctrlP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sSupPr>
                      <m:e>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𝑚</m:t>
                        </m:r>
                      </m:e>
                      <m:sup>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2</m:t>
                        </m:r>
                      </m:sup>
                    </m:sSup>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m:t>
                    </m:r>
                  </m:oMath>
                </a14:m>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B. </a:t>
                </a:r>
                <a14:m>
                  <m:oMath xmlns:m="http://schemas.openxmlformats.org/officeDocument/2006/math">
                    <m:f>
                      <m:fPr>
                        <m:ctrlP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fPr>
                      <m:num>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1</m:t>
                        </m:r>
                      </m:num>
                      <m:den>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2</m:t>
                        </m:r>
                      </m:den>
                    </m:f>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(2</m:t>
                    </m:r>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𝑎</m:t>
                    </m:r>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m:t>
                    </m:r>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𝑏</m:t>
                    </m:r>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m:t>
                    </m:r>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h</m:t>
                    </m:r>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m:t>
                    </m:r>
                    <m:sSup>
                      <m:sSupPr>
                        <m:ctrlP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sSupPr>
                      <m:e>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𝑚</m:t>
                        </m:r>
                      </m:e>
                      <m:sup>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2</m:t>
                        </m:r>
                      </m:sup>
                    </m:sSup>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m:t>
                    </m:r>
                  </m:oMath>
                </a14:m>
                <a:endParaRPr lang="en-US" sz="4000" dirty="0">
                  <a:effectLst/>
                  <a:latin typeface="Arial" panose="020B0604020202020204" pitchFamily="34" charset="0"/>
                  <a:ea typeface="Calibri" panose="020F0502020204030204" pitchFamily="34" charset="0"/>
                  <a:cs typeface="Arial" panose="020B0604020202020204" pitchFamily="34" charset="0"/>
                </a:endParaRPr>
              </a:p>
              <a:p>
                <a:pPr>
                  <a:lnSpc>
                    <a:spcPct val="200000"/>
                  </a:lnSpc>
                  <a:spcAft>
                    <a:spcPts val="800"/>
                  </a:spcAft>
                </a:pPr>
                <a:r>
                  <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C. </a:t>
                </a:r>
                <a14:m>
                  <m:oMath xmlns:m="http://schemas.openxmlformats.org/officeDocument/2006/math">
                    <m:d>
                      <m:dPr>
                        <m:ctrlP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ctrlPr>
                      </m:dPr>
                      <m:e>
                        <m: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2</m:t>
                        </m:r>
                        <m: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𝑎</m:t>
                        </m:r>
                        <m: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 + </m:t>
                        </m:r>
                        <m: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𝑏</m:t>
                        </m:r>
                      </m:e>
                    </m:d>
                    <m: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 . </m:t>
                    </m:r>
                    <m: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h</m:t>
                    </m:r>
                    <m: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 (</m:t>
                    </m:r>
                    <m:sSup>
                      <m:sSupPr>
                        <m:ctrlP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ctrlPr>
                      </m:sSupPr>
                      <m:e>
                        <m: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𝑚</m:t>
                        </m:r>
                      </m:e>
                      <m:sup>
                        <m: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2</m:t>
                        </m:r>
                      </m:sup>
                    </m:sSup>
                    <m: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oMath>
                </a14:m>
                <a:r>
                  <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D. </a:t>
                </a:r>
                <a14:m>
                  <m:oMath xmlns:m="http://schemas.openxmlformats.org/officeDocument/2006/math">
                    <m:d>
                      <m:dPr>
                        <m:ctrlP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dPr>
                      <m:e>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𝑎</m:t>
                        </m:r>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 + 2</m:t>
                        </m:r>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𝑏</m:t>
                        </m:r>
                      </m:e>
                    </m:d>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 . </m:t>
                    </m:r>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h</m:t>
                    </m:r>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 (</m:t>
                    </m:r>
                    <m:sSup>
                      <m:sSupPr>
                        <m:ctrlP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sSupPr>
                      <m:e>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𝑚</m:t>
                        </m:r>
                      </m:e>
                      <m:sup>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2</m:t>
                        </m:r>
                      </m:sup>
                    </m:sSup>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m:t>
                    </m:r>
                  </m:oMath>
                </a14:m>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3648691" y="4049591"/>
                <a:ext cx="11734800" cy="3164456"/>
              </a:xfrm>
              <a:prstGeom prst="rect">
                <a:avLst/>
              </a:prstGeom>
              <a:blipFill>
                <a:blip r:embed="rId6"/>
                <a:stretch>
                  <a:fillRect l="-1870" b="-1349"/>
                </a:stretch>
              </a:blipFill>
            </p:spPr>
            <p:txBody>
              <a:bodyPr/>
              <a:lstStyle/>
              <a:p>
                <a:r>
                  <a:rPr lang="en-US">
                    <a:noFill/>
                  </a:rPr>
                  <a:t> </a:t>
                </a:r>
              </a:p>
            </p:txBody>
          </p:sp>
        </mc:Fallback>
      </mc:AlternateContent>
    </p:spTree>
    <p:extLst>
      <p:ext uri="{BB962C8B-B14F-4D97-AF65-F5344CB8AC3E}">
        <p14:creationId xmlns:p14="http://schemas.microsoft.com/office/powerpoint/2010/main" val="2533778297"/>
      </p:ext>
    </p:extLst>
  </p:cSld>
  <p:clrMapOvr>
    <a:masterClrMapping/>
  </p:clrMapOvr>
  <mc:AlternateContent xmlns:mc="http://schemas.openxmlformats.org/markup-compatibility/2006" xmlns:p14="http://schemas.microsoft.com/office/powerpoint/2010/main">
    <mc:Choice Requires="p14">
      <p:transition spd="med" p14:dur="700">
        <p:pull dir="d"/>
      </p:transition>
    </mc:Choice>
    <mc:Fallback xmlns="">
      <p:transition spd="med">
        <p:pull dir="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wipe(down)">
                                      <p:cBhvr>
                                        <p:cTn id="2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5" grpId="0" animBg="1"/>
      <p:bldP spid="7"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762000" y="1638300"/>
            <a:ext cx="16687800" cy="8915400"/>
            <a:chOff x="0" y="0"/>
            <a:chExt cx="6038063" cy="6076340"/>
          </a:xfrm>
        </p:grpSpPr>
        <p:sp>
          <p:nvSpPr>
            <p:cNvPr id="5" name="Freeform 5"/>
            <p:cNvSpPr/>
            <p:nvPr/>
          </p:nvSpPr>
          <p:spPr>
            <a:xfrm>
              <a:off x="31750" y="31750"/>
              <a:ext cx="5974562" cy="6012840"/>
            </a:xfrm>
            <a:custGeom>
              <a:avLst/>
              <a:gdLst/>
              <a:ahLst/>
              <a:cxnLst/>
              <a:rect l="l" t="t" r="r" b="b"/>
              <a:pathLst>
                <a:path w="5974562" h="6012840">
                  <a:moveTo>
                    <a:pt x="5881853" y="6012840"/>
                  </a:moveTo>
                  <a:lnTo>
                    <a:pt x="92710" y="6012840"/>
                  </a:lnTo>
                  <a:cubicBezTo>
                    <a:pt x="41910" y="6012840"/>
                    <a:pt x="0" y="5970931"/>
                    <a:pt x="0" y="5920131"/>
                  </a:cubicBezTo>
                  <a:lnTo>
                    <a:pt x="0" y="92710"/>
                  </a:lnTo>
                  <a:cubicBezTo>
                    <a:pt x="0" y="41910"/>
                    <a:pt x="41910" y="0"/>
                    <a:pt x="92710" y="0"/>
                  </a:cubicBezTo>
                  <a:lnTo>
                    <a:pt x="5880583" y="0"/>
                  </a:lnTo>
                  <a:cubicBezTo>
                    <a:pt x="5931383" y="0"/>
                    <a:pt x="5973292" y="41910"/>
                    <a:pt x="5973292" y="92710"/>
                  </a:cubicBezTo>
                  <a:lnTo>
                    <a:pt x="5973292" y="5918860"/>
                  </a:lnTo>
                  <a:cubicBezTo>
                    <a:pt x="5974562" y="5970931"/>
                    <a:pt x="5932653" y="6012840"/>
                    <a:pt x="5881853" y="6012840"/>
                  </a:cubicBezTo>
                  <a:close/>
                </a:path>
              </a:pathLst>
            </a:custGeom>
            <a:solidFill>
              <a:schemeClr val="bg1"/>
            </a:solidFill>
          </p:spPr>
        </p:sp>
        <p:sp>
          <p:nvSpPr>
            <p:cNvPr id="6" name="Freeform 6"/>
            <p:cNvSpPr/>
            <p:nvPr/>
          </p:nvSpPr>
          <p:spPr>
            <a:xfrm>
              <a:off x="0" y="0"/>
              <a:ext cx="6038062" cy="6076340"/>
            </a:xfrm>
            <a:custGeom>
              <a:avLst/>
              <a:gdLst/>
              <a:ahLst/>
              <a:cxnLst/>
              <a:rect l="l" t="t" r="r" b="b"/>
              <a:pathLst>
                <a:path w="6038062" h="6076340">
                  <a:moveTo>
                    <a:pt x="5913603" y="59690"/>
                  </a:moveTo>
                  <a:cubicBezTo>
                    <a:pt x="5949162" y="59690"/>
                    <a:pt x="5978372" y="88900"/>
                    <a:pt x="5978372" y="124460"/>
                  </a:cubicBezTo>
                  <a:lnTo>
                    <a:pt x="5978372" y="5951881"/>
                  </a:lnTo>
                  <a:cubicBezTo>
                    <a:pt x="5978372" y="5987440"/>
                    <a:pt x="5949162" y="6016651"/>
                    <a:pt x="5913603" y="6016651"/>
                  </a:cubicBezTo>
                  <a:lnTo>
                    <a:pt x="124460" y="6016651"/>
                  </a:lnTo>
                  <a:cubicBezTo>
                    <a:pt x="88900" y="6016651"/>
                    <a:pt x="59690" y="5987440"/>
                    <a:pt x="59690" y="5951881"/>
                  </a:cubicBezTo>
                  <a:lnTo>
                    <a:pt x="59690" y="124460"/>
                  </a:lnTo>
                  <a:cubicBezTo>
                    <a:pt x="59690" y="88900"/>
                    <a:pt x="88900" y="59690"/>
                    <a:pt x="124460" y="59690"/>
                  </a:cubicBezTo>
                  <a:lnTo>
                    <a:pt x="5913603" y="59690"/>
                  </a:lnTo>
                  <a:moveTo>
                    <a:pt x="5913603" y="0"/>
                  </a:moveTo>
                  <a:lnTo>
                    <a:pt x="124460" y="0"/>
                  </a:lnTo>
                  <a:cubicBezTo>
                    <a:pt x="55880" y="0"/>
                    <a:pt x="0" y="55880"/>
                    <a:pt x="0" y="124460"/>
                  </a:cubicBezTo>
                  <a:lnTo>
                    <a:pt x="0" y="5951881"/>
                  </a:lnTo>
                  <a:cubicBezTo>
                    <a:pt x="0" y="6020460"/>
                    <a:pt x="55880" y="6076340"/>
                    <a:pt x="124460" y="6076340"/>
                  </a:cubicBezTo>
                  <a:lnTo>
                    <a:pt x="5913603" y="6076340"/>
                  </a:lnTo>
                  <a:cubicBezTo>
                    <a:pt x="5982183" y="6076340"/>
                    <a:pt x="6038062" y="6020460"/>
                    <a:pt x="6038062" y="5951881"/>
                  </a:cubicBezTo>
                  <a:lnTo>
                    <a:pt x="6038062" y="124460"/>
                  </a:lnTo>
                  <a:cubicBezTo>
                    <a:pt x="6038062" y="55880"/>
                    <a:pt x="5982183" y="0"/>
                    <a:pt x="5913603" y="0"/>
                  </a:cubicBezTo>
                  <a:close/>
                </a:path>
              </a:pathLst>
            </a:custGeom>
            <a:solidFill>
              <a:srgbClr val="4C5270"/>
            </a:solidFill>
          </p:spPr>
        </p:sp>
      </p:grpSp>
      <p:grpSp>
        <p:nvGrpSpPr>
          <p:cNvPr id="9" name="Group 8"/>
          <p:cNvGrpSpPr/>
          <p:nvPr/>
        </p:nvGrpSpPr>
        <p:grpSpPr>
          <a:xfrm>
            <a:off x="5562600" y="264142"/>
            <a:ext cx="7541291" cy="1108694"/>
            <a:chOff x="6019800" y="377206"/>
            <a:chExt cx="9206251" cy="1108694"/>
          </a:xfrm>
        </p:grpSpPr>
        <p:grpSp>
          <p:nvGrpSpPr>
            <p:cNvPr id="10" name="Group 4"/>
            <p:cNvGrpSpPr/>
            <p:nvPr/>
          </p:nvGrpSpPr>
          <p:grpSpPr>
            <a:xfrm>
              <a:off x="6019800" y="377206"/>
              <a:ext cx="9113229" cy="1108694"/>
              <a:chOff x="0" y="0"/>
              <a:chExt cx="8836922" cy="6076340"/>
            </a:xfrm>
          </p:grpSpPr>
          <p:sp>
            <p:nvSpPr>
              <p:cNvPr id="12" name="Freeform 5"/>
              <p:cNvSpPr/>
              <p:nvPr/>
            </p:nvSpPr>
            <p:spPr>
              <a:xfrm>
                <a:off x="31750" y="31749"/>
                <a:ext cx="8805172" cy="6012841"/>
              </a:xfrm>
              <a:custGeom>
                <a:avLst/>
                <a:gdLst/>
                <a:ahLst/>
                <a:cxnLst/>
                <a:rect l="l" t="t" r="r" b="b"/>
                <a:pathLst>
                  <a:path w="5974562" h="6012840">
                    <a:moveTo>
                      <a:pt x="5881853" y="6012840"/>
                    </a:moveTo>
                    <a:lnTo>
                      <a:pt x="92710" y="6012840"/>
                    </a:lnTo>
                    <a:cubicBezTo>
                      <a:pt x="41910" y="6012840"/>
                      <a:pt x="0" y="5970931"/>
                      <a:pt x="0" y="5920131"/>
                    </a:cubicBezTo>
                    <a:lnTo>
                      <a:pt x="0" y="92710"/>
                    </a:lnTo>
                    <a:cubicBezTo>
                      <a:pt x="0" y="41910"/>
                      <a:pt x="41910" y="0"/>
                      <a:pt x="92710" y="0"/>
                    </a:cubicBezTo>
                    <a:lnTo>
                      <a:pt x="5880583" y="0"/>
                    </a:lnTo>
                    <a:cubicBezTo>
                      <a:pt x="5931383" y="0"/>
                      <a:pt x="5973292" y="41910"/>
                      <a:pt x="5973292" y="92710"/>
                    </a:cubicBezTo>
                    <a:lnTo>
                      <a:pt x="5973292" y="5918860"/>
                    </a:lnTo>
                    <a:cubicBezTo>
                      <a:pt x="5974562" y="5970931"/>
                      <a:pt x="5932653" y="6012840"/>
                      <a:pt x="5881853" y="6012840"/>
                    </a:cubicBezTo>
                    <a:close/>
                  </a:path>
                </a:pathLst>
              </a:custGeom>
              <a:solidFill>
                <a:srgbClr val="FBF6F3"/>
              </a:solidFill>
            </p:spPr>
          </p:sp>
          <p:sp>
            <p:nvSpPr>
              <p:cNvPr id="13" name="Freeform 6"/>
              <p:cNvSpPr/>
              <p:nvPr/>
            </p:nvSpPr>
            <p:spPr>
              <a:xfrm>
                <a:off x="0" y="0"/>
                <a:ext cx="8836922" cy="6076340"/>
              </a:xfrm>
              <a:custGeom>
                <a:avLst/>
                <a:gdLst/>
                <a:ahLst/>
                <a:cxnLst/>
                <a:rect l="l" t="t" r="r" b="b"/>
                <a:pathLst>
                  <a:path w="6038062" h="6076340">
                    <a:moveTo>
                      <a:pt x="5913603" y="59690"/>
                    </a:moveTo>
                    <a:cubicBezTo>
                      <a:pt x="5949162" y="59690"/>
                      <a:pt x="5978372" y="88900"/>
                      <a:pt x="5978372" y="124460"/>
                    </a:cubicBezTo>
                    <a:lnTo>
                      <a:pt x="5978372" y="5951881"/>
                    </a:lnTo>
                    <a:cubicBezTo>
                      <a:pt x="5978372" y="5987440"/>
                      <a:pt x="5949162" y="6016651"/>
                      <a:pt x="5913603" y="6016651"/>
                    </a:cubicBezTo>
                    <a:lnTo>
                      <a:pt x="124460" y="6016651"/>
                    </a:lnTo>
                    <a:cubicBezTo>
                      <a:pt x="88900" y="6016651"/>
                      <a:pt x="59690" y="5987440"/>
                      <a:pt x="59690" y="5951881"/>
                    </a:cubicBezTo>
                    <a:lnTo>
                      <a:pt x="59690" y="124460"/>
                    </a:lnTo>
                    <a:cubicBezTo>
                      <a:pt x="59690" y="88900"/>
                      <a:pt x="88900" y="59690"/>
                      <a:pt x="124460" y="59690"/>
                    </a:cubicBezTo>
                    <a:lnTo>
                      <a:pt x="5913603" y="59690"/>
                    </a:lnTo>
                    <a:moveTo>
                      <a:pt x="5913603" y="0"/>
                    </a:moveTo>
                    <a:lnTo>
                      <a:pt x="124460" y="0"/>
                    </a:lnTo>
                    <a:cubicBezTo>
                      <a:pt x="55880" y="0"/>
                      <a:pt x="0" y="55880"/>
                      <a:pt x="0" y="124460"/>
                    </a:cubicBezTo>
                    <a:lnTo>
                      <a:pt x="0" y="5951881"/>
                    </a:lnTo>
                    <a:cubicBezTo>
                      <a:pt x="0" y="6020460"/>
                      <a:pt x="55880" y="6076340"/>
                      <a:pt x="124460" y="6076340"/>
                    </a:cubicBezTo>
                    <a:lnTo>
                      <a:pt x="5913603" y="6076340"/>
                    </a:lnTo>
                    <a:cubicBezTo>
                      <a:pt x="5982183" y="6076340"/>
                      <a:pt x="6038062" y="6020460"/>
                      <a:pt x="6038062" y="5951881"/>
                    </a:cubicBezTo>
                    <a:lnTo>
                      <a:pt x="6038062" y="124460"/>
                    </a:lnTo>
                    <a:cubicBezTo>
                      <a:pt x="6038062" y="55880"/>
                      <a:pt x="5982183" y="0"/>
                      <a:pt x="5913603" y="0"/>
                    </a:cubicBezTo>
                    <a:close/>
                  </a:path>
                </a:pathLst>
              </a:custGeom>
              <a:solidFill>
                <a:srgbClr val="4C5270"/>
              </a:solidFill>
            </p:spPr>
          </p:sp>
        </p:grpSp>
        <p:sp>
          <p:nvSpPr>
            <p:cNvPr id="11" name="TextBox 10"/>
            <p:cNvSpPr txBox="1"/>
            <p:nvPr/>
          </p:nvSpPr>
          <p:spPr>
            <a:xfrm>
              <a:off x="6466228" y="560084"/>
              <a:ext cx="8759823" cy="7848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BÀI TẬP TRẮC NGHIỆM</a:t>
              </a:r>
            </a:p>
          </p:txBody>
        </p:sp>
      </p:grpSp>
      <p:pic>
        <p:nvPicPr>
          <p:cNvPr id="14"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13833449" y="7260677"/>
            <a:ext cx="2381649" cy="2360809"/>
          </a:xfrm>
          <a:prstGeom prst="rect">
            <a:avLst/>
          </a:prstGeom>
        </p:spPr>
      </p:pic>
      <p:sp>
        <p:nvSpPr>
          <p:cNvPr id="15" name="Oval 14"/>
          <p:cNvSpPr/>
          <p:nvPr/>
        </p:nvSpPr>
        <p:spPr>
          <a:xfrm>
            <a:off x="1828800" y="7200900"/>
            <a:ext cx="990600" cy="9144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8" name="Rectangle 7"/>
              <p:cNvSpPr/>
              <p:nvPr/>
            </p:nvSpPr>
            <p:spPr>
              <a:xfrm>
                <a:off x="1082842" y="2038900"/>
                <a:ext cx="16002001" cy="4552400"/>
              </a:xfrm>
              <a:prstGeom prst="rect">
                <a:avLst/>
              </a:prstGeom>
            </p:spPr>
            <p:txBody>
              <a:bodyPr wrap="square">
                <a:spAutoFit/>
              </a:bodyPr>
              <a:lstStyle/>
              <a:p>
                <a:pPr algn="just">
                  <a:lnSpc>
                    <a:spcPct val="150000"/>
                  </a:lnSpc>
                </a:pPr>
                <a:r>
                  <a:rPr lang="en-US" sz="4000" b="1" dirty="0" err="1">
                    <a:latin typeface="Arial" panose="020B0604020202020204" pitchFamily="34" charset="0"/>
                    <a:ea typeface="Calibri" panose="020F0502020204030204" pitchFamily="34" charset="0"/>
                    <a:cs typeface="Times New Roman" panose="02020603050405020304" pitchFamily="18" charset="0"/>
                  </a:rPr>
                  <a:t>Câu</a:t>
                </a:r>
                <a:r>
                  <a:rPr lang="en-US" sz="4000" b="1" dirty="0">
                    <a:latin typeface="Arial" panose="020B0604020202020204" pitchFamily="34" charset="0"/>
                    <a:ea typeface="Calibri" panose="020F0502020204030204" pitchFamily="34" charset="0"/>
                    <a:cs typeface="Times New Roman" panose="02020603050405020304" pitchFamily="18" charset="0"/>
                  </a:rPr>
                  <a:t> 5.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Cô</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Hà</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có</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x kg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mơ</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Để</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làm</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ô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mai</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mơ</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gừng</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chua</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ngọt</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cô</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Hà</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cần</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chuẩn</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bị</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thêm</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lượng</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đường</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trắng</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bằng</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f>
                      <m:fPr>
                        <m:ctrlP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fPr>
                      <m:num>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1</m:t>
                        </m:r>
                      </m:num>
                      <m:den>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2</m:t>
                        </m:r>
                      </m:den>
                    </m:f>
                  </m:oMath>
                </a14:m>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lượng</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mơ</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lượng</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gừng</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tươi</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bằng</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f>
                      <m:fPr>
                        <m:ctrlP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fPr>
                      <m:num>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1</m:t>
                        </m:r>
                      </m:num>
                      <m:den>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2</m:t>
                        </m:r>
                      </m:den>
                    </m:f>
                  </m:oMath>
                </a14:m>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lượng</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mơ</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lượng</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muối</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bằng</a:t>
                </a:r>
                <a:r>
                  <a:rPr lang="en-US" sz="4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f>
                      <m:fPr>
                        <m:ctrlP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fPr>
                      <m:num>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1</m:t>
                        </m:r>
                      </m:num>
                      <m:den>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10</m:t>
                        </m:r>
                      </m:den>
                    </m:f>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 </m:t>
                    </m:r>
                  </m:oMath>
                </a14:m>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lượng</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mơ</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Biểu</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thức</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biểu</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thị</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khối</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lượng</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các</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nguyên</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liệu</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cô</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Hà</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cần</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chuẩn</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bị</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thêm</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theo</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x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là</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1082842" y="2038900"/>
                <a:ext cx="16002001" cy="4552400"/>
              </a:xfrm>
              <a:prstGeom prst="rect">
                <a:avLst/>
              </a:prstGeom>
              <a:blipFill>
                <a:blip r:embed="rId5"/>
                <a:stretch>
                  <a:fillRect l="-1371" r="-1333" b="-227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Rectangle 16"/>
              <p:cNvSpPr/>
              <p:nvPr/>
            </p:nvSpPr>
            <p:spPr>
              <a:xfrm>
                <a:off x="2057400" y="6825196"/>
                <a:ext cx="12477158" cy="2814104"/>
              </a:xfrm>
              <a:prstGeom prst="rect">
                <a:avLst/>
              </a:prstGeom>
            </p:spPr>
            <p:txBody>
              <a:bodyPr wrap="square">
                <a:spAutoFit/>
              </a:bodyPr>
              <a:lstStyle/>
              <a:p>
                <a:pPr>
                  <a:lnSpc>
                    <a:spcPct val="150000"/>
                  </a:lnSpc>
                  <a:spcAft>
                    <a:spcPts val="800"/>
                  </a:spcAft>
                </a:pPr>
                <a:r>
                  <a:rPr lang="en-US" sz="4000" dirty="0">
                    <a:solidFill>
                      <a:schemeClr val="tx1"/>
                    </a:solidFill>
                    <a:latin typeface="Arial" panose="020B0604020202020204" pitchFamily="34" charset="0"/>
                    <a:ea typeface="Calibri" panose="020F0502020204030204" pitchFamily="34" charset="0"/>
                    <a:cs typeface="Arial" panose="020B0604020202020204" pitchFamily="34" charset="0"/>
                  </a:rPr>
                  <a:t>A. </a:t>
                </a:r>
                <a14:m>
                  <m:oMath xmlns:m="http://schemas.openxmlformats.org/officeDocument/2006/math">
                    <m:f>
                      <m:fPr>
                        <m:ctrlP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ctrlPr>
                      </m:fPr>
                      <m:num>
                        <m: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1</m:t>
                        </m:r>
                      </m:num>
                      <m:den>
                        <m: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2</m:t>
                        </m:r>
                      </m:den>
                    </m:f>
                    <m: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𝑥</m:t>
                    </m:r>
                    <m: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f>
                      <m:fPr>
                        <m:ctrlP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ctrlPr>
                      </m:fPr>
                      <m:num>
                        <m: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1</m:t>
                        </m:r>
                      </m:num>
                      <m:den>
                        <m: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2</m:t>
                        </m:r>
                      </m:den>
                    </m:f>
                    <m: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𝑥</m:t>
                    </m:r>
                    <m: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f>
                      <m:fPr>
                        <m:ctrlP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ctrlPr>
                      </m:fPr>
                      <m:num>
                        <m: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1</m:t>
                        </m:r>
                      </m:num>
                      <m:den>
                        <m: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10</m:t>
                        </m:r>
                      </m:den>
                    </m:f>
                    <m: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𝑥</m:t>
                    </m:r>
                    <m: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𝑘𝑔</m:t>
                    </m:r>
                    <m: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oMath>
                </a14:m>
                <a:r>
                  <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		B. </a:t>
                </a:r>
                <a14:m>
                  <m:oMath xmlns:m="http://schemas.openxmlformats.org/officeDocument/2006/math">
                    <m:f>
                      <m:fPr>
                        <m:ctrlP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ctrlPr>
                      </m:fPr>
                      <m:num>
                        <m: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1</m:t>
                        </m:r>
                      </m:num>
                      <m:den>
                        <m: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4</m:t>
                        </m:r>
                      </m:den>
                    </m:f>
                    <m: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𝑥</m:t>
                    </m:r>
                    <m: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f>
                      <m:fPr>
                        <m:ctrlP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ctrlPr>
                      </m:fPr>
                      <m:num>
                        <m: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1</m:t>
                        </m:r>
                      </m:num>
                      <m:den>
                        <m: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10</m:t>
                        </m:r>
                      </m:den>
                    </m:f>
                    <m: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𝑥</m:t>
                    </m:r>
                    <m: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𝑘𝑔</m:t>
                    </m:r>
                    <m: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oMath>
                </a14:m>
                <a:endPar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a:lnSpc>
                    <a:spcPct val="150000"/>
                  </a:lnSpc>
                  <a:spcAft>
                    <a:spcPts val="800"/>
                  </a:spcAft>
                </a:pPr>
                <a:r>
                  <a:rPr lang="en-US" sz="4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C. </a:t>
                </a:r>
                <a:r>
                  <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𝑥</m:t>
                    </m:r>
                    <m: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f>
                      <m:fPr>
                        <m:ctrlP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ctrlPr>
                      </m:fPr>
                      <m:num>
                        <m: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1</m:t>
                        </m:r>
                      </m:num>
                      <m:den>
                        <m: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10</m:t>
                        </m:r>
                      </m:den>
                    </m:f>
                    <m: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𝑥</m:t>
                    </m:r>
                    <m: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𝑘𝑔</m:t>
                    </m:r>
                    <m: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oMath>
                </a14:m>
                <a:r>
                  <a:rPr lang="en-US" sz="4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D. </a:t>
                </a:r>
                <a14:m>
                  <m:oMath xmlns:m="http://schemas.openxmlformats.org/officeDocument/2006/math">
                    <m:f>
                      <m:fPr>
                        <m:ctrlP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ctrlPr>
                      </m:fPr>
                      <m:num>
                        <m: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1</m:t>
                        </m:r>
                      </m:num>
                      <m:den>
                        <m: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4</m:t>
                        </m:r>
                      </m:den>
                    </m:f>
                    <m: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𝑥</m:t>
                    </m:r>
                    <m: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f>
                      <m:fPr>
                        <m:ctrlP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ctrlPr>
                      </m:fPr>
                      <m:num>
                        <m: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1</m:t>
                        </m:r>
                      </m:num>
                      <m:den>
                        <m: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10</m:t>
                        </m:r>
                      </m:den>
                    </m:f>
                    <m: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𝑥</m:t>
                    </m:r>
                    <m: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𝑘𝑔</m:t>
                    </m:r>
                    <m: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oMath>
                </a14:m>
                <a:endPar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7" name="Rectangle 16"/>
              <p:cNvSpPr>
                <a:spLocks noRot="1" noChangeAspect="1" noMove="1" noResize="1" noEditPoints="1" noAdjustHandles="1" noChangeArrowheads="1" noChangeShapeType="1" noTextEdit="1"/>
              </p:cNvSpPr>
              <p:nvPr/>
            </p:nvSpPr>
            <p:spPr>
              <a:xfrm>
                <a:off x="2057400" y="6825196"/>
                <a:ext cx="12477158" cy="2814104"/>
              </a:xfrm>
              <a:prstGeom prst="rect">
                <a:avLst/>
              </a:prstGeom>
              <a:blipFill>
                <a:blip r:embed="rId6"/>
                <a:stretch>
                  <a:fillRect l="-1760"/>
                </a:stretch>
              </a:blipFill>
            </p:spPr>
            <p:txBody>
              <a:bodyPr/>
              <a:lstStyle/>
              <a:p>
                <a:r>
                  <a:rPr lang="en-US">
                    <a:noFill/>
                  </a:rPr>
                  <a:t> </a:t>
                </a:r>
              </a:p>
            </p:txBody>
          </p:sp>
        </mc:Fallback>
      </mc:AlternateContent>
    </p:spTree>
    <p:extLst>
      <p:ext uri="{BB962C8B-B14F-4D97-AF65-F5344CB8AC3E}">
        <p14:creationId xmlns:p14="http://schemas.microsoft.com/office/powerpoint/2010/main" val="1787328905"/>
      </p:ext>
    </p:extLst>
  </p:cSld>
  <p:clrMapOvr>
    <a:masterClrMapping/>
  </p:clrMapOvr>
  <mc:AlternateContent xmlns:mc="http://schemas.openxmlformats.org/markup-compatibility/2006" xmlns:p14="http://schemas.microsoft.com/office/powerpoint/2010/main">
    <mc:Choice Requires="p14">
      <p:transition spd="med" p14:dur="700">
        <p:pull dir="d"/>
      </p:transition>
    </mc:Choice>
    <mc:Fallback xmlns="">
      <p:transition spd="med">
        <p:pull dir="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500"/>
                                        <p:tgtEl>
                                          <p:spTgt spid="1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8" grpId="0"/>
      <p:bldP spid="17"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7FEF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flipV="1">
            <a:off x="6226233" y="2422468"/>
            <a:ext cx="6902335" cy="20116800"/>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209800" y="5053868"/>
            <a:ext cx="3352800" cy="5471928"/>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28700" y="441689"/>
            <a:ext cx="2775607" cy="2865143"/>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4918326" y="706901"/>
            <a:ext cx="2198124" cy="2599931"/>
          </a:xfrm>
          <a:prstGeom prst="rect">
            <a:avLst/>
          </a:prstGeom>
        </p:spPr>
      </p:pic>
      <p:sp>
        <p:nvSpPr>
          <p:cNvPr id="7" name="TextBox 7"/>
          <p:cNvSpPr txBox="1"/>
          <p:nvPr/>
        </p:nvSpPr>
        <p:spPr>
          <a:xfrm>
            <a:off x="4724400" y="800100"/>
            <a:ext cx="9163594" cy="963854"/>
          </a:xfrm>
          <a:prstGeom prst="rect">
            <a:avLst/>
          </a:prstGeom>
        </p:spPr>
        <p:txBody>
          <a:bodyPr wrap="square" lIns="0" tIns="0" rIns="0" bIns="0" rtlCol="0" anchor="t">
            <a:spAutoFit/>
          </a:bodyPr>
          <a:lstStyle/>
          <a:p>
            <a:pPr algn="ctr">
              <a:lnSpc>
                <a:spcPts val="8159"/>
              </a:lnSpc>
            </a:pPr>
            <a:r>
              <a:rPr lang="en-US" sz="6000" b="1" spc="339" dirty="0">
                <a:solidFill>
                  <a:srgbClr val="3D5F7B"/>
                </a:solidFill>
                <a:latin typeface="Arial" panose="020B0604020202020204" pitchFamily="34" charset="0"/>
                <a:cs typeface="Arial" panose="020B0604020202020204" pitchFamily="34" charset="0"/>
              </a:rPr>
              <a:t>NỘI DUNG BÀI HỌC</a:t>
            </a:r>
          </a:p>
        </p:txBody>
      </p:sp>
      <p:pic>
        <p:nvPicPr>
          <p:cNvPr id="12" name="Picture 12"/>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6553200" y="1943100"/>
            <a:ext cx="5334000" cy="460057"/>
          </a:xfrm>
          <a:prstGeom prst="rect">
            <a:avLst/>
          </a:prstGeom>
        </p:spPr>
      </p:pic>
      <p:sp>
        <p:nvSpPr>
          <p:cNvPr id="15" name="Rectangle 14"/>
          <p:cNvSpPr/>
          <p:nvPr/>
        </p:nvSpPr>
        <p:spPr>
          <a:xfrm>
            <a:off x="8717677" y="3326733"/>
            <a:ext cx="3702923" cy="1131079"/>
          </a:xfrm>
          <a:prstGeom prst="rect">
            <a:avLst/>
          </a:prstGeom>
        </p:spPr>
        <p:txBody>
          <a:bodyPr wrap="square">
            <a:spAutoFit/>
          </a:bodyPr>
          <a:lstStyle/>
          <a:p>
            <a:pPr algn="just">
              <a:lnSpc>
                <a:spcPct val="150000"/>
              </a:lnSpc>
              <a:tabLst>
                <a:tab pos="360045" algn="l"/>
                <a:tab pos="720090" algn="l"/>
              </a:tabLst>
            </a:pPr>
            <a:r>
              <a:rPr lang="nl-NL" sz="4500" b="1" dirty="0">
                <a:latin typeface="Arial" panose="020B0604020202020204" pitchFamily="34" charset="0"/>
                <a:ea typeface="Calibri" panose="020F0502020204030204" pitchFamily="34" charset="0"/>
                <a:cs typeface="Arial" panose="020B0604020202020204" pitchFamily="34" charset="0"/>
              </a:rPr>
              <a:t>Biểu thức số</a:t>
            </a:r>
            <a:endParaRPr lang="en-US" sz="4500" dirty="0">
              <a:effectLst/>
              <a:latin typeface="Arial" panose="020B0604020202020204" pitchFamily="34" charset="0"/>
              <a:ea typeface="Calibri" panose="020F0502020204030204" pitchFamily="34" charset="0"/>
              <a:cs typeface="Arial" panose="020B0604020202020204" pitchFamily="34" charset="0"/>
            </a:endParaRPr>
          </a:p>
        </p:txBody>
      </p:sp>
      <p:sp>
        <p:nvSpPr>
          <p:cNvPr id="16" name="Rectangle 15"/>
          <p:cNvSpPr/>
          <p:nvPr/>
        </p:nvSpPr>
        <p:spPr>
          <a:xfrm>
            <a:off x="8711904" y="5557952"/>
            <a:ext cx="4706738" cy="784830"/>
          </a:xfrm>
          <a:prstGeom prst="rect">
            <a:avLst/>
          </a:prstGeom>
        </p:spPr>
        <p:txBody>
          <a:bodyPr wrap="none">
            <a:spAutoFit/>
          </a:bodyPr>
          <a:lstStyle/>
          <a:p>
            <a:r>
              <a:rPr lang="nl-NL" sz="4500" b="1" dirty="0">
                <a:latin typeface="Arial" panose="020B0604020202020204" pitchFamily="34" charset="0"/>
                <a:ea typeface="Calibri" panose="020F0502020204030204" pitchFamily="34" charset="0"/>
                <a:cs typeface="Arial" panose="020B0604020202020204" pitchFamily="34" charset="0"/>
              </a:rPr>
              <a:t>Biểu thức đại số</a:t>
            </a:r>
            <a:endParaRPr lang="en-US" sz="4500" dirty="0">
              <a:latin typeface="Arial" panose="020B0604020202020204" pitchFamily="34" charset="0"/>
              <a:cs typeface="Arial" panose="020B0604020202020204" pitchFamily="34" charset="0"/>
            </a:endParaRPr>
          </a:p>
        </p:txBody>
      </p:sp>
      <p:sp>
        <p:nvSpPr>
          <p:cNvPr id="3" name="Oval 2"/>
          <p:cNvSpPr/>
          <p:nvPr/>
        </p:nvSpPr>
        <p:spPr>
          <a:xfrm>
            <a:off x="7247688" y="7378092"/>
            <a:ext cx="1207168" cy="1207167"/>
          </a:xfrm>
          <a:prstGeom prst="ellipse">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500" b="1" dirty="0">
                <a:latin typeface="Arial" panose="020B0604020202020204" pitchFamily="34" charset="0"/>
                <a:cs typeface="Arial" panose="020B0604020202020204" pitchFamily="34" charset="0"/>
              </a:rPr>
              <a:t>3</a:t>
            </a:r>
          </a:p>
        </p:txBody>
      </p:sp>
      <p:sp>
        <p:nvSpPr>
          <p:cNvPr id="17" name="Oval 16"/>
          <p:cNvSpPr/>
          <p:nvPr/>
        </p:nvSpPr>
        <p:spPr>
          <a:xfrm>
            <a:off x="7251699" y="5329408"/>
            <a:ext cx="1207168" cy="1207167"/>
          </a:xfrm>
          <a:prstGeom prst="ellipse">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500" b="1" dirty="0">
                <a:latin typeface="Arial" panose="020B0604020202020204" pitchFamily="34" charset="0"/>
                <a:cs typeface="Arial" panose="020B0604020202020204" pitchFamily="34" charset="0"/>
              </a:rPr>
              <a:t>2</a:t>
            </a:r>
          </a:p>
        </p:txBody>
      </p:sp>
      <p:sp>
        <p:nvSpPr>
          <p:cNvPr id="18" name="Oval 17"/>
          <p:cNvSpPr/>
          <p:nvPr/>
        </p:nvSpPr>
        <p:spPr>
          <a:xfrm>
            <a:off x="7247688" y="3280724"/>
            <a:ext cx="1207168" cy="1207167"/>
          </a:xfrm>
          <a:prstGeom prst="ellipse">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500" b="1" dirty="0">
                <a:latin typeface="Arial" panose="020B0604020202020204" pitchFamily="34" charset="0"/>
                <a:cs typeface="Arial" panose="020B0604020202020204" pitchFamily="34" charset="0"/>
              </a:rPr>
              <a:t>1</a:t>
            </a:r>
          </a:p>
        </p:txBody>
      </p:sp>
      <p:sp>
        <p:nvSpPr>
          <p:cNvPr id="19" name="Rectangle 18"/>
          <p:cNvSpPr/>
          <p:nvPr/>
        </p:nvSpPr>
        <p:spPr>
          <a:xfrm>
            <a:off x="8711904" y="7589260"/>
            <a:ext cx="7624203" cy="784830"/>
          </a:xfrm>
          <a:prstGeom prst="rect">
            <a:avLst/>
          </a:prstGeom>
        </p:spPr>
        <p:txBody>
          <a:bodyPr wrap="none">
            <a:spAutoFit/>
          </a:bodyPr>
          <a:lstStyle/>
          <a:p>
            <a:r>
              <a:rPr lang="nl-NL" sz="4500" b="1" dirty="0">
                <a:latin typeface="Arial" panose="020B0604020202020204" pitchFamily="34" charset="0"/>
                <a:ea typeface="Calibri" panose="020F0502020204030204" pitchFamily="34" charset="0"/>
                <a:cs typeface="Arial" panose="020B0604020202020204" pitchFamily="34" charset="0"/>
              </a:rPr>
              <a:t>Giá trị của biểu thức đại số</a:t>
            </a:r>
            <a:endParaRPr lang="en-US" sz="4500" dirty="0">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5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randombar(horizontal)">
                                      <p:cBhvr>
                                        <p:cTn id="23" dur="500"/>
                                        <p:tgtEl>
                                          <p:spTgt spid="16"/>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randombar(horizontal)">
                                      <p:cBhvr>
                                        <p:cTn id="26" dur="500"/>
                                        <p:tgtEl>
                                          <p:spTgt spid="17"/>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anim calcmode="lin" valueType="num">
                                      <p:cBhvr>
                                        <p:cTn id="31" dur="500" fill="hold"/>
                                        <p:tgtEl>
                                          <p:spTgt spid="19"/>
                                        </p:tgtEl>
                                        <p:attrNameLst>
                                          <p:attrName>ppt_w</p:attrName>
                                        </p:attrNameLst>
                                      </p:cBhvr>
                                      <p:tavLst>
                                        <p:tav tm="0">
                                          <p:val>
                                            <p:fltVal val="0"/>
                                          </p:val>
                                        </p:tav>
                                        <p:tav tm="100000">
                                          <p:val>
                                            <p:strVal val="#ppt_w"/>
                                          </p:val>
                                        </p:tav>
                                      </p:tavLst>
                                    </p:anim>
                                    <p:anim calcmode="lin" valueType="num">
                                      <p:cBhvr>
                                        <p:cTn id="32" dur="500" fill="hold"/>
                                        <p:tgtEl>
                                          <p:spTgt spid="19"/>
                                        </p:tgtEl>
                                        <p:attrNameLst>
                                          <p:attrName>ppt_h</p:attrName>
                                        </p:attrNameLst>
                                      </p:cBhvr>
                                      <p:tavLst>
                                        <p:tav tm="0">
                                          <p:val>
                                            <p:fltVal val="0"/>
                                          </p:val>
                                        </p:tav>
                                        <p:tav tm="100000">
                                          <p:val>
                                            <p:strVal val="#ppt_h"/>
                                          </p:val>
                                        </p:tav>
                                      </p:tavLst>
                                    </p:anim>
                                    <p:animEffect transition="in" filter="fade">
                                      <p:cBhvr>
                                        <p:cTn id="33" dur="500"/>
                                        <p:tgtEl>
                                          <p:spTgt spid="19"/>
                                        </p:tgtEl>
                                      </p:cBhvr>
                                    </p:animEffect>
                                  </p:childTnLst>
                                </p:cTn>
                              </p:par>
                              <p:par>
                                <p:cTn id="34" presetID="53" presetClass="entr" presetSubtype="16" fill="hold" grpId="0" nodeType="withEffect">
                                  <p:stCondLst>
                                    <p:cond delay="0"/>
                                  </p:stCondLst>
                                  <p:childTnLst>
                                    <p:set>
                                      <p:cBhvr>
                                        <p:cTn id="35" dur="1" fill="hold">
                                          <p:stCondLst>
                                            <p:cond delay="0"/>
                                          </p:stCondLst>
                                        </p:cTn>
                                        <p:tgtEl>
                                          <p:spTgt spid="3"/>
                                        </p:tgtEl>
                                        <p:attrNameLst>
                                          <p:attrName>style.visibility</p:attrName>
                                        </p:attrNameLst>
                                      </p:cBhvr>
                                      <p:to>
                                        <p:strVal val="visible"/>
                                      </p:to>
                                    </p:set>
                                    <p:anim calcmode="lin" valueType="num">
                                      <p:cBhvr>
                                        <p:cTn id="36" dur="500" fill="hold"/>
                                        <p:tgtEl>
                                          <p:spTgt spid="3"/>
                                        </p:tgtEl>
                                        <p:attrNameLst>
                                          <p:attrName>ppt_w</p:attrName>
                                        </p:attrNameLst>
                                      </p:cBhvr>
                                      <p:tavLst>
                                        <p:tav tm="0">
                                          <p:val>
                                            <p:fltVal val="0"/>
                                          </p:val>
                                        </p:tav>
                                        <p:tav tm="100000">
                                          <p:val>
                                            <p:strVal val="#ppt_w"/>
                                          </p:val>
                                        </p:tav>
                                      </p:tavLst>
                                    </p:anim>
                                    <p:anim calcmode="lin" valueType="num">
                                      <p:cBhvr>
                                        <p:cTn id="37" dur="500" fill="hold"/>
                                        <p:tgtEl>
                                          <p:spTgt spid="3"/>
                                        </p:tgtEl>
                                        <p:attrNameLst>
                                          <p:attrName>ppt_h</p:attrName>
                                        </p:attrNameLst>
                                      </p:cBhvr>
                                      <p:tavLst>
                                        <p:tav tm="0">
                                          <p:val>
                                            <p:fltVal val="0"/>
                                          </p:val>
                                        </p:tav>
                                        <p:tav tm="100000">
                                          <p:val>
                                            <p:strVal val="#ppt_h"/>
                                          </p:val>
                                        </p:tav>
                                      </p:tavLst>
                                    </p:anim>
                                    <p:animEffect transition="in" filter="fade">
                                      <p:cBhvr>
                                        <p:cTn id="3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5" grpId="0"/>
      <p:bldP spid="16" grpId="0"/>
      <p:bldP spid="3" grpId="0" animBg="1"/>
      <p:bldP spid="17" grpId="0" animBg="1"/>
      <p:bldP spid="18" grpId="0" animBg="1"/>
      <p:bldP spid="19"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78131">
            <a:off x="17035422" y="11426"/>
            <a:ext cx="1192488" cy="1857984"/>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880471">
            <a:off x="-2847112" y="-1354513"/>
            <a:ext cx="3884554" cy="3941891"/>
          </a:xfrm>
          <a:prstGeom prst="rect">
            <a:avLst/>
          </a:prstGeom>
        </p:spPr>
      </p:pic>
      <p:grpSp>
        <p:nvGrpSpPr>
          <p:cNvPr id="11" name="Group 10"/>
          <p:cNvGrpSpPr/>
          <p:nvPr/>
        </p:nvGrpSpPr>
        <p:grpSpPr>
          <a:xfrm>
            <a:off x="6705600" y="419100"/>
            <a:ext cx="4741161" cy="1828800"/>
            <a:chOff x="6705600" y="238927"/>
            <a:chExt cx="4741161" cy="1828800"/>
          </a:xfrm>
        </p:grpSpPr>
        <p:pic>
          <p:nvPicPr>
            <p:cNvPr id="15" name="Picture 11"/>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573615" y="1811409"/>
              <a:ext cx="2971800" cy="256318"/>
            </a:xfrm>
            <a:prstGeom prst="rect">
              <a:avLst/>
            </a:prstGeom>
          </p:spPr>
        </p:pic>
        <p:sp>
          <p:nvSpPr>
            <p:cNvPr id="16" name="Rectangle 15"/>
            <p:cNvSpPr/>
            <p:nvPr/>
          </p:nvSpPr>
          <p:spPr>
            <a:xfrm>
              <a:off x="6705600" y="238927"/>
              <a:ext cx="4741161" cy="1306255"/>
            </a:xfrm>
            <a:prstGeom prst="rect">
              <a:avLst/>
            </a:prstGeom>
            <a:ln/>
          </p:spPr>
          <p:style>
            <a:lnRef idx="3">
              <a:schemeClr val="lt1"/>
            </a:lnRef>
            <a:fillRef idx="1">
              <a:schemeClr val="accent1"/>
            </a:fillRef>
            <a:effectRef idx="1">
              <a:schemeClr val="accent1"/>
            </a:effectRef>
            <a:fontRef idx="minor">
              <a:schemeClr val="lt1"/>
            </a:fontRef>
          </p:style>
          <p:txBody>
            <a:bodyPr wrap="square">
              <a:spAutoFit/>
            </a:bodyPr>
            <a:lstStyle/>
            <a:p>
              <a:pPr marL="0" marR="0" lvl="0" indent="0" algn="ctr" defTabSz="914400" rtl="0" eaLnBrk="1" fontAlgn="auto" latinLnBrk="0" hangingPunct="1">
                <a:lnSpc>
                  <a:spcPct val="150000"/>
                </a:lnSpc>
                <a:spcBef>
                  <a:spcPts val="0"/>
                </a:spcBef>
                <a:spcAft>
                  <a:spcPts val="800"/>
                </a:spcAft>
                <a:buClrTx/>
                <a:buSzTx/>
                <a:buFontTx/>
                <a:buNone/>
                <a:tabLst/>
                <a:defRPr/>
              </a:pPr>
              <a:r>
                <a:rPr kumimoji="0" lang="nl-NL" sz="6000" b="1" i="0" u="none" strike="noStrike" kern="1200" cap="none" spc="0" normalizeH="0" baseline="0" noProof="0" dirty="0">
                  <a:ln w="0"/>
                  <a:solidFill>
                    <a:schemeClr val="bg1"/>
                  </a:solidFill>
                  <a:uLnTx/>
                  <a:uFillTx/>
                  <a:latin typeface="Arial" panose="020B0604020202020204" pitchFamily="34" charset="0"/>
                  <a:ea typeface="Times New Roman" panose="02020603050405020304" pitchFamily="18" charset="0"/>
                  <a:cs typeface="Arial" panose="020B0604020202020204" pitchFamily="34" charset="0"/>
                </a:rPr>
                <a:t>VẬN</a:t>
              </a:r>
              <a:r>
                <a:rPr kumimoji="0" lang="nl-NL" sz="6000" b="1" i="0" u="none" strike="noStrike" kern="1200" cap="none" spc="0" normalizeH="0" noProof="0" dirty="0">
                  <a:ln w="0"/>
                  <a:solidFill>
                    <a:schemeClr val="bg1"/>
                  </a:solidFill>
                  <a:uLnTx/>
                  <a:uFillTx/>
                  <a:latin typeface="Arial" panose="020B0604020202020204" pitchFamily="34" charset="0"/>
                  <a:ea typeface="Times New Roman" panose="02020603050405020304" pitchFamily="18" charset="0"/>
                  <a:cs typeface="Arial" panose="020B0604020202020204" pitchFamily="34" charset="0"/>
                </a:rPr>
                <a:t> DỤNG</a:t>
              </a:r>
              <a:endParaRPr kumimoji="0" lang="en-US" sz="6000" b="1" i="0" u="none" strike="noStrike" kern="1200" cap="none" spc="0" normalizeH="0" baseline="0" noProof="0" dirty="0">
                <a:ln w="0"/>
                <a:solidFill>
                  <a:schemeClr val="bg1"/>
                </a:solidFill>
                <a:uLnTx/>
                <a:uFillTx/>
                <a:latin typeface="Arial" panose="020B0604020202020204" pitchFamily="34" charset="0"/>
                <a:ea typeface="Calibri" panose="020F0502020204030204" pitchFamily="34" charset="0"/>
                <a:cs typeface="Arial" panose="020B0604020202020204" pitchFamily="34" charset="0"/>
              </a:endParaRPr>
            </a:p>
          </p:txBody>
        </p:sp>
      </p:grpSp>
      <p:sp>
        <p:nvSpPr>
          <p:cNvPr id="6" name="Rectangle 5"/>
          <p:cNvSpPr/>
          <p:nvPr/>
        </p:nvSpPr>
        <p:spPr>
          <a:xfrm>
            <a:off x="701457" y="2431137"/>
            <a:ext cx="16824543" cy="4708981"/>
          </a:xfrm>
          <a:prstGeom prst="rect">
            <a:avLst/>
          </a:prstGeom>
        </p:spPr>
        <p:txBody>
          <a:bodyPr wrap="square">
            <a:spAutoFit/>
          </a:bodyPr>
          <a:lstStyle/>
          <a:p>
            <a:pPr lvl="0" algn="just">
              <a:lnSpc>
                <a:spcPct val="150000"/>
              </a:lnSpc>
            </a:pPr>
            <a:r>
              <a:rPr lang="fr-FR" sz="3800" b="1" dirty="0" err="1">
                <a:solidFill>
                  <a:prstClr val="black"/>
                </a:solidFill>
                <a:latin typeface="Arial" panose="020B0604020202020204" pitchFamily="34" charset="0"/>
                <a:ea typeface="Calibri" panose="020F0502020204030204" pitchFamily="34" charset="0"/>
                <a:cs typeface="Times New Roman" panose="02020603050405020304" pitchFamily="18" charset="0"/>
              </a:rPr>
              <a:t>Bài</a:t>
            </a:r>
            <a:r>
              <a:rPr lang="fr-FR" sz="3800" b="1" dirty="0">
                <a:solidFill>
                  <a:prstClr val="black"/>
                </a:solidFill>
                <a:latin typeface="Arial" panose="020B0604020202020204" pitchFamily="34" charset="0"/>
                <a:ea typeface="Calibri" panose="020F0502020204030204" pitchFamily="34" charset="0"/>
                <a:cs typeface="Times New Roman" panose="02020603050405020304" pitchFamily="18" charset="0"/>
              </a:rPr>
              <a:t> 4</a:t>
            </a:r>
            <a:r>
              <a:rPr lang="en-US" sz="3800"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Nho</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là</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một</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đặc</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sản</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của</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Ninh</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Thuận</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Năm</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2021,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giá</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mua</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nho</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đỏ</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Red Cardinal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là</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45 000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đồng</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/kg,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nho</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xanh</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NH01 - 48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là</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70 000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đồng</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/kg,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nho</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ba</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màu</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NH01 - 152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là</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140 000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đồng</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/kg.</a:t>
            </a:r>
            <a:endParaRPr lang="en-US" sz="4000" dirty="0">
              <a:latin typeface="Arial" panose="020B0604020202020204" pitchFamily="34" charset="0"/>
              <a:ea typeface="Times New Roman" panose="02020603050405020304" pitchFamily="18" charset="0"/>
              <a:cs typeface="Arial" panose="020B0604020202020204" pitchFamily="34" charset="0"/>
            </a:endParaRPr>
          </a:p>
          <a:p>
            <a:pPr marL="30480" marR="30480" algn="just">
              <a:lnSpc>
                <a:spcPct val="150000"/>
              </a:lnSpc>
            </a:pP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a)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Viết</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biểu</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thức</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tính</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số</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tiền</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khi</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mua</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x (kg)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nho</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đỏ</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Red Cardinal, y (kg)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nho</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xanh</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NH01 - 48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và</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t (kg)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nho</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ba</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màu</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NH01 - 152.</a:t>
            </a:r>
            <a:endParaRPr lang="en-US" sz="4000" dirty="0">
              <a:latin typeface="Arial" panose="020B0604020202020204" pitchFamily="34" charset="0"/>
              <a:ea typeface="Times New Roman" panose="02020603050405020304" pitchFamily="18" charset="0"/>
              <a:cs typeface="Arial" panose="020B0604020202020204" pitchFamily="34" charset="0"/>
            </a:endParaRPr>
          </a:p>
        </p:txBody>
      </p:sp>
      <p:pic>
        <p:nvPicPr>
          <p:cNvPr id="12" name="Picture 11"/>
          <p:cNvPicPr>
            <a:picLocks noChangeAspect="1"/>
          </p:cNvPicPr>
          <p:nvPr/>
        </p:nvPicPr>
        <p:blipFill>
          <a:blip r:embed="rId8"/>
          <a:stretch>
            <a:fillRect/>
          </a:stretch>
        </p:blipFill>
        <p:spPr>
          <a:xfrm>
            <a:off x="10896600" y="7750850"/>
            <a:ext cx="6664167" cy="1843087"/>
          </a:xfrm>
          <a:prstGeom prst="rect">
            <a:avLst/>
          </a:prstGeom>
        </p:spPr>
      </p:pic>
      <p:sp>
        <p:nvSpPr>
          <p:cNvPr id="8" name="Rectangle 7"/>
          <p:cNvSpPr/>
          <p:nvPr/>
        </p:nvSpPr>
        <p:spPr>
          <a:xfrm>
            <a:off x="701456" y="7157978"/>
            <a:ext cx="9737944" cy="2862322"/>
          </a:xfrm>
          <a:prstGeom prst="rect">
            <a:avLst/>
          </a:prstGeom>
        </p:spPr>
        <p:txBody>
          <a:bodyPr wrap="square">
            <a:spAutoFit/>
          </a:bodyPr>
          <a:lstStyle/>
          <a:p>
            <a:pPr marL="30480" marR="30480" lvl="0" algn="just">
              <a:lnSpc>
                <a:spcPct val="150000"/>
              </a:lnSpc>
            </a:pP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b)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Tính</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số</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tiền</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khi</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mua</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300 kg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nho</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đỏ</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Red Cardinal, 250 kg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nho</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xanh</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NH01 - 48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và</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100 kg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nho</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ba</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màu</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NH01 - 152.</a:t>
            </a:r>
            <a:endPar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3406441720"/>
      </p:ext>
    </p:extLst>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anim calcmode="lin" valueType="num">
                                      <p:cBhvr>
                                        <p:cTn id="13" dur="500" fill="hold"/>
                                        <p:tgtEl>
                                          <p:spTgt spid="6"/>
                                        </p:tgtEl>
                                        <p:attrNameLst>
                                          <p:attrName>ppt_x</p:attrName>
                                        </p:attrNameLst>
                                      </p:cBhvr>
                                      <p:tavLst>
                                        <p:tav tm="0">
                                          <p:val>
                                            <p:strVal val="#ppt_x"/>
                                          </p:val>
                                        </p:tav>
                                        <p:tav tm="100000">
                                          <p:val>
                                            <p:strVal val="#ppt_x"/>
                                          </p:val>
                                        </p:tav>
                                      </p:tavLst>
                                    </p:anim>
                                    <p:anim calcmode="lin" valueType="num">
                                      <p:cBhvr>
                                        <p:cTn id="14" dur="5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anim calcmode="lin" valueType="num">
                                      <p:cBhvr>
                                        <p:cTn id="18" dur="500" fill="hold"/>
                                        <p:tgtEl>
                                          <p:spTgt spid="8"/>
                                        </p:tgtEl>
                                        <p:attrNameLst>
                                          <p:attrName>ppt_x</p:attrName>
                                        </p:attrNameLst>
                                      </p:cBhvr>
                                      <p:tavLst>
                                        <p:tav tm="0">
                                          <p:val>
                                            <p:strVal val="#ppt_x"/>
                                          </p:val>
                                        </p:tav>
                                        <p:tav tm="100000">
                                          <p:val>
                                            <p:strVal val="#ppt_x"/>
                                          </p:val>
                                        </p:tav>
                                      </p:tavLst>
                                    </p:anim>
                                    <p:anim calcmode="lin" valueType="num">
                                      <p:cBhvr>
                                        <p:cTn id="19" dur="5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anim calcmode="lin" valueType="num">
                                      <p:cBhvr>
                                        <p:cTn id="23" dur="500" fill="hold"/>
                                        <p:tgtEl>
                                          <p:spTgt spid="12"/>
                                        </p:tgtEl>
                                        <p:attrNameLst>
                                          <p:attrName>ppt_x</p:attrName>
                                        </p:attrNameLst>
                                      </p:cBhvr>
                                      <p:tavLst>
                                        <p:tav tm="0">
                                          <p:val>
                                            <p:strVal val="#ppt_x"/>
                                          </p:val>
                                        </p:tav>
                                        <p:tav tm="100000">
                                          <p:val>
                                            <p:strVal val="#ppt_x"/>
                                          </p:val>
                                        </p:tav>
                                      </p:tavLst>
                                    </p:anim>
                                    <p:anim calcmode="lin" valueType="num">
                                      <p:cBhvr>
                                        <p:cTn id="24" dur="5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44508">
            <a:off x="16499957" y="-144443"/>
            <a:ext cx="2022230" cy="1945018"/>
          </a:xfrm>
          <a:prstGeom prst="rect">
            <a:avLst/>
          </a:prstGeom>
        </p:spPr>
      </p:pic>
      <p:sp>
        <p:nvSpPr>
          <p:cNvPr id="18" name="Oval Callout 17"/>
          <p:cNvSpPr/>
          <p:nvPr/>
        </p:nvSpPr>
        <p:spPr>
          <a:xfrm>
            <a:off x="8267700" y="571500"/>
            <a:ext cx="1752600" cy="965974"/>
          </a:xfrm>
          <a:prstGeom prst="wedgeEllipseCallout">
            <a:avLst/>
          </a:prstGeom>
          <a:solidFill>
            <a:schemeClr val="accent3">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3" name="Rectangle 2"/>
              <p:cNvSpPr/>
              <p:nvPr/>
            </p:nvSpPr>
            <p:spPr>
              <a:xfrm>
                <a:off x="762000" y="1866900"/>
                <a:ext cx="16764000" cy="6093976"/>
              </a:xfrm>
              <a:prstGeom prst="rect">
                <a:avLst/>
              </a:prstGeom>
            </p:spPr>
            <p:txBody>
              <a:bodyPr wrap="square">
                <a:spAutoFit/>
              </a:bodyPr>
              <a:lstStyle/>
              <a:p>
                <a:pPr marL="30480" marR="30480" algn="just">
                  <a:lnSpc>
                    <a:spcPct val="150000"/>
                  </a:lnSpc>
                  <a:spcAft>
                    <a:spcPts val="1200"/>
                  </a:spcAft>
                </a:pPr>
                <a:r>
                  <a:rPr lang="en-US" sz="4000" dirty="0">
                    <a:solidFill>
                      <a:srgbClr val="000000"/>
                    </a:solidFill>
                    <a:latin typeface="Arial" panose="020B0604020202020204" pitchFamily="34" charset="0"/>
                    <a:ea typeface="Times New Roman" panose="02020603050405020304" pitchFamily="18" charset="0"/>
                  </a:rPr>
                  <a:t>a) </a:t>
                </a:r>
                <a:r>
                  <a:rPr lang="en-US" sz="4000" dirty="0" err="1">
                    <a:solidFill>
                      <a:srgbClr val="000000"/>
                    </a:solidFill>
                    <a:latin typeface="Arial" panose="020B0604020202020204" pitchFamily="34" charset="0"/>
                    <a:ea typeface="Times New Roman" panose="02020603050405020304" pitchFamily="18" charset="0"/>
                  </a:rPr>
                  <a:t>Biểu</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thức</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biểu</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thị</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số</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tiền</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khi</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mua</a:t>
                </a:r>
                <a:r>
                  <a:rPr lang="en-US" sz="4000" dirty="0">
                    <a:solidFill>
                      <a:srgbClr val="000000"/>
                    </a:solidFill>
                    <a:latin typeface="Arial" panose="020B0604020202020204" pitchFamily="34" charset="0"/>
                    <a:ea typeface="Times New Roman" panose="02020603050405020304" pitchFamily="18" charset="0"/>
                  </a:rPr>
                  <a:t> x (kg) </a:t>
                </a:r>
                <a:r>
                  <a:rPr lang="en-US" sz="4000" dirty="0" err="1">
                    <a:solidFill>
                      <a:srgbClr val="000000"/>
                    </a:solidFill>
                    <a:latin typeface="Arial" panose="020B0604020202020204" pitchFamily="34" charset="0"/>
                    <a:ea typeface="Times New Roman" panose="02020603050405020304" pitchFamily="18" charset="0"/>
                  </a:rPr>
                  <a:t>nho</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đỏ</a:t>
                </a:r>
                <a:r>
                  <a:rPr lang="en-US" sz="4000" dirty="0">
                    <a:solidFill>
                      <a:srgbClr val="000000"/>
                    </a:solidFill>
                    <a:latin typeface="Arial" panose="020B0604020202020204" pitchFamily="34" charset="0"/>
                    <a:ea typeface="Times New Roman" panose="02020603050405020304" pitchFamily="18" charset="0"/>
                  </a:rPr>
                  <a:t> Red Cardinal, y (kg) </a:t>
                </a:r>
                <a:r>
                  <a:rPr lang="en-US" sz="4000" dirty="0" err="1">
                    <a:solidFill>
                      <a:srgbClr val="000000"/>
                    </a:solidFill>
                    <a:latin typeface="Arial" panose="020B0604020202020204" pitchFamily="34" charset="0"/>
                    <a:ea typeface="Times New Roman" panose="02020603050405020304" pitchFamily="18" charset="0"/>
                  </a:rPr>
                  <a:t>nho</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xanh</a:t>
                </a:r>
                <a:r>
                  <a:rPr lang="en-US" sz="4000" dirty="0">
                    <a:solidFill>
                      <a:srgbClr val="000000"/>
                    </a:solidFill>
                    <a:latin typeface="Arial" panose="020B0604020202020204" pitchFamily="34" charset="0"/>
                    <a:ea typeface="Times New Roman" panose="02020603050405020304" pitchFamily="18" charset="0"/>
                  </a:rPr>
                  <a:t> NH01 - 48 </a:t>
                </a:r>
                <a:r>
                  <a:rPr lang="en-US" sz="4000" dirty="0" err="1">
                    <a:solidFill>
                      <a:srgbClr val="000000"/>
                    </a:solidFill>
                    <a:latin typeface="Arial" panose="020B0604020202020204" pitchFamily="34" charset="0"/>
                    <a:ea typeface="Times New Roman" panose="02020603050405020304" pitchFamily="18" charset="0"/>
                  </a:rPr>
                  <a:t>và</a:t>
                </a:r>
                <a:r>
                  <a:rPr lang="en-US" sz="4000" dirty="0">
                    <a:solidFill>
                      <a:srgbClr val="000000"/>
                    </a:solidFill>
                    <a:latin typeface="Arial" panose="020B0604020202020204" pitchFamily="34" charset="0"/>
                    <a:ea typeface="Times New Roman" panose="02020603050405020304" pitchFamily="18" charset="0"/>
                  </a:rPr>
                  <a:t> t (kg) </a:t>
                </a:r>
                <a:r>
                  <a:rPr lang="en-US" sz="4000" dirty="0" err="1">
                    <a:solidFill>
                      <a:srgbClr val="000000"/>
                    </a:solidFill>
                    <a:latin typeface="Arial" panose="020B0604020202020204" pitchFamily="34" charset="0"/>
                    <a:ea typeface="Times New Roman" panose="02020603050405020304" pitchFamily="18" charset="0"/>
                  </a:rPr>
                  <a:t>nho</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ba</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màu</a:t>
                </a:r>
                <a:r>
                  <a:rPr lang="en-US" sz="4000" dirty="0">
                    <a:solidFill>
                      <a:srgbClr val="000000"/>
                    </a:solidFill>
                    <a:latin typeface="Arial" panose="020B0604020202020204" pitchFamily="34" charset="0"/>
                    <a:ea typeface="Times New Roman" panose="02020603050405020304" pitchFamily="18" charset="0"/>
                  </a:rPr>
                  <a:t> NH01 - 152 </a:t>
                </a:r>
                <a:r>
                  <a:rPr lang="en-US" sz="4000" dirty="0" err="1">
                    <a:solidFill>
                      <a:srgbClr val="000000"/>
                    </a:solidFill>
                    <a:latin typeface="Arial" panose="020B0604020202020204" pitchFamily="34" charset="0"/>
                    <a:ea typeface="Times New Roman" panose="02020603050405020304" pitchFamily="18" charset="0"/>
                  </a:rPr>
                  <a:t>là</a:t>
                </a:r>
                <a:r>
                  <a:rPr lang="en-US" sz="4000" dirty="0">
                    <a:solidFill>
                      <a:srgbClr val="000000"/>
                    </a:solidFill>
                    <a:latin typeface="Arial" panose="020B0604020202020204" pitchFamily="34" charset="0"/>
                    <a:ea typeface="Times New Roman" panose="02020603050405020304" pitchFamily="18" charset="0"/>
                  </a:rPr>
                  <a:t>:</a:t>
                </a:r>
                <a:endParaRPr lang="en-US" sz="3600" dirty="0">
                  <a:latin typeface="Times New Roman" panose="02020603050405020304" pitchFamily="18" charset="0"/>
                  <a:ea typeface="Times New Roman" panose="02020603050405020304" pitchFamily="18" charset="0"/>
                </a:endParaRPr>
              </a:p>
              <a:p>
                <a:pPr marL="30480" marR="30480" algn="ctr">
                  <a:lnSpc>
                    <a:spcPct val="150000"/>
                  </a:lnSpc>
                  <a:spcAft>
                    <a:spcPts val="1200"/>
                  </a:spcAft>
                </a:pPr>
                <a14:m>
                  <m:oMath xmlns:m="http://schemas.openxmlformats.org/officeDocument/2006/math">
                    <m:r>
                      <a:rPr lang="en-US" sz="4000" i="1" dirty="0" smtClean="0">
                        <a:solidFill>
                          <a:srgbClr val="000000"/>
                        </a:solidFill>
                        <a:latin typeface="Cambria Math" panose="02040503050406030204" pitchFamily="18" charset="0"/>
                        <a:ea typeface="Times New Roman" panose="02020603050405020304" pitchFamily="18" charset="0"/>
                      </a:rPr>
                      <m:t>45 000 . </m:t>
                    </m:r>
                    <m:r>
                      <a:rPr lang="en-US" sz="4000" i="1" dirty="0" smtClean="0">
                        <a:solidFill>
                          <a:srgbClr val="000000"/>
                        </a:solidFill>
                        <a:latin typeface="Cambria Math" panose="02040503050406030204" pitchFamily="18" charset="0"/>
                        <a:ea typeface="Times New Roman" panose="02020603050405020304" pitchFamily="18" charset="0"/>
                      </a:rPr>
                      <m:t>𝑥</m:t>
                    </m:r>
                    <m:r>
                      <a:rPr lang="en-US" sz="4000" i="1" dirty="0" smtClean="0">
                        <a:solidFill>
                          <a:srgbClr val="000000"/>
                        </a:solidFill>
                        <a:latin typeface="Cambria Math" panose="02040503050406030204" pitchFamily="18" charset="0"/>
                        <a:ea typeface="Times New Roman" panose="02020603050405020304" pitchFamily="18" charset="0"/>
                      </a:rPr>
                      <m:t> +70 000 . </m:t>
                    </m:r>
                    <m:r>
                      <a:rPr lang="en-US" sz="4000" i="1" dirty="0" smtClean="0">
                        <a:solidFill>
                          <a:srgbClr val="000000"/>
                        </a:solidFill>
                        <a:latin typeface="Cambria Math" panose="02040503050406030204" pitchFamily="18" charset="0"/>
                        <a:ea typeface="Times New Roman" panose="02020603050405020304" pitchFamily="18" charset="0"/>
                      </a:rPr>
                      <m:t>𝑦</m:t>
                    </m:r>
                    <m:r>
                      <a:rPr lang="en-US" sz="4000" i="1" dirty="0" smtClean="0">
                        <a:solidFill>
                          <a:srgbClr val="000000"/>
                        </a:solidFill>
                        <a:latin typeface="Cambria Math" panose="02040503050406030204" pitchFamily="18" charset="0"/>
                        <a:ea typeface="Times New Roman" panose="02020603050405020304" pitchFamily="18" charset="0"/>
                      </a:rPr>
                      <m:t> +140 000 . </m:t>
                    </m:r>
                    <m:r>
                      <a:rPr lang="en-US" sz="4000" i="1" dirty="0" smtClean="0">
                        <a:solidFill>
                          <a:srgbClr val="000000"/>
                        </a:solidFill>
                        <a:latin typeface="Cambria Math" panose="02040503050406030204" pitchFamily="18" charset="0"/>
                        <a:ea typeface="Times New Roman" panose="02020603050405020304" pitchFamily="18" charset="0"/>
                      </a:rPr>
                      <m:t>𝑡</m:t>
                    </m:r>
                    <m:r>
                      <a:rPr lang="en-US" sz="4000" i="1" dirty="0" smtClean="0">
                        <a:solidFill>
                          <a:srgbClr val="000000"/>
                        </a:solidFill>
                        <a:latin typeface="Cambria Math" panose="02040503050406030204" pitchFamily="18" charset="0"/>
                        <a:ea typeface="Times New Roman" panose="02020603050405020304" pitchFamily="18" charset="0"/>
                      </a:rPr>
                      <m:t> </m:t>
                    </m:r>
                  </m:oMath>
                </a14:m>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đồng</a:t>
                </a:r>
                <a:r>
                  <a:rPr lang="en-US" sz="4000" dirty="0">
                    <a:solidFill>
                      <a:srgbClr val="000000"/>
                    </a:solidFill>
                    <a:latin typeface="Arial" panose="020B0604020202020204" pitchFamily="34" charset="0"/>
                    <a:ea typeface="Times New Roman" panose="02020603050405020304" pitchFamily="18" charset="0"/>
                  </a:rPr>
                  <a:t>)</a:t>
                </a:r>
                <a:endParaRPr lang="en-US" sz="3600" dirty="0">
                  <a:latin typeface="Times New Roman" panose="02020603050405020304" pitchFamily="18" charset="0"/>
                  <a:ea typeface="Times New Roman" panose="02020603050405020304" pitchFamily="18" charset="0"/>
                </a:endParaRPr>
              </a:p>
              <a:p>
                <a:pPr marL="30480" marR="30480" algn="just">
                  <a:lnSpc>
                    <a:spcPct val="150000"/>
                  </a:lnSpc>
                  <a:spcAft>
                    <a:spcPts val="1200"/>
                  </a:spcAft>
                </a:pPr>
                <a:r>
                  <a:rPr lang="en-US" sz="4000" dirty="0">
                    <a:solidFill>
                      <a:srgbClr val="000000"/>
                    </a:solidFill>
                    <a:latin typeface="Arial" panose="020B0604020202020204" pitchFamily="34" charset="0"/>
                    <a:ea typeface="Times New Roman" panose="02020603050405020304" pitchFamily="18" charset="0"/>
                  </a:rPr>
                  <a:t>b) </a:t>
                </a:r>
                <a:r>
                  <a:rPr lang="en-US" sz="4000" dirty="0" err="1">
                    <a:solidFill>
                      <a:srgbClr val="000000"/>
                    </a:solidFill>
                    <a:latin typeface="Arial" panose="020B0604020202020204" pitchFamily="34" charset="0"/>
                    <a:ea typeface="Times New Roman" panose="02020603050405020304" pitchFamily="18" charset="0"/>
                  </a:rPr>
                  <a:t>Số</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tiền</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khi</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mua</a:t>
                </a:r>
                <a:r>
                  <a:rPr lang="en-US" sz="4000" dirty="0">
                    <a:solidFill>
                      <a:srgbClr val="000000"/>
                    </a:solidFill>
                    <a:latin typeface="Arial" panose="020B0604020202020204" pitchFamily="34" charset="0"/>
                    <a:ea typeface="Times New Roman" panose="02020603050405020304" pitchFamily="18" charset="0"/>
                  </a:rPr>
                  <a:t> 300 kg </a:t>
                </a:r>
                <a:r>
                  <a:rPr lang="en-US" sz="4000" dirty="0" err="1">
                    <a:solidFill>
                      <a:srgbClr val="000000"/>
                    </a:solidFill>
                    <a:latin typeface="Arial" panose="020B0604020202020204" pitchFamily="34" charset="0"/>
                    <a:ea typeface="Times New Roman" panose="02020603050405020304" pitchFamily="18" charset="0"/>
                  </a:rPr>
                  <a:t>nho</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đỏ</a:t>
                </a:r>
                <a:r>
                  <a:rPr lang="en-US" sz="4000" dirty="0">
                    <a:solidFill>
                      <a:srgbClr val="000000"/>
                    </a:solidFill>
                    <a:latin typeface="Arial" panose="020B0604020202020204" pitchFamily="34" charset="0"/>
                    <a:ea typeface="Times New Roman" panose="02020603050405020304" pitchFamily="18" charset="0"/>
                  </a:rPr>
                  <a:t> Red Cardinal, 250 kg </a:t>
                </a:r>
                <a:r>
                  <a:rPr lang="en-US" sz="4000" dirty="0" err="1">
                    <a:solidFill>
                      <a:srgbClr val="000000"/>
                    </a:solidFill>
                    <a:latin typeface="Arial" panose="020B0604020202020204" pitchFamily="34" charset="0"/>
                    <a:ea typeface="Times New Roman" panose="02020603050405020304" pitchFamily="18" charset="0"/>
                  </a:rPr>
                  <a:t>nho</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xanh</a:t>
                </a:r>
                <a:r>
                  <a:rPr lang="en-US" sz="4000" dirty="0">
                    <a:solidFill>
                      <a:srgbClr val="000000"/>
                    </a:solidFill>
                    <a:latin typeface="Arial" panose="020B0604020202020204" pitchFamily="34" charset="0"/>
                    <a:ea typeface="Times New Roman" panose="02020603050405020304" pitchFamily="18" charset="0"/>
                  </a:rPr>
                  <a:t> NH01 - 48 </a:t>
                </a:r>
                <a:r>
                  <a:rPr lang="en-US" sz="4000" dirty="0" err="1">
                    <a:solidFill>
                      <a:srgbClr val="000000"/>
                    </a:solidFill>
                    <a:latin typeface="Arial" panose="020B0604020202020204" pitchFamily="34" charset="0"/>
                    <a:ea typeface="Times New Roman" panose="02020603050405020304" pitchFamily="18" charset="0"/>
                  </a:rPr>
                  <a:t>và</a:t>
                </a:r>
                <a:r>
                  <a:rPr lang="en-US" sz="4000" dirty="0">
                    <a:solidFill>
                      <a:srgbClr val="000000"/>
                    </a:solidFill>
                    <a:latin typeface="Arial" panose="020B0604020202020204" pitchFamily="34" charset="0"/>
                    <a:ea typeface="Times New Roman" panose="02020603050405020304" pitchFamily="18" charset="0"/>
                  </a:rPr>
                  <a:t> 100 kg </a:t>
                </a:r>
                <a:r>
                  <a:rPr lang="en-US" sz="4000" dirty="0" err="1">
                    <a:solidFill>
                      <a:srgbClr val="000000"/>
                    </a:solidFill>
                    <a:latin typeface="Arial" panose="020B0604020202020204" pitchFamily="34" charset="0"/>
                    <a:ea typeface="Times New Roman" panose="02020603050405020304" pitchFamily="18" charset="0"/>
                  </a:rPr>
                  <a:t>nho</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ba</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màu</a:t>
                </a:r>
                <a:r>
                  <a:rPr lang="en-US" sz="4000" dirty="0">
                    <a:solidFill>
                      <a:srgbClr val="000000"/>
                    </a:solidFill>
                    <a:latin typeface="Arial" panose="020B0604020202020204" pitchFamily="34" charset="0"/>
                    <a:ea typeface="Times New Roman" panose="02020603050405020304" pitchFamily="18" charset="0"/>
                  </a:rPr>
                  <a:t> NH01 - 152 </a:t>
                </a:r>
                <a:r>
                  <a:rPr lang="en-US" sz="4000" dirty="0" err="1">
                    <a:solidFill>
                      <a:srgbClr val="000000"/>
                    </a:solidFill>
                    <a:latin typeface="Arial" panose="020B0604020202020204" pitchFamily="34" charset="0"/>
                    <a:ea typeface="Times New Roman" panose="02020603050405020304" pitchFamily="18" charset="0"/>
                  </a:rPr>
                  <a:t>là</a:t>
                </a:r>
                <a:r>
                  <a:rPr lang="en-US" sz="4000" dirty="0">
                    <a:solidFill>
                      <a:srgbClr val="000000"/>
                    </a:solidFill>
                    <a:latin typeface="Arial" panose="020B0604020202020204" pitchFamily="34" charset="0"/>
                    <a:ea typeface="Times New Roman" panose="02020603050405020304" pitchFamily="18" charset="0"/>
                  </a:rPr>
                  <a:t>:</a:t>
                </a:r>
                <a:endParaRPr lang="en-US" sz="3600" dirty="0">
                  <a:latin typeface="Times New Roman" panose="02020603050405020304" pitchFamily="18" charset="0"/>
                  <a:ea typeface="Times New Roman" panose="02020603050405020304" pitchFamily="18" charset="0"/>
                </a:endParaRPr>
              </a:p>
              <a:p>
                <a:pPr marL="30480" marR="30480" algn="ctr">
                  <a:lnSpc>
                    <a:spcPct val="150000"/>
                  </a:lnSpc>
                  <a:spcAft>
                    <a:spcPts val="1200"/>
                  </a:spcAft>
                </a:pPr>
                <a14:m>
                  <m:oMath xmlns:m="http://schemas.openxmlformats.org/officeDocument/2006/math">
                    <m:r>
                      <a:rPr lang="en-US" sz="4000" i="1" dirty="0" smtClean="0">
                        <a:solidFill>
                          <a:srgbClr val="000000"/>
                        </a:solidFill>
                        <a:latin typeface="Cambria Math" panose="02040503050406030204" pitchFamily="18" charset="0"/>
                        <a:ea typeface="Times New Roman" panose="02020603050405020304" pitchFamily="18" charset="0"/>
                      </a:rPr>
                      <m:t>45 000 . 300 + 70 000 . 250 +140 000 . 100=45 000 000 </m:t>
                    </m:r>
                  </m:oMath>
                </a14:m>
                <a:r>
                  <a:rPr lang="en-US" sz="4000" dirty="0">
                    <a:solidFill>
                      <a:srgbClr val="000000"/>
                    </a:solidFill>
                    <a:latin typeface="Arial" panose="020B0604020202020204" pitchFamily="34" charset="0"/>
                    <a:ea typeface="Times New Roman" panose="02020603050405020304" pitchFamily="18" charset="0"/>
                  </a:rPr>
                  <a:t>(</a:t>
                </a:r>
                <a:r>
                  <a:rPr lang="en-US" sz="4000" dirty="0" err="1">
                    <a:solidFill>
                      <a:srgbClr val="000000"/>
                    </a:solidFill>
                    <a:latin typeface="Arial" panose="020B0604020202020204" pitchFamily="34" charset="0"/>
                    <a:ea typeface="Times New Roman" panose="02020603050405020304" pitchFamily="18" charset="0"/>
                  </a:rPr>
                  <a:t>đồng</a:t>
                </a:r>
                <a:r>
                  <a:rPr lang="en-US" sz="4000" dirty="0">
                    <a:solidFill>
                      <a:srgbClr val="000000"/>
                    </a:solidFill>
                    <a:latin typeface="Arial" panose="020B0604020202020204" pitchFamily="34" charset="0"/>
                    <a:ea typeface="Times New Roman" panose="02020603050405020304" pitchFamily="18" charset="0"/>
                  </a:rPr>
                  <a:t>)</a:t>
                </a:r>
                <a:endParaRPr lang="en-US" sz="3600" dirty="0">
                  <a:effectLst/>
                  <a:latin typeface="Times New Roman" panose="02020603050405020304" pitchFamily="18" charset="0"/>
                  <a:ea typeface="Times New Roman" panose="02020603050405020304" pitchFamily="18"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762000" y="1866900"/>
                <a:ext cx="16764000" cy="6093976"/>
              </a:xfrm>
              <a:prstGeom prst="rect">
                <a:avLst/>
              </a:prstGeom>
              <a:blipFill>
                <a:blip r:embed="rId8"/>
                <a:stretch>
                  <a:fillRect l="-1091" r="-1091" b="-1500"/>
                </a:stretch>
              </a:blipFill>
            </p:spPr>
            <p:txBody>
              <a:bodyPr/>
              <a:lstStyle/>
              <a:p>
                <a:r>
                  <a:rPr lang="en-US">
                    <a:noFill/>
                  </a:rPr>
                  <a:t> </a:t>
                </a:r>
              </a:p>
            </p:txBody>
          </p:sp>
        </mc:Fallback>
      </mc:AlternateContent>
      <p:pic>
        <p:nvPicPr>
          <p:cNvPr id="11" name="Picture 5"/>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478131" flipH="1">
            <a:off x="-301353" y="8323225"/>
            <a:ext cx="1212305" cy="1888860"/>
          </a:xfrm>
          <a:prstGeom prst="rect">
            <a:avLst/>
          </a:prstGeom>
        </p:spPr>
      </p:pic>
      <p:pic>
        <p:nvPicPr>
          <p:cNvPr id="9" name="Picture 8"/>
          <p:cNvPicPr>
            <a:picLocks noChangeAspect="1"/>
          </p:cNvPicPr>
          <p:nvPr/>
        </p:nvPicPr>
        <p:blipFill>
          <a:blip r:embed="rId11"/>
          <a:stretch>
            <a:fillRect/>
          </a:stretch>
        </p:blipFill>
        <p:spPr>
          <a:xfrm>
            <a:off x="5948931" y="8177213"/>
            <a:ext cx="6664167" cy="1843087"/>
          </a:xfrm>
          <a:prstGeom prst="rect">
            <a:avLst/>
          </a:prstGeom>
        </p:spPr>
      </p:pic>
    </p:spTree>
    <p:extLst>
      <p:ext uri="{BB962C8B-B14F-4D97-AF65-F5344CB8AC3E}">
        <p14:creationId xmlns:p14="http://schemas.microsoft.com/office/powerpoint/2010/main" val="394384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951394" flipH="1">
            <a:off x="-376638" y="9172349"/>
            <a:ext cx="1205659" cy="1159625"/>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478131">
            <a:off x="17158357" y="3464589"/>
            <a:ext cx="1192488" cy="1857984"/>
          </a:xfrm>
          <a:prstGeom prst="rect">
            <a:avLst/>
          </a:prstGeom>
        </p:spPr>
      </p:pic>
      <p:sp>
        <p:nvSpPr>
          <p:cNvPr id="8" name="Rectangle 7"/>
          <p:cNvSpPr/>
          <p:nvPr/>
        </p:nvSpPr>
        <p:spPr>
          <a:xfrm>
            <a:off x="533400" y="470535"/>
            <a:ext cx="17221200" cy="8863965"/>
          </a:xfrm>
          <a:prstGeom prst="rect">
            <a:avLst/>
          </a:prstGeom>
        </p:spPr>
        <p:txBody>
          <a:bodyPr wrap="square">
            <a:spAutoFit/>
          </a:bodyPr>
          <a:lstStyle/>
          <a:p>
            <a:pPr lvl="0" algn="just">
              <a:lnSpc>
                <a:spcPct val="150000"/>
              </a:lnSpc>
            </a:pPr>
            <a:r>
              <a:rPr lang="en-US" sz="3800" dirty="0">
                <a:solidFill>
                  <a:srgbClr val="000000"/>
                </a:solidFill>
                <a:ea typeface="Calibri" panose="020F0502020204030204" pitchFamily="34" charset="0"/>
                <a:cs typeface="Times New Roman" panose="02020603050405020304" pitchFamily="18" charset="0"/>
              </a:rPr>
              <a:t> </a:t>
            </a:r>
            <a:r>
              <a:rPr lang="fr-FR" sz="3800" b="1" dirty="0" err="1">
                <a:solidFill>
                  <a:prstClr val="black"/>
                </a:solidFill>
                <a:latin typeface="Arial" panose="020B0604020202020204" pitchFamily="34" charset="0"/>
                <a:ea typeface="Calibri" panose="020F0502020204030204" pitchFamily="34" charset="0"/>
                <a:cs typeface="Times New Roman" panose="02020603050405020304" pitchFamily="18" charset="0"/>
              </a:rPr>
              <a:t>Bài</a:t>
            </a:r>
            <a:r>
              <a:rPr lang="fr-FR" sz="3800" b="1" dirty="0">
                <a:solidFill>
                  <a:prstClr val="black"/>
                </a:solidFill>
                <a:latin typeface="Arial" panose="020B0604020202020204" pitchFamily="34" charset="0"/>
                <a:ea typeface="Calibri" panose="020F0502020204030204" pitchFamily="34" charset="0"/>
                <a:cs typeface="Times New Roman" panose="02020603050405020304" pitchFamily="18" charset="0"/>
              </a:rPr>
              <a:t> 5</a:t>
            </a:r>
            <a:r>
              <a:rPr lang="en-US" sz="3800"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vi-VN" sz="3800" dirty="0">
                <a:solidFill>
                  <a:srgbClr val="000000"/>
                </a:solidFill>
                <a:ea typeface="Calibri" panose="020F0502020204030204" pitchFamily="34" charset="0"/>
                <a:cs typeface="Times New Roman" panose="02020603050405020304" pitchFamily="18" charset="0"/>
              </a:rPr>
              <a:t>Bạn Quân dự định mua 5 cốc trà sữa có giá x đồng/cốc và 3 lọ sữa chua có giá y đồng/lọ. Khi đến cửa hàng, bạn Quân thấy giá bán trà sữa mà bạn dự định mua đã giảm 10%, còn giá sữa chua thì không thay đổi.</a:t>
            </a:r>
          </a:p>
          <a:p>
            <a:pPr algn="just">
              <a:lnSpc>
                <a:spcPct val="150000"/>
              </a:lnSpc>
            </a:pPr>
            <a:r>
              <a:rPr lang="vi-VN" sz="3800" dirty="0">
                <a:solidFill>
                  <a:srgbClr val="000000"/>
                </a:solidFill>
                <a:ea typeface="Calibri" panose="020F0502020204030204" pitchFamily="34" charset="0"/>
                <a:cs typeface="Times New Roman" panose="02020603050405020304" pitchFamily="18" charset="0"/>
              </a:rPr>
              <a:t>a) Viết biểu thức biểu thị:</a:t>
            </a:r>
          </a:p>
          <a:p>
            <a:pPr algn="just">
              <a:lnSpc>
                <a:spcPct val="150000"/>
              </a:lnSpc>
            </a:pPr>
            <a:r>
              <a:rPr lang="vi-VN" sz="3800" dirty="0">
                <a:solidFill>
                  <a:srgbClr val="000000"/>
                </a:solidFill>
                <a:ea typeface="Calibri" panose="020F0502020204030204" pitchFamily="34" charset="0"/>
                <a:cs typeface="Times New Roman" panose="02020603050405020304" pitchFamily="18" charset="0"/>
              </a:rPr>
              <a:t>- Giá tiền của 1 cốc trà sữa sau khi giảm giá;</a:t>
            </a:r>
          </a:p>
          <a:p>
            <a:pPr algn="just">
              <a:lnSpc>
                <a:spcPct val="150000"/>
              </a:lnSpc>
            </a:pPr>
            <a:r>
              <a:rPr lang="vi-VN" sz="3800" dirty="0">
                <a:solidFill>
                  <a:srgbClr val="000000"/>
                </a:solidFill>
                <a:ea typeface="Calibri" panose="020F0502020204030204" pitchFamily="34" charset="0"/>
                <a:cs typeface="Times New Roman" panose="02020603050405020304" pitchFamily="18" charset="0"/>
              </a:rPr>
              <a:t>- Số tiền mua 5 cốc trà sữa sau khi giảm giá;</a:t>
            </a:r>
          </a:p>
          <a:p>
            <a:pPr algn="just">
              <a:lnSpc>
                <a:spcPct val="150000"/>
              </a:lnSpc>
            </a:pPr>
            <a:r>
              <a:rPr lang="vi-VN" sz="3800" dirty="0">
                <a:solidFill>
                  <a:srgbClr val="000000"/>
                </a:solidFill>
                <a:ea typeface="Calibri" panose="020F0502020204030204" pitchFamily="34" charset="0"/>
                <a:cs typeface="Times New Roman" panose="02020603050405020304" pitchFamily="18" charset="0"/>
              </a:rPr>
              <a:t>- Số tiền mua 3 lọ sữa chua.</a:t>
            </a:r>
          </a:p>
          <a:p>
            <a:pPr algn="just">
              <a:lnSpc>
                <a:spcPct val="150000"/>
              </a:lnSpc>
            </a:pPr>
            <a:r>
              <a:rPr lang="vi-VN" sz="3800" dirty="0">
                <a:solidFill>
                  <a:srgbClr val="000000"/>
                </a:solidFill>
                <a:ea typeface="Calibri" panose="020F0502020204030204" pitchFamily="34" charset="0"/>
                <a:cs typeface="Times New Roman" panose="02020603050405020304" pitchFamily="18" charset="0"/>
              </a:rPr>
              <a:t>b) Bạn Quân mang theo 195 000 đồng. Số tiền này vừa đủ để mua lượng trà sữa và sữa chua như dự định (khi chưa giảm giá). Giá tiền của một cốc trà sữa sau khi đã giảm giá là bao nhiêu? Biết giá một lọ sữa chua là 15 000 đồng.</a:t>
            </a:r>
          </a:p>
        </p:txBody>
      </p:sp>
    </p:spTree>
    <p:extLst>
      <p:ext uri="{BB962C8B-B14F-4D97-AF65-F5344CB8AC3E}">
        <p14:creationId xmlns:p14="http://schemas.microsoft.com/office/powerpoint/2010/main" val="1028469399"/>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951394" flipH="1">
            <a:off x="-245516" y="8984726"/>
            <a:ext cx="1205659" cy="1159625"/>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478131">
            <a:off x="17268033" y="2016789"/>
            <a:ext cx="1192488" cy="1857984"/>
          </a:xfrm>
          <a:prstGeom prst="rect">
            <a:avLst/>
          </a:prstGeom>
        </p:spPr>
      </p:pic>
      <p:sp>
        <p:nvSpPr>
          <p:cNvPr id="6" name="Oval Callout 5"/>
          <p:cNvSpPr/>
          <p:nvPr/>
        </p:nvSpPr>
        <p:spPr>
          <a:xfrm>
            <a:off x="7848600" y="279434"/>
            <a:ext cx="1752600" cy="838200"/>
          </a:xfrm>
          <a:prstGeom prst="wedgeEllipseCallout">
            <a:avLst/>
          </a:prstGeom>
          <a:solidFill>
            <a:schemeClr val="accent3">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2" name="Rectangle 1"/>
              <p:cNvSpPr/>
              <p:nvPr/>
            </p:nvSpPr>
            <p:spPr>
              <a:xfrm>
                <a:off x="838200" y="1287379"/>
                <a:ext cx="18440400" cy="8863965"/>
              </a:xfrm>
              <a:prstGeom prst="rect">
                <a:avLst/>
              </a:prstGeom>
            </p:spPr>
            <p:txBody>
              <a:bodyPr wrap="square">
                <a:spAutoFit/>
              </a:bodyPr>
              <a:lstStyle/>
              <a:p>
                <a:pPr>
                  <a:lnSpc>
                    <a:spcPct val="150000"/>
                  </a:lnSpc>
                </a:pPr>
                <a:r>
                  <a:rPr lang="en-US" sz="3800" dirty="0">
                    <a:solidFill>
                      <a:srgbClr val="333333"/>
                    </a:solidFill>
                    <a:latin typeface="Arial" panose="020B0604020202020204" pitchFamily="34" charset="0"/>
                    <a:ea typeface="Times New Roman" panose="02020603050405020304" pitchFamily="18" charset="0"/>
                    <a:cs typeface="Arial" panose="020B0604020202020204" pitchFamily="34" charset="0"/>
                  </a:rPr>
                  <a:t>a)  - </a:t>
                </a:r>
                <a:r>
                  <a:rPr lang="en-US" sz="38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Giá</a:t>
                </a:r>
                <a:r>
                  <a:rPr lang="en-US" sz="38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tiền</a:t>
                </a:r>
                <a:r>
                  <a:rPr lang="en-US" sz="38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của</a:t>
                </a:r>
                <a:r>
                  <a:rPr lang="en-US" sz="38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một</a:t>
                </a:r>
                <a:r>
                  <a:rPr lang="en-US" sz="38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cốc</a:t>
                </a:r>
                <a:r>
                  <a:rPr lang="en-US" sz="38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trà</a:t>
                </a:r>
                <a:r>
                  <a:rPr lang="en-US" sz="38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sữa</a:t>
                </a:r>
                <a:r>
                  <a:rPr lang="en-US" sz="38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sau</a:t>
                </a:r>
                <a:r>
                  <a:rPr lang="en-US" sz="38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khi</a:t>
                </a:r>
                <a:r>
                  <a:rPr lang="en-US" sz="38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giảm</a:t>
                </a:r>
                <a:r>
                  <a:rPr lang="en-US" sz="38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giá</a:t>
                </a:r>
                <a:r>
                  <a:rPr lang="en-US" sz="38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3800" i="1" dirty="0" smtClean="0">
                        <a:solidFill>
                          <a:srgbClr val="333333"/>
                        </a:solidFill>
                        <a:latin typeface="Cambria Math" panose="02040503050406030204" pitchFamily="18" charset="0"/>
                        <a:ea typeface="Times New Roman" panose="02020603050405020304" pitchFamily="18" charset="0"/>
                        <a:cs typeface="Arial" panose="020B0604020202020204" pitchFamily="34" charset="0"/>
                      </a:rPr>
                      <m:t>𝑥</m:t>
                    </m:r>
                    <m:r>
                      <a:rPr lang="en-US" sz="3800" i="1" dirty="0" smtClean="0">
                        <a:solidFill>
                          <a:srgbClr val="333333"/>
                        </a:solidFill>
                        <a:latin typeface="Cambria Math" panose="02040503050406030204" pitchFamily="18" charset="0"/>
                        <a:ea typeface="Times New Roman" panose="02020603050405020304" pitchFamily="18" charset="0"/>
                        <a:cs typeface="Arial" panose="020B0604020202020204" pitchFamily="34" charset="0"/>
                      </a:rPr>
                      <m:t> . 90% </m:t>
                    </m:r>
                  </m:oMath>
                </a14:m>
                <a:r>
                  <a:rPr lang="en-US" sz="3800" dirty="0">
                    <a:solidFill>
                      <a:srgbClr val="333333"/>
                    </a:solidFill>
                    <a:latin typeface="Arial" panose="020B0604020202020204" pitchFamily="34" charset="0"/>
                    <a:ea typeface="Times New Roman" panose="02020603050405020304" pitchFamily="18" charset="0"/>
                    <a:cs typeface="Arial" panose="020B0604020202020204" pitchFamily="34" charset="0"/>
                  </a:rPr>
                  <a:t>(</a:t>
                </a:r>
                <a:r>
                  <a:rPr lang="en-US" sz="38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đồng</a:t>
                </a:r>
                <a:r>
                  <a:rPr lang="en-US" sz="3800" dirty="0">
                    <a:solidFill>
                      <a:srgbClr val="333333"/>
                    </a:solidFill>
                    <a:latin typeface="Arial" panose="020B0604020202020204" pitchFamily="34" charset="0"/>
                    <a:ea typeface="Times New Roman" panose="02020603050405020304" pitchFamily="18" charset="0"/>
                    <a:cs typeface="Arial" panose="020B0604020202020204" pitchFamily="34" charset="0"/>
                  </a:rPr>
                  <a:t>).</a:t>
                </a:r>
              </a:p>
              <a:p>
                <a:pPr>
                  <a:lnSpc>
                    <a:spcPct val="150000"/>
                  </a:lnSpc>
                </a:pPr>
                <a:r>
                  <a:rPr lang="en-US" sz="3800" dirty="0">
                    <a:latin typeface="Arial" panose="020B0604020202020204" pitchFamily="34" charset="0"/>
                    <a:ea typeface="Times New Roman" panose="02020603050405020304" pitchFamily="18" charset="0"/>
                    <a:cs typeface="Arial" panose="020B0604020202020204" pitchFamily="34" charset="0"/>
                  </a:rPr>
                  <a:t>     </a:t>
                </a:r>
                <a:r>
                  <a:rPr lang="en-US" sz="38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Số</a:t>
                </a:r>
                <a:r>
                  <a:rPr lang="en-US" sz="38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tiền</a:t>
                </a:r>
                <a:r>
                  <a:rPr lang="en-US" sz="38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mua</a:t>
                </a:r>
                <a:r>
                  <a:rPr lang="en-US" sz="3800" dirty="0">
                    <a:solidFill>
                      <a:srgbClr val="333333"/>
                    </a:solidFill>
                    <a:latin typeface="Arial" panose="020B0604020202020204" pitchFamily="34" charset="0"/>
                    <a:ea typeface="Times New Roman" panose="02020603050405020304" pitchFamily="18" charset="0"/>
                    <a:cs typeface="Arial" panose="020B0604020202020204" pitchFamily="34" charset="0"/>
                  </a:rPr>
                  <a:t> 5 </a:t>
                </a:r>
                <a:r>
                  <a:rPr lang="en-US" sz="38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cốc</a:t>
                </a:r>
                <a:r>
                  <a:rPr lang="en-US" sz="38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trà</a:t>
                </a:r>
                <a:r>
                  <a:rPr lang="en-US" sz="38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sữa</a:t>
                </a:r>
                <a:r>
                  <a:rPr lang="en-US" sz="38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sau</a:t>
                </a:r>
                <a:r>
                  <a:rPr lang="en-US" sz="38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khi</a:t>
                </a:r>
                <a:r>
                  <a:rPr lang="en-US" sz="38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giảm</a:t>
                </a:r>
                <a:r>
                  <a:rPr lang="en-US" sz="38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giá</a:t>
                </a:r>
                <a:r>
                  <a:rPr lang="en-US" sz="38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3800" i="1" dirty="0" smtClean="0">
                        <a:solidFill>
                          <a:srgbClr val="333333"/>
                        </a:solidFill>
                        <a:latin typeface="Cambria Math" panose="02040503050406030204" pitchFamily="18" charset="0"/>
                        <a:ea typeface="Times New Roman" panose="02020603050405020304" pitchFamily="18" charset="0"/>
                        <a:cs typeface="Arial" panose="020B0604020202020204" pitchFamily="34" charset="0"/>
                      </a:rPr>
                      <m:t>5.</m:t>
                    </m:r>
                    <m:r>
                      <a:rPr lang="en-US" sz="3800" i="1" dirty="0" smtClean="0">
                        <a:solidFill>
                          <a:srgbClr val="333333"/>
                        </a:solidFill>
                        <a:latin typeface="Cambria Math" panose="02040503050406030204" pitchFamily="18" charset="0"/>
                        <a:ea typeface="Times New Roman" panose="02020603050405020304" pitchFamily="18" charset="0"/>
                        <a:cs typeface="Arial" panose="020B0604020202020204" pitchFamily="34" charset="0"/>
                      </a:rPr>
                      <m:t>𝑥</m:t>
                    </m:r>
                    <m:r>
                      <a:rPr lang="en-US" sz="3800" i="1" dirty="0" smtClean="0">
                        <a:solidFill>
                          <a:srgbClr val="333333"/>
                        </a:solidFill>
                        <a:latin typeface="Cambria Math" panose="02040503050406030204" pitchFamily="18" charset="0"/>
                        <a:ea typeface="Times New Roman" panose="02020603050405020304" pitchFamily="18" charset="0"/>
                        <a:cs typeface="Arial" panose="020B0604020202020204" pitchFamily="34" charset="0"/>
                      </a:rPr>
                      <m:t>.90%</m:t>
                    </m:r>
                  </m:oMath>
                </a14:m>
                <a:r>
                  <a:rPr lang="en-US" sz="38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đồng</a:t>
                </a:r>
                <a:r>
                  <a:rPr lang="en-US" sz="3800" dirty="0">
                    <a:solidFill>
                      <a:srgbClr val="333333"/>
                    </a:solidFill>
                    <a:latin typeface="Arial" panose="020B0604020202020204" pitchFamily="34" charset="0"/>
                    <a:ea typeface="Times New Roman" panose="02020603050405020304" pitchFamily="18" charset="0"/>
                    <a:cs typeface="Arial" panose="020B0604020202020204" pitchFamily="34" charset="0"/>
                  </a:rPr>
                  <a:t>).</a:t>
                </a:r>
                <a:endParaRPr lang="en-US" sz="3800" dirty="0">
                  <a:latin typeface="Arial" panose="020B0604020202020204" pitchFamily="34" charset="0"/>
                  <a:ea typeface="Times New Roman" panose="02020603050405020304" pitchFamily="18" charset="0"/>
                  <a:cs typeface="Arial" panose="020B0604020202020204" pitchFamily="34" charset="0"/>
                </a:endParaRPr>
              </a:p>
              <a:p>
                <a:pPr>
                  <a:lnSpc>
                    <a:spcPct val="150000"/>
                  </a:lnSpc>
                </a:pPr>
                <a:r>
                  <a:rPr lang="en-US" sz="3800" dirty="0">
                    <a:solidFill>
                      <a:srgbClr val="333333"/>
                    </a:solidFill>
                    <a:latin typeface="Arial" panose="020B0604020202020204" pitchFamily="34" charset="0"/>
                    <a:ea typeface="Times New Roman" panose="02020603050405020304" pitchFamily="18" charset="0"/>
                    <a:cs typeface="Arial" panose="020B0604020202020204" pitchFamily="34" charset="0"/>
                  </a:rPr>
                  <a:t>     - </a:t>
                </a:r>
                <a:r>
                  <a:rPr lang="en-US" sz="38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Số</a:t>
                </a:r>
                <a:r>
                  <a:rPr lang="en-US" sz="38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tiền</a:t>
                </a:r>
                <a:r>
                  <a:rPr lang="en-US" sz="38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mua</a:t>
                </a:r>
                <a:r>
                  <a:rPr lang="en-US" sz="3800" dirty="0">
                    <a:solidFill>
                      <a:srgbClr val="333333"/>
                    </a:solidFill>
                    <a:latin typeface="Arial" panose="020B0604020202020204" pitchFamily="34" charset="0"/>
                    <a:ea typeface="Times New Roman" panose="02020603050405020304" pitchFamily="18" charset="0"/>
                    <a:cs typeface="Arial" panose="020B0604020202020204" pitchFamily="34" charset="0"/>
                  </a:rPr>
                  <a:t> 3 </a:t>
                </a:r>
                <a:r>
                  <a:rPr lang="en-US" sz="38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lọ</a:t>
                </a:r>
                <a:r>
                  <a:rPr lang="en-US" sz="38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sữa</a:t>
                </a:r>
                <a:r>
                  <a:rPr lang="en-US" sz="38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chua</a:t>
                </a:r>
                <a:r>
                  <a:rPr lang="en-US" sz="38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3800" i="1" dirty="0" smtClean="0">
                        <a:solidFill>
                          <a:srgbClr val="333333"/>
                        </a:solidFill>
                        <a:latin typeface="Cambria Math" panose="02040503050406030204" pitchFamily="18" charset="0"/>
                        <a:ea typeface="Times New Roman" panose="02020603050405020304" pitchFamily="18" charset="0"/>
                        <a:cs typeface="Arial" panose="020B0604020202020204" pitchFamily="34" charset="0"/>
                      </a:rPr>
                      <m:t>3.</m:t>
                    </m:r>
                    <m:r>
                      <a:rPr lang="en-US" sz="3800" i="1" dirty="0" smtClean="0">
                        <a:solidFill>
                          <a:srgbClr val="333333"/>
                        </a:solidFill>
                        <a:latin typeface="Cambria Math" panose="02040503050406030204" pitchFamily="18" charset="0"/>
                        <a:ea typeface="Times New Roman" panose="02020603050405020304" pitchFamily="18" charset="0"/>
                        <a:cs typeface="Arial" panose="020B0604020202020204" pitchFamily="34" charset="0"/>
                      </a:rPr>
                      <m:t>𝑦</m:t>
                    </m:r>
                  </m:oMath>
                </a14:m>
                <a:r>
                  <a:rPr lang="en-US" sz="38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đồng</a:t>
                </a:r>
                <a:r>
                  <a:rPr lang="en-US" sz="3800" dirty="0">
                    <a:solidFill>
                      <a:srgbClr val="333333"/>
                    </a:solidFill>
                    <a:latin typeface="Arial" panose="020B0604020202020204" pitchFamily="34" charset="0"/>
                    <a:ea typeface="Times New Roman" panose="02020603050405020304" pitchFamily="18" charset="0"/>
                    <a:cs typeface="Arial" panose="020B0604020202020204" pitchFamily="34" charset="0"/>
                  </a:rPr>
                  <a:t>).</a:t>
                </a:r>
                <a:endParaRPr lang="en-US" sz="3800" dirty="0">
                  <a:latin typeface="Arial" panose="020B0604020202020204" pitchFamily="34" charset="0"/>
                  <a:ea typeface="Times New Roman" panose="02020603050405020304" pitchFamily="18" charset="0"/>
                  <a:cs typeface="Arial" panose="020B0604020202020204" pitchFamily="34" charset="0"/>
                </a:endParaRPr>
              </a:p>
              <a:p>
                <a:pPr>
                  <a:lnSpc>
                    <a:spcPct val="150000"/>
                  </a:lnSpc>
                </a:pPr>
                <a:r>
                  <a:rPr lang="en-US" sz="3800" dirty="0">
                    <a:solidFill>
                      <a:srgbClr val="333333"/>
                    </a:solidFill>
                    <a:latin typeface="Arial" panose="020B0604020202020204" pitchFamily="34" charset="0"/>
                    <a:ea typeface="Times New Roman" panose="02020603050405020304" pitchFamily="18" charset="0"/>
                    <a:cs typeface="Arial" panose="020B0604020202020204" pitchFamily="34" charset="0"/>
                  </a:rPr>
                  <a:t>b)</a:t>
                </a:r>
                <a:r>
                  <a:rPr lang="en-US" sz="3800" dirty="0">
                    <a:latin typeface="Arial" panose="020B0604020202020204" pitchFamily="34" charset="0"/>
                    <a:ea typeface="Times New Roman" panose="02020603050405020304" pitchFamily="18" charset="0"/>
                    <a:cs typeface="Arial" panose="020B0604020202020204" pitchFamily="34" charset="0"/>
                  </a:rPr>
                  <a:t>  </a:t>
                </a:r>
                <a:r>
                  <a:rPr lang="en-US" sz="38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Số</a:t>
                </a:r>
                <a:r>
                  <a:rPr lang="en-US" sz="38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tiền</a:t>
                </a:r>
                <a:r>
                  <a:rPr lang="en-US" sz="38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khi</a:t>
                </a:r>
                <a:r>
                  <a:rPr lang="en-US" sz="38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mua</a:t>
                </a:r>
                <a:r>
                  <a:rPr lang="en-US" sz="3800" dirty="0">
                    <a:solidFill>
                      <a:srgbClr val="333333"/>
                    </a:solidFill>
                    <a:latin typeface="Arial" panose="020B0604020202020204" pitchFamily="34" charset="0"/>
                    <a:ea typeface="Times New Roman" panose="02020603050405020304" pitchFamily="18" charset="0"/>
                    <a:cs typeface="Arial" panose="020B0604020202020204" pitchFamily="34" charset="0"/>
                  </a:rPr>
                  <a:t> 3 </a:t>
                </a:r>
                <a:r>
                  <a:rPr lang="en-US" sz="38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lọ</a:t>
                </a:r>
                <a:r>
                  <a:rPr lang="en-US" sz="38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sữa</a:t>
                </a:r>
                <a:r>
                  <a:rPr lang="en-US" sz="38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chua</a:t>
                </a:r>
                <a:r>
                  <a:rPr lang="en-US" sz="38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là</a:t>
                </a:r>
                <a:r>
                  <a:rPr lang="en-US" sz="3800" dirty="0">
                    <a:solidFill>
                      <a:srgbClr val="333333"/>
                    </a:solidFill>
                    <a:latin typeface="Arial" panose="020B0604020202020204" pitchFamily="34" charset="0"/>
                    <a:ea typeface="Times New Roman" panose="02020603050405020304" pitchFamily="18" charset="0"/>
                    <a:cs typeface="Arial" panose="020B0604020202020204" pitchFamily="34" charset="0"/>
                  </a:rPr>
                  <a:t>: 3 x 15 000 = 45 000 (</a:t>
                </a:r>
                <a:r>
                  <a:rPr lang="en-US" sz="38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đồng</a:t>
                </a:r>
                <a:r>
                  <a:rPr lang="en-US" sz="3800" dirty="0">
                    <a:solidFill>
                      <a:srgbClr val="333333"/>
                    </a:solidFill>
                    <a:latin typeface="Arial" panose="020B0604020202020204" pitchFamily="34" charset="0"/>
                    <a:ea typeface="Times New Roman" panose="02020603050405020304" pitchFamily="18" charset="0"/>
                    <a:cs typeface="Arial" panose="020B0604020202020204" pitchFamily="34" charset="0"/>
                  </a:rPr>
                  <a:t>)</a:t>
                </a:r>
                <a:endParaRPr lang="en-US" sz="3800" dirty="0">
                  <a:latin typeface="Arial" panose="020B0604020202020204" pitchFamily="34" charset="0"/>
                  <a:ea typeface="Times New Roman" panose="02020603050405020304" pitchFamily="18" charset="0"/>
                  <a:cs typeface="Arial" panose="020B0604020202020204" pitchFamily="34" charset="0"/>
                </a:endParaRPr>
              </a:p>
              <a:p>
                <a:pPr>
                  <a:lnSpc>
                    <a:spcPct val="150000"/>
                  </a:lnSpc>
                </a:pPr>
                <a:r>
                  <a:rPr lang="en-US" sz="3800" dirty="0">
                    <a:solidFill>
                      <a:srgbClr val="333333"/>
                    </a:solidFill>
                    <a:latin typeface="Arial" panose="020B0604020202020204" pitchFamily="34" charset="0"/>
                    <a:ea typeface="Times New Roman" panose="02020603050405020304" pitchFamily="18" charset="0"/>
                    <a:cs typeface="Arial" panose="020B0604020202020204" pitchFamily="34" charset="0"/>
                  </a:rPr>
                  <a:t>     - </a:t>
                </a:r>
                <a:r>
                  <a:rPr lang="en-US" sz="38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Số</a:t>
                </a:r>
                <a:r>
                  <a:rPr lang="en-US" sz="38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tiền</a:t>
                </a:r>
                <a:r>
                  <a:rPr lang="en-US" sz="38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còn</a:t>
                </a:r>
                <a:r>
                  <a:rPr lang="en-US" sz="38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lại</a:t>
                </a:r>
                <a:r>
                  <a:rPr lang="en-US" sz="38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sau</a:t>
                </a:r>
                <a:r>
                  <a:rPr lang="en-US" sz="38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khi</a:t>
                </a:r>
                <a:r>
                  <a:rPr lang="en-US" sz="38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mua</a:t>
                </a:r>
                <a:r>
                  <a:rPr lang="en-US" sz="38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sữa</a:t>
                </a:r>
                <a:r>
                  <a:rPr lang="en-US" sz="38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chua</a:t>
                </a:r>
                <a:r>
                  <a:rPr lang="en-US" sz="38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là</a:t>
                </a:r>
                <a:r>
                  <a:rPr lang="en-US" sz="38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p>
              <a:p>
                <a:pPr algn="ctr">
                  <a:lnSpc>
                    <a:spcPct val="150000"/>
                  </a:lnSpc>
                </a:pPr>
                <a:r>
                  <a:rPr lang="en-US" sz="3800" dirty="0">
                    <a:solidFill>
                      <a:srgbClr val="333333"/>
                    </a:solidFill>
                    <a:latin typeface="Arial" panose="020B0604020202020204" pitchFamily="34" charset="0"/>
                    <a:ea typeface="Times New Roman" panose="02020603050405020304" pitchFamily="18" charset="0"/>
                    <a:cs typeface="Arial" panose="020B0604020202020204" pitchFamily="34" charset="0"/>
                  </a:rPr>
                  <a:t>195 000 - 45 000 = 150 000 (</a:t>
                </a:r>
                <a:r>
                  <a:rPr lang="en-US" sz="38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đồng</a:t>
                </a:r>
                <a:r>
                  <a:rPr lang="en-US" sz="3800" dirty="0">
                    <a:solidFill>
                      <a:srgbClr val="333333"/>
                    </a:solidFill>
                    <a:latin typeface="Arial" panose="020B0604020202020204" pitchFamily="34" charset="0"/>
                    <a:ea typeface="Times New Roman" panose="02020603050405020304" pitchFamily="18" charset="0"/>
                    <a:cs typeface="Arial" panose="020B0604020202020204" pitchFamily="34" charset="0"/>
                  </a:rPr>
                  <a:t>)</a:t>
                </a:r>
                <a:endParaRPr lang="en-US" sz="3800" dirty="0">
                  <a:latin typeface="Arial" panose="020B0604020202020204" pitchFamily="34" charset="0"/>
                  <a:ea typeface="Times New Roman" panose="02020603050405020304" pitchFamily="18" charset="0"/>
                  <a:cs typeface="Arial" panose="020B0604020202020204" pitchFamily="34" charset="0"/>
                </a:endParaRPr>
              </a:p>
              <a:p>
                <a:pPr>
                  <a:lnSpc>
                    <a:spcPct val="150000"/>
                  </a:lnSpc>
                </a:pPr>
                <a:r>
                  <a:rPr lang="en-US" sz="3800" dirty="0">
                    <a:solidFill>
                      <a:srgbClr val="333333"/>
                    </a:solidFill>
                    <a:latin typeface="Arial" panose="020B0604020202020204" pitchFamily="34" charset="0"/>
                    <a:ea typeface="Times New Roman" panose="02020603050405020304" pitchFamily="18" charset="0"/>
                    <a:cs typeface="Arial" panose="020B0604020202020204" pitchFamily="34" charset="0"/>
                  </a:rPr>
                  <a:t>     - Ta </a:t>
                </a:r>
                <a:r>
                  <a:rPr lang="en-US" sz="38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có</a:t>
                </a:r>
                <a:r>
                  <a:rPr lang="en-US" sz="3800" dirty="0">
                    <a:solidFill>
                      <a:srgbClr val="333333"/>
                    </a:solidFill>
                    <a:latin typeface="Arial" panose="020B0604020202020204" pitchFamily="34" charset="0"/>
                    <a:ea typeface="Times New Roman" panose="02020603050405020304" pitchFamily="18" charset="0"/>
                    <a:cs typeface="Arial" panose="020B0604020202020204" pitchFamily="34" charset="0"/>
                  </a:rPr>
                  <a:t>, 5 </a:t>
                </a:r>
                <a:r>
                  <a:rPr lang="en-US" sz="38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cốc</a:t>
                </a:r>
                <a:r>
                  <a:rPr lang="en-US" sz="38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trà</a:t>
                </a:r>
                <a:r>
                  <a:rPr lang="en-US" sz="38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sữa</a:t>
                </a:r>
                <a:r>
                  <a:rPr lang="en-US" sz="38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hết</a:t>
                </a:r>
                <a:r>
                  <a:rPr lang="en-US" sz="3800" dirty="0">
                    <a:solidFill>
                      <a:srgbClr val="333333"/>
                    </a:solidFill>
                    <a:latin typeface="Arial" panose="020B0604020202020204" pitchFamily="34" charset="0"/>
                    <a:ea typeface="Times New Roman" panose="02020603050405020304" pitchFamily="18" charset="0"/>
                    <a:cs typeface="Arial" panose="020B0604020202020204" pitchFamily="34" charset="0"/>
                  </a:rPr>
                  <a:t> 150 000 </a:t>
                </a:r>
                <a:r>
                  <a:rPr lang="en-US" sz="38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đồng</a:t>
                </a:r>
                <a:r>
                  <a:rPr lang="en-US" sz="38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vậy</a:t>
                </a:r>
                <a:r>
                  <a:rPr lang="en-US" sz="3800" dirty="0">
                    <a:solidFill>
                      <a:srgbClr val="333333"/>
                    </a:solidFill>
                    <a:latin typeface="Arial" panose="020B0604020202020204" pitchFamily="34" charset="0"/>
                    <a:ea typeface="Times New Roman" panose="02020603050405020304" pitchFamily="18" charset="0"/>
                    <a:cs typeface="Arial" panose="020B0604020202020204" pitchFamily="34" charset="0"/>
                  </a:rPr>
                  <a:t> 1 </a:t>
                </a:r>
                <a:r>
                  <a:rPr lang="en-US" sz="38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cốc</a:t>
                </a:r>
                <a:r>
                  <a:rPr lang="en-US" sz="38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có</a:t>
                </a:r>
                <a:r>
                  <a:rPr lang="en-US" sz="38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số</a:t>
                </a:r>
                <a:r>
                  <a:rPr lang="en-US" sz="38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tiền</a:t>
                </a:r>
                <a:r>
                  <a:rPr lang="en-US" sz="38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là</a:t>
                </a:r>
                <a:r>
                  <a:rPr lang="en-US" sz="38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p>
              <a:p>
                <a:pPr algn="ctr">
                  <a:lnSpc>
                    <a:spcPct val="150000"/>
                  </a:lnSpc>
                </a:pPr>
                <a:r>
                  <a:rPr lang="en-US" sz="3800" dirty="0">
                    <a:solidFill>
                      <a:srgbClr val="333333"/>
                    </a:solidFill>
                    <a:latin typeface="Arial" panose="020B0604020202020204" pitchFamily="34" charset="0"/>
                    <a:ea typeface="Times New Roman" panose="02020603050405020304" pitchFamily="18" charset="0"/>
                    <a:cs typeface="Arial" panose="020B0604020202020204" pitchFamily="34" charset="0"/>
                  </a:rPr>
                  <a:t>150 000: 5 = 30 000 (</a:t>
                </a:r>
                <a:r>
                  <a:rPr lang="en-US" sz="38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đồng</a:t>
                </a:r>
                <a:r>
                  <a:rPr lang="en-US" sz="3800" dirty="0">
                    <a:solidFill>
                      <a:srgbClr val="333333"/>
                    </a:solidFill>
                    <a:latin typeface="Arial" panose="020B0604020202020204" pitchFamily="34" charset="0"/>
                    <a:ea typeface="Times New Roman" panose="02020603050405020304" pitchFamily="18" charset="0"/>
                    <a:cs typeface="Arial" panose="020B0604020202020204" pitchFamily="34" charset="0"/>
                  </a:rPr>
                  <a:t>)</a:t>
                </a:r>
                <a:endParaRPr lang="en-US" sz="3800" dirty="0">
                  <a:latin typeface="Arial" panose="020B0604020202020204" pitchFamily="34" charset="0"/>
                  <a:ea typeface="Times New Roman" panose="02020603050405020304" pitchFamily="18" charset="0"/>
                  <a:cs typeface="Arial" panose="020B0604020202020204" pitchFamily="34" charset="0"/>
                </a:endParaRPr>
              </a:p>
              <a:p>
                <a:pPr>
                  <a:lnSpc>
                    <a:spcPct val="150000"/>
                  </a:lnSpc>
                </a:pPr>
                <a:r>
                  <a:rPr lang="en-US" sz="3800" dirty="0">
                    <a:solidFill>
                      <a:srgbClr val="333333"/>
                    </a:solidFill>
                    <a:latin typeface="Arial" panose="020B0604020202020204" pitchFamily="34" charset="0"/>
                    <a:ea typeface="Times New Roman" panose="02020603050405020304" pitchFamily="18" charset="0"/>
                    <a:cs typeface="Arial" panose="020B0604020202020204" pitchFamily="34" charset="0"/>
                  </a:rPr>
                  <a:t>     - </a:t>
                </a:r>
                <a:r>
                  <a:rPr lang="en-US" sz="38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Vậy</a:t>
                </a:r>
                <a:r>
                  <a:rPr lang="en-US" sz="38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số</a:t>
                </a:r>
                <a:r>
                  <a:rPr lang="en-US" sz="38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tiền</a:t>
                </a:r>
                <a:r>
                  <a:rPr lang="en-US" sz="38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của</a:t>
                </a:r>
                <a:r>
                  <a:rPr lang="en-US" sz="38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một</a:t>
                </a:r>
                <a:r>
                  <a:rPr lang="en-US" sz="38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cốc</a:t>
                </a:r>
                <a:r>
                  <a:rPr lang="en-US" sz="38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trà</a:t>
                </a:r>
                <a:r>
                  <a:rPr lang="en-US" sz="38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sữa</a:t>
                </a:r>
                <a:r>
                  <a:rPr lang="en-US" sz="38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khi</a:t>
                </a:r>
                <a:r>
                  <a:rPr lang="en-US" sz="38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được</a:t>
                </a:r>
                <a:r>
                  <a:rPr lang="en-US" sz="38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giảm</a:t>
                </a:r>
                <a:r>
                  <a:rPr lang="en-US" sz="38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là</a:t>
                </a:r>
                <a:r>
                  <a:rPr lang="en-US" sz="38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p>
              <a:p>
                <a:pPr algn="ctr">
                  <a:lnSpc>
                    <a:spcPct val="150000"/>
                  </a:lnSpc>
                </a:pPr>
                <a:r>
                  <a:rPr lang="en-US" sz="3800" dirty="0">
                    <a:solidFill>
                      <a:srgbClr val="333333"/>
                    </a:solidFill>
                    <a:latin typeface="Arial" panose="020B0604020202020204" pitchFamily="34" charset="0"/>
                    <a:ea typeface="Times New Roman" panose="02020603050405020304" pitchFamily="18" charset="0"/>
                    <a:cs typeface="Arial" panose="020B0604020202020204" pitchFamily="34" charset="0"/>
                  </a:rPr>
                  <a:t>30 000 x 90% = 27 000 (</a:t>
                </a:r>
                <a:r>
                  <a:rPr lang="en-US" sz="38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đồng</a:t>
                </a:r>
                <a:r>
                  <a:rPr lang="en-US" sz="3800" dirty="0">
                    <a:solidFill>
                      <a:srgbClr val="333333"/>
                    </a:solidFill>
                    <a:latin typeface="Arial" panose="020B0604020202020204" pitchFamily="34" charset="0"/>
                    <a:ea typeface="Times New Roman" panose="02020603050405020304" pitchFamily="18" charset="0"/>
                    <a:cs typeface="Arial" panose="020B0604020202020204" pitchFamily="34" charset="0"/>
                  </a:rPr>
                  <a:t>).</a:t>
                </a:r>
                <a:endParaRPr lang="en-US" sz="3800" dirty="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838200" y="1287379"/>
                <a:ext cx="18440400" cy="8863965"/>
              </a:xfrm>
              <a:prstGeom prst="rect">
                <a:avLst/>
              </a:prstGeom>
              <a:blipFill>
                <a:blip r:embed="rId10"/>
                <a:stretch>
                  <a:fillRect l="-1091" b="-619"/>
                </a:stretch>
              </a:blipFill>
            </p:spPr>
            <p:txBody>
              <a:bodyPr/>
              <a:lstStyle/>
              <a:p>
                <a:r>
                  <a:rPr lang="en-US">
                    <a:noFill/>
                  </a:rPr>
                  <a:t> </a:t>
                </a:r>
              </a:p>
            </p:txBody>
          </p:sp>
        </mc:Fallback>
      </mc:AlternateContent>
      <p:pic>
        <p:nvPicPr>
          <p:cNvPr id="7" name="Picture 10"/>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flipH="1">
            <a:off x="17177084" y="9214824"/>
            <a:ext cx="905034" cy="886933"/>
          </a:xfrm>
          <a:prstGeom prst="rect">
            <a:avLst/>
          </a:prstGeom>
        </p:spPr>
      </p:pic>
    </p:spTree>
    <p:extLst>
      <p:ext uri="{BB962C8B-B14F-4D97-AF65-F5344CB8AC3E}">
        <p14:creationId xmlns:p14="http://schemas.microsoft.com/office/powerpoint/2010/main" val="6283732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500"/>
                                        <p:tgtEl>
                                          <p:spTgt spid="2">
                                            <p:txEl>
                                              <p:pRg st="0" end="0"/>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animEffect transition="in" filter="fade">
                                      <p:cBhvr>
                                        <p:cTn id="15" dur="500"/>
                                        <p:tgtEl>
                                          <p:spTgt spid="2">
                                            <p:txEl>
                                              <p:pRg st="1" end="1"/>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2">
                                            <p:txEl>
                                              <p:pRg st="2" end="2"/>
                                            </p:txEl>
                                          </p:spTgt>
                                        </p:tgtEl>
                                        <p:attrNameLst>
                                          <p:attrName>style.visibility</p:attrName>
                                        </p:attrNameLst>
                                      </p:cBhvr>
                                      <p:to>
                                        <p:strVal val="visible"/>
                                      </p:to>
                                    </p:set>
                                    <p:animEffect transition="in" filter="fade">
                                      <p:cBhvr>
                                        <p:cTn id="18" dur="500"/>
                                        <p:tgtEl>
                                          <p:spTgt spid="2">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
                                            <p:txEl>
                                              <p:pRg st="3" end="3"/>
                                            </p:txEl>
                                          </p:spTgt>
                                        </p:tgtEl>
                                        <p:attrNameLst>
                                          <p:attrName>style.visibility</p:attrName>
                                        </p:attrNameLst>
                                      </p:cBhvr>
                                      <p:to>
                                        <p:strVal val="visible"/>
                                      </p:to>
                                    </p:set>
                                    <p:animEffect transition="in" filter="fade">
                                      <p:cBhvr>
                                        <p:cTn id="23" dur="500"/>
                                        <p:tgtEl>
                                          <p:spTgt spid="2">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
                                            <p:txEl>
                                              <p:pRg st="4" end="4"/>
                                            </p:txEl>
                                          </p:spTgt>
                                        </p:tgtEl>
                                        <p:attrNameLst>
                                          <p:attrName>style.visibility</p:attrName>
                                        </p:attrNameLst>
                                      </p:cBhvr>
                                      <p:to>
                                        <p:strVal val="visible"/>
                                      </p:to>
                                    </p:set>
                                    <p:animEffect transition="in" filter="fade">
                                      <p:cBhvr>
                                        <p:cTn id="28" dur="500"/>
                                        <p:tgtEl>
                                          <p:spTgt spid="2">
                                            <p:txEl>
                                              <p:pRg st="4" end="4"/>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2">
                                            <p:txEl>
                                              <p:pRg st="5" end="5"/>
                                            </p:txEl>
                                          </p:spTgt>
                                        </p:tgtEl>
                                        <p:attrNameLst>
                                          <p:attrName>style.visibility</p:attrName>
                                        </p:attrNameLst>
                                      </p:cBhvr>
                                      <p:to>
                                        <p:strVal val="visible"/>
                                      </p:to>
                                    </p:set>
                                    <p:animEffect transition="in" filter="fade">
                                      <p:cBhvr>
                                        <p:cTn id="31" dur="500"/>
                                        <p:tgtEl>
                                          <p:spTgt spid="2">
                                            <p:txEl>
                                              <p:pRg st="5" end="5"/>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2">
                                            <p:txEl>
                                              <p:pRg st="6" end="6"/>
                                            </p:txEl>
                                          </p:spTgt>
                                        </p:tgtEl>
                                        <p:attrNameLst>
                                          <p:attrName>style.visibility</p:attrName>
                                        </p:attrNameLst>
                                      </p:cBhvr>
                                      <p:to>
                                        <p:strVal val="visible"/>
                                      </p:to>
                                    </p:set>
                                    <p:animEffect transition="in" filter="fade">
                                      <p:cBhvr>
                                        <p:cTn id="36" dur="500"/>
                                        <p:tgtEl>
                                          <p:spTgt spid="2">
                                            <p:txEl>
                                              <p:pRg st="6" end="6"/>
                                            </p:txEl>
                                          </p:spTgt>
                                        </p:tgtEl>
                                      </p:cBhvr>
                                    </p:animEffect>
                                  </p:childTnLst>
                                </p:cTn>
                              </p:par>
                              <p:par>
                                <p:cTn id="37" presetID="10" presetClass="entr" presetSubtype="0" fill="hold" nodeType="withEffect">
                                  <p:stCondLst>
                                    <p:cond delay="0"/>
                                  </p:stCondLst>
                                  <p:childTnLst>
                                    <p:set>
                                      <p:cBhvr>
                                        <p:cTn id="38" dur="1" fill="hold">
                                          <p:stCondLst>
                                            <p:cond delay="0"/>
                                          </p:stCondLst>
                                        </p:cTn>
                                        <p:tgtEl>
                                          <p:spTgt spid="2">
                                            <p:txEl>
                                              <p:pRg st="7" end="7"/>
                                            </p:txEl>
                                          </p:spTgt>
                                        </p:tgtEl>
                                        <p:attrNameLst>
                                          <p:attrName>style.visibility</p:attrName>
                                        </p:attrNameLst>
                                      </p:cBhvr>
                                      <p:to>
                                        <p:strVal val="visible"/>
                                      </p:to>
                                    </p:set>
                                    <p:animEffect transition="in" filter="fade">
                                      <p:cBhvr>
                                        <p:cTn id="39" dur="500"/>
                                        <p:tgtEl>
                                          <p:spTgt spid="2">
                                            <p:txEl>
                                              <p:pRg st="7" end="7"/>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nodeType="clickEffect">
                                  <p:stCondLst>
                                    <p:cond delay="0"/>
                                  </p:stCondLst>
                                  <p:childTnLst>
                                    <p:set>
                                      <p:cBhvr>
                                        <p:cTn id="43" dur="1" fill="hold">
                                          <p:stCondLst>
                                            <p:cond delay="0"/>
                                          </p:stCondLst>
                                        </p:cTn>
                                        <p:tgtEl>
                                          <p:spTgt spid="2">
                                            <p:txEl>
                                              <p:pRg st="8" end="8"/>
                                            </p:txEl>
                                          </p:spTgt>
                                        </p:tgtEl>
                                        <p:attrNameLst>
                                          <p:attrName>style.visibility</p:attrName>
                                        </p:attrNameLst>
                                      </p:cBhvr>
                                      <p:to>
                                        <p:strVal val="visible"/>
                                      </p:to>
                                    </p:set>
                                    <p:animEffect transition="in" filter="fade">
                                      <p:cBhvr>
                                        <p:cTn id="44" dur="500"/>
                                        <p:tgtEl>
                                          <p:spTgt spid="2">
                                            <p:txEl>
                                              <p:pRg st="8" end="8"/>
                                            </p:txEl>
                                          </p:spTgt>
                                        </p:tgtEl>
                                      </p:cBhvr>
                                    </p:animEffect>
                                    <p:anim calcmode="lin" valueType="num">
                                      <p:cBhvr>
                                        <p:cTn id="45" dur="500" fill="hold"/>
                                        <p:tgtEl>
                                          <p:spTgt spid="2">
                                            <p:txEl>
                                              <p:pRg st="8" end="8"/>
                                            </p:txEl>
                                          </p:spTgt>
                                        </p:tgtEl>
                                        <p:attrNameLst>
                                          <p:attrName>ppt_x</p:attrName>
                                        </p:attrNameLst>
                                      </p:cBhvr>
                                      <p:tavLst>
                                        <p:tav tm="0">
                                          <p:val>
                                            <p:strVal val="#ppt_x"/>
                                          </p:val>
                                        </p:tav>
                                        <p:tav tm="100000">
                                          <p:val>
                                            <p:strVal val="#ppt_x"/>
                                          </p:val>
                                        </p:tav>
                                      </p:tavLst>
                                    </p:anim>
                                    <p:anim calcmode="lin" valueType="num">
                                      <p:cBhvr>
                                        <p:cTn id="46" dur="500" fill="hold"/>
                                        <p:tgtEl>
                                          <p:spTgt spid="2">
                                            <p:txEl>
                                              <p:pRg st="8" end="8"/>
                                            </p:txEl>
                                          </p:spTgt>
                                        </p:tgtEl>
                                        <p:attrNameLst>
                                          <p:attrName>ppt_y</p:attrName>
                                        </p:attrNameLst>
                                      </p:cBhvr>
                                      <p:tavLst>
                                        <p:tav tm="0">
                                          <p:val>
                                            <p:strVal val="#ppt_y+.1"/>
                                          </p:val>
                                        </p:tav>
                                        <p:tav tm="100000">
                                          <p:val>
                                            <p:strVal val="#ppt_y"/>
                                          </p:val>
                                        </p:tav>
                                      </p:tavLst>
                                    </p:anim>
                                  </p:childTnLst>
                                </p:cTn>
                              </p:par>
                              <p:par>
                                <p:cTn id="47" presetID="42" presetClass="entr" presetSubtype="0" fill="hold" nodeType="withEffect">
                                  <p:stCondLst>
                                    <p:cond delay="0"/>
                                  </p:stCondLst>
                                  <p:childTnLst>
                                    <p:set>
                                      <p:cBhvr>
                                        <p:cTn id="48" dur="1" fill="hold">
                                          <p:stCondLst>
                                            <p:cond delay="0"/>
                                          </p:stCondLst>
                                        </p:cTn>
                                        <p:tgtEl>
                                          <p:spTgt spid="2">
                                            <p:txEl>
                                              <p:pRg st="9" end="9"/>
                                            </p:txEl>
                                          </p:spTgt>
                                        </p:tgtEl>
                                        <p:attrNameLst>
                                          <p:attrName>style.visibility</p:attrName>
                                        </p:attrNameLst>
                                      </p:cBhvr>
                                      <p:to>
                                        <p:strVal val="visible"/>
                                      </p:to>
                                    </p:set>
                                    <p:animEffect transition="in" filter="fade">
                                      <p:cBhvr>
                                        <p:cTn id="49" dur="500"/>
                                        <p:tgtEl>
                                          <p:spTgt spid="2">
                                            <p:txEl>
                                              <p:pRg st="9" end="9"/>
                                            </p:txEl>
                                          </p:spTgt>
                                        </p:tgtEl>
                                      </p:cBhvr>
                                    </p:animEffect>
                                    <p:anim calcmode="lin" valueType="num">
                                      <p:cBhvr>
                                        <p:cTn id="50" dur="500" fill="hold"/>
                                        <p:tgtEl>
                                          <p:spTgt spid="2">
                                            <p:txEl>
                                              <p:pRg st="9" end="9"/>
                                            </p:txEl>
                                          </p:spTgt>
                                        </p:tgtEl>
                                        <p:attrNameLst>
                                          <p:attrName>ppt_x</p:attrName>
                                        </p:attrNameLst>
                                      </p:cBhvr>
                                      <p:tavLst>
                                        <p:tav tm="0">
                                          <p:val>
                                            <p:strVal val="#ppt_x"/>
                                          </p:val>
                                        </p:tav>
                                        <p:tav tm="100000">
                                          <p:val>
                                            <p:strVal val="#ppt_x"/>
                                          </p:val>
                                        </p:tav>
                                      </p:tavLst>
                                    </p:anim>
                                    <p:anim calcmode="lin" valueType="num">
                                      <p:cBhvr>
                                        <p:cTn id="51" dur="500" fill="hold"/>
                                        <p:tgtEl>
                                          <p:spTgt spid="2">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E7FEFF"/>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4165033">
            <a:off x="12819392" y="-3581734"/>
            <a:ext cx="8815906" cy="5840538"/>
          </a:xfrm>
          <a:prstGeom prst="rect">
            <a:avLst/>
          </a:prstGeom>
        </p:spPr>
      </p:pic>
      <p:pic>
        <p:nvPicPr>
          <p:cNvPr id="5" name="Picture 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062157" y="8235102"/>
            <a:ext cx="1800631" cy="2250790"/>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428454" y="-135470"/>
            <a:ext cx="905034" cy="886933"/>
          </a:xfrm>
          <a:prstGeom prst="rect">
            <a:avLst/>
          </a:prstGeom>
        </p:spPr>
      </p:pic>
      <p:pic>
        <p:nvPicPr>
          <p:cNvPr id="10" name="Picture 1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452517" y="9604090"/>
            <a:ext cx="905034" cy="886933"/>
          </a:xfrm>
          <a:prstGeom prst="rect">
            <a:avLst/>
          </a:prstGeom>
        </p:spPr>
      </p:pic>
      <p:pic>
        <p:nvPicPr>
          <p:cNvPr id="11" name="Picture 11"/>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4097000" y="-86730"/>
            <a:ext cx="905034" cy="886933"/>
          </a:xfrm>
          <a:prstGeom prst="rect">
            <a:avLst/>
          </a:prstGeom>
        </p:spPr>
      </p:pic>
      <p:sp>
        <p:nvSpPr>
          <p:cNvPr id="19" name="Rectangle 18"/>
          <p:cNvSpPr/>
          <p:nvPr/>
        </p:nvSpPr>
        <p:spPr>
          <a:xfrm>
            <a:off x="1265273" y="876300"/>
            <a:ext cx="15697200" cy="4632037"/>
          </a:xfrm>
          <a:prstGeom prst="rect">
            <a:avLst/>
          </a:prstGeom>
        </p:spPr>
        <p:txBody>
          <a:bodyPr wrap="square">
            <a:spAutoFit/>
          </a:bodyPr>
          <a:lstStyle/>
          <a:p>
            <a:pPr marL="30480" marR="30480" algn="just">
              <a:lnSpc>
                <a:spcPct val="150000"/>
              </a:lnSpc>
            </a:pPr>
            <a:r>
              <a:rPr kumimoji="0" lang="fr-FR" sz="3800" b="1"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Bài</a:t>
            </a:r>
            <a:r>
              <a:rPr kumimoji="0" lang="fr-FR" sz="38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6</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a)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Lãi</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suất</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ngân</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hàng</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quy</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định</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cho</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kì</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hạn</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1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năm</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là</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r% /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năm</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Viết</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biểu</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thức</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đại</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số</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biểu</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thị</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số</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tiền</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lãi</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khi</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hết</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kì</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hạn</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1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năm</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nếu</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gửi</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ngân</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hàng</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đồng</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endParaRPr lang="en-US" sz="3800" dirty="0">
              <a:latin typeface="Arial" panose="020B0604020202020204" pitchFamily="34" charset="0"/>
              <a:ea typeface="Times New Roman" panose="02020603050405020304" pitchFamily="18" charset="0"/>
              <a:cs typeface="Arial" panose="020B0604020202020204" pitchFamily="34" charset="0"/>
            </a:endParaRPr>
          </a:p>
          <a:p>
            <a:pPr marL="30480" marR="30480" algn="just">
              <a:lnSpc>
                <a:spcPct val="150000"/>
              </a:lnSpc>
            </a:pP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b)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Cô</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Ngân</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gửi</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ngân</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hàng</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200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triệu</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đồng</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với</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lãi</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suất</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6% /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năm</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Hết</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kì</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hạn</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1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năm</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cô</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Ngân</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được</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số</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tiền</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lãi</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là</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bao</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nhiêu</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endParaRPr lang="en-US" sz="3800"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18" name="Oval Callout 17"/>
          <p:cNvSpPr/>
          <p:nvPr/>
        </p:nvSpPr>
        <p:spPr>
          <a:xfrm>
            <a:off x="8277631" y="5748532"/>
            <a:ext cx="1752600" cy="766568"/>
          </a:xfrm>
          <a:prstGeom prst="wedgeEllipseCallout">
            <a:avLst/>
          </a:prstGeom>
          <a:solidFill>
            <a:schemeClr val="accent3">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p:sp>
        <p:nvSpPr>
          <p:cNvPr id="2" name="Rectangle 1"/>
          <p:cNvSpPr/>
          <p:nvPr/>
        </p:nvSpPr>
        <p:spPr>
          <a:xfrm>
            <a:off x="1265273" y="6741768"/>
            <a:ext cx="16188538" cy="2862322"/>
          </a:xfrm>
          <a:prstGeom prst="rect">
            <a:avLst/>
          </a:prstGeom>
        </p:spPr>
        <p:txBody>
          <a:bodyPr wrap="square">
            <a:spAutoFit/>
          </a:bodyPr>
          <a:lstStyle/>
          <a:p>
            <a:pPr>
              <a:lnSpc>
                <a:spcPct val="150000"/>
              </a:lnSpc>
            </a:pPr>
            <a:r>
              <a:rPr lang="en-US" sz="4000" dirty="0">
                <a:solidFill>
                  <a:srgbClr val="333333"/>
                </a:solidFill>
                <a:latin typeface="Arial" panose="020B0604020202020204" pitchFamily="34" charset="0"/>
                <a:ea typeface="Times New Roman" panose="02020603050405020304" pitchFamily="18" charset="0"/>
              </a:rPr>
              <a:t>a) </a:t>
            </a:r>
            <a:r>
              <a:rPr lang="en-US" sz="4000" dirty="0" err="1">
                <a:solidFill>
                  <a:srgbClr val="333333"/>
                </a:solidFill>
                <a:latin typeface="Arial" panose="020B0604020202020204" pitchFamily="34" charset="0"/>
                <a:ea typeface="Times New Roman" panose="02020603050405020304" pitchFamily="18" charset="0"/>
              </a:rPr>
              <a:t>Biểu</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thức</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đại</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số</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biểu</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thị</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số</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tiền</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lãi</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khi</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hết</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hạn</a:t>
            </a:r>
            <a:r>
              <a:rPr lang="en-US" sz="4000" dirty="0">
                <a:solidFill>
                  <a:srgbClr val="333333"/>
                </a:solidFill>
                <a:latin typeface="Arial" panose="020B0604020202020204" pitchFamily="34" charset="0"/>
                <a:ea typeface="Times New Roman" panose="02020603050405020304" pitchFamily="18" charset="0"/>
              </a:rPr>
              <a:t> 1 </a:t>
            </a:r>
            <a:r>
              <a:rPr lang="en-US" sz="4000" dirty="0" err="1">
                <a:solidFill>
                  <a:srgbClr val="333333"/>
                </a:solidFill>
                <a:latin typeface="Arial" panose="020B0604020202020204" pitchFamily="34" charset="0"/>
                <a:ea typeface="Times New Roman" panose="02020603050405020304" pitchFamily="18" charset="0"/>
              </a:rPr>
              <a:t>năm</a:t>
            </a:r>
            <a:r>
              <a:rPr lang="en-US" sz="4000" dirty="0">
                <a:solidFill>
                  <a:srgbClr val="333333"/>
                </a:solidFill>
                <a:latin typeface="Arial" panose="020B0604020202020204" pitchFamily="34" charset="0"/>
                <a:ea typeface="Times New Roman" panose="02020603050405020304" pitchFamily="18" charset="0"/>
              </a:rPr>
              <a:t>: A x r% (</a:t>
            </a:r>
            <a:r>
              <a:rPr lang="en-US" sz="4000" dirty="0" err="1">
                <a:solidFill>
                  <a:srgbClr val="333333"/>
                </a:solidFill>
                <a:latin typeface="Arial" panose="020B0604020202020204" pitchFamily="34" charset="0"/>
                <a:ea typeface="Times New Roman" panose="02020603050405020304" pitchFamily="18" charset="0"/>
              </a:rPr>
              <a:t>đồng</a:t>
            </a:r>
            <a:r>
              <a:rPr lang="en-US" sz="4000" dirty="0">
                <a:solidFill>
                  <a:srgbClr val="333333"/>
                </a:solidFill>
                <a:latin typeface="Arial" panose="020B0604020202020204" pitchFamily="34" charset="0"/>
                <a:ea typeface="Times New Roman" panose="02020603050405020304" pitchFamily="18" charset="0"/>
              </a:rPr>
              <a:t>).</a:t>
            </a:r>
            <a:endParaRPr lang="en-US" sz="3600" dirty="0">
              <a:latin typeface="Times New Roman" panose="02020603050405020304" pitchFamily="18" charset="0"/>
              <a:ea typeface="Times New Roman" panose="02020603050405020304" pitchFamily="18" charset="0"/>
            </a:endParaRPr>
          </a:p>
          <a:p>
            <a:pPr>
              <a:lnSpc>
                <a:spcPct val="150000"/>
              </a:lnSpc>
            </a:pPr>
            <a:r>
              <a:rPr lang="en-US" sz="4000" dirty="0">
                <a:solidFill>
                  <a:srgbClr val="333333"/>
                </a:solidFill>
                <a:latin typeface="Arial" panose="020B0604020202020204" pitchFamily="34" charset="0"/>
                <a:ea typeface="Times New Roman" panose="02020603050405020304" pitchFamily="18" charset="0"/>
              </a:rPr>
              <a:t>b) </a:t>
            </a:r>
            <a:r>
              <a:rPr lang="en-US" sz="4000" dirty="0" err="1">
                <a:solidFill>
                  <a:srgbClr val="333333"/>
                </a:solidFill>
                <a:latin typeface="Arial" panose="020B0604020202020204" pitchFamily="34" charset="0"/>
                <a:ea typeface="Times New Roman" panose="02020603050405020304" pitchFamily="18" charset="0"/>
              </a:rPr>
              <a:t>Hết</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kì</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hạn</a:t>
            </a:r>
            <a:r>
              <a:rPr lang="en-US" sz="4000" dirty="0">
                <a:solidFill>
                  <a:srgbClr val="333333"/>
                </a:solidFill>
                <a:latin typeface="Arial" panose="020B0604020202020204" pitchFamily="34" charset="0"/>
                <a:ea typeface="Times New Roman" panose="02020603050405020304" pitchFamily="18" charset="0"/>
              </a:rPr>
              <a:t> 1 </a:t>
            </a:r>
            <a:r>
              <a:rPr lang="en-US" sz="4000" dirty="0" err="1">
                <a:solidFill>
                  <a:srgbClr val="333333"/>
                </a:solidFill>
                <a:latin typeface="Arial" panose="020B0604020202020204" pitchFamily="34" charset="0"/>
                <a:ea typeface="Times New Roman" panose="02020603050405020304" pitchFamily="18" charset="0"/>
              </a:rPr>
              <a:t>năm</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cô</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Ngân</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nhận</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được</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số</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tiền</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lãi</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là</a:t>
            </a:r>
            <a:r>
              <a:rPr lang="en-US" sz="4000" dirty="0">
                <a:solidFill>
                  <a:srgbClr val="333333"/>
                </a:solidFill>
                <a:latin typeface="Arial" panose="020B0604020202020204" pitchFamily="34" charset="0"/>
                <a:ea typeface="Times New Roman" panose="02020603050405020304" pitchFamily="18" charset="0"/>
              </a:rPr>
              <a:t>:</a:t>
            </a:r>
            <a:endParaRPr lang="en-US" sz="3600" dirty="0">
              <a:latin typeface="Times New Roman" panose="02020603050405020304" pitchFamily="18" charset="0"/>
              <a:ea typeface="Times New Roman" panose="02020603050405020304" pitchFamily="18" charset="0"/>
            </a:endParaRPr>
          </a:p>
          <a:p>
            <a:pPr algn="ctr">
              <a:lnSpc>
                <a:spcPct val="150000"/>
              </a:lnSpc>
              <a:spcAft>
                <a:spcPts val="0"/>
              </a:spcAft>
            </a:pPr>
            <a:r>
              <a:rPr lang="en-US" sz="4000" dirty="0">
                <a:solidFill>
                  <a:srgbClr val="333333"/>
                </a:solidFill>
                <a:latin typeface="Arial" panose="020B0604020202020204" pitchFamily="34" charset="0"/>
                <a:ea typeface="Times New Roman" panose="02020603050405020304" pitchFamily="18" charset="0"/>
              </a:rPr>
              <a:t>200 x 6% = 12 (</a:t>
            </a:r>
            <a:r>
              <a:rPr lang="en-US" sz="4000" dirty="0" err="1">
                <a:solidFill>
                  <a:srgbClr val="333333"/>
                </a:solidFill>
                <a:latin typeface="Arial" panose="020B0604020202020204" pitchFamily="34" charset="0"/>
                <a:ea typeface="Times New Roman" panose="02020603050405020304" pitchFamily="18" charset="0"/>
              </a:rPr>
              <a:t>triệu</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đồng</a:t>
            </a:r>
            <a:r>
              <a:rPr lang="en-US" sz="4000" dirty="0">
                <a:solidFill>
                  <a:srgbClr val="333333"/>
                </a:solidFill>
                <a:latin typeface="Arial" panose="020B0604020202020204" pitchFamily="34" charset="0"/>
                <a:ea typeface="Times New Roman" panose="02020603050405020304" pitchFamily="18" charset="0"/>
              </a:rPr>
              <a:t>)</a:t>
            </a:r>
            <a:endParaRPr lang="en-US" sz="36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227134316"/>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left)">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0" end="0"/>
                                            </p:txEl>
                                          </p:spTgt>
                                        </p:tgtEl>
                                        <p:attrNameLst>
                                          <p:attrName>style.visibility</p:attrName>
                                        </p:attrNameLst>
                                      </p:cBhvr>
                                      <p:to>
                                        <p:strVal val="visible"/>
                                      </p:to>
                                    </p:set>
                                    <p:animEffect transition="in" filter="fade">
                                      <p:cBhvr>
                                        <p:cTn id="17" dur="500"/>
                                        <p:tgtEl>
                                          <p:spTgt spid="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7" presetClass="entr" presetSubtype="0" fill="hold" nodeType="clickEffect">
                                  <p:stCondLst>
                                    <p:cond delay="0"/>
                                  </p:stCondLst>
                                  <p:childTnLst>
                                    <p:set>
                                      <p:cBhvr>
                                        <p:cTn id="21" dur="1" fill="hold">
                                          <p:stCondLst>
                                            <p:cond delay="0"/>
                                          </p:stCondLst>
                                        </p:cTn>
                                        <p:tgtEl>
                                          <p:spTgt spid="2">
                                            <p:txEl>
                                              <p:pRg st="1" end="1"/>
                                            </p:txEl>
                                          </p:spTgt>
                                        </p:tgtEl>
                                        <p:attrNameLst>
                                          <p:attrName>style.visibility</p:attrName>
                                        </p:attrNameLst>
                                      </p:cBhvr>
                                      <p:to>
                                        <p:strVal val="visible"/>
                                      </p:to>
                                    </p:set>
                                    <p:animEffect transition="in" filter="fade">
                                      <p:cBhvr>
                                        <p:cTn id="22" dur="500"/>
                                        <p:tgtEl>
                                          <p:spTgt spid="2">
                                            <p:txEl>
                                              <p:pRg st="1" end="1"/>
                                            </p:txEl>
                                          </p:spTgt>
                                        </p:tgtEl>
                                      </p:cBhvr>
                                    </p:animEffect>
                                    <p:anim calcmode="lin" valueType="num">
                                      <p:cBhvr>
                                        <p:cTn id="23"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24" dur="500" fill="hold"/>
                                        <p:tgtEl>
                                          <p:spTgt spid="2">
                                            <p:txEl>
                                              <p:pRg st="1" end="1"/>
                                            </p:txEl>
                                          </p:spTgt>
                                        </p:tgtEl>
                                        <p:attrNameLst>
                                          <p:attrName>ppt_y</p:attrName>
                                        </p:attrNameLst>
                                      </p:cBhvr>
                                      <p:tavLst>
                                        <p:tav tm="0">
                                          <p:val>
                                            <p:strVal val="#ppt_y-.1"/>
                                          </p:val>
                                        </p:tav>
                                        <p:tav tm="100000">
                                          <p:val>
                                            <p:strVal val="#ppt_y"/>
                                          </p:val>
                                        </p:tav>
                                      </p:tavLst>
                                    </p:anim>
                                  </p:childTnLst>
                                </p:cTn>
                              </p:par>
                              <p:par>
                                <p:cTn id="25" presetID="47" presetClass="entr" presetSubtype="0" fill="hold" nodeType="withEffect">
                                  <p:stCondLst>
                                    <p:cond delay="0"/>
                                  </p:stCondLst>
                                  <p:childTnLst>
                                    <p:set>
                                      <p:cBhvr>
                                        <p:cTn id="26" dur="1" fill="hold">
                                          <p:stCondLst>
                                            <p:cond delay="0"/>
                                          </p:stCondLst>
                                        </p:cTn>
                                        <p:tgtEl>
                                          <p:spTgt spid="2">
                                            <p:txEl>
                                              <p:pRg st="2" end="2"/>
                                            </p:txEl>
                                          </p:spTgt>
                                        </p:tgtEl>
                                        <p:attrNameLst>
                                          <p:attrName>style.visibility</p:attrName>
                                        </p:attrNameLst>
                                      </p:cBhvr>
                                      <p:to>
                                        <p:strVal val="visible"/>
                                      </p:to>
                                    </p:set>
                                    <p:animEffect transition="in" filter="fade">
                                      <p:cBhvr>
                                        <p:cTn id="27" dur="500"/>
                                        <p:tgtEl>
                                          <p:spTgt spid="2">
                                            <p:txEl>
                                              <p:pRg st="2" end="2"/>
                                            </p:txEl>
                                          </p:spTgt>
                                        </p:tgtEl>
                                      </p:cBhvr>
                                    </p:animEffect>
                                    <p:anim calcmode="lin" valueType="num">
                                      <p:cBhvr>
                                        <p:cTn id="28"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9" dur="5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8"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E7FEFF"/>
        </a:solidFill>
        <a:effectLst/>
      </p:bgPr>
    </p:bg>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8" name="Rectangle 17"/>
              <p:cNvSpPr/>
              <p:nvPr/>
            </p:nvSpPr>
            <p:spPr>
              <a:xfrm>
                <a:off x="457200" y="657516"/>
                <a:ext cx="17373600" cy="2723823"/>
              </a:xfrm>
              <a:prstGeom prst="rect">
                <a:avLst/>
              </a:prstGeom>
            </p:spPr>
            <p:txBody>
              <a:bodyPr wrap="square">
                <a:spAutoFit/>
              </a:bodyPr>
              <a:lstStyle/>
              <a:p>
                <a:pPr algn="just">
                  <a:lnSpc>
                    <a:spcPct val="150000"/>
                  </a:lnSpc>
                </a:pPr>
                <a:r>
                  <a:rPr lang="en-US" sz="3800" b="1" dirty="0" err="1">
                    <a:latin typeface="Arial" panose="020B0604020202020204" pitchFamily="34" charset="0"/>
                    <a:ea typeface="Calibri" panose="020F0502020204030204" pitchFamily="34" charset="0"/>
                    <a:cs typeface="Times New Roman" panose="02020603050405020304" pitchFamily="18" charset="0"/>
                  </a:rPr>
                  <a:t>Bài</a:t>
                </a:r>
                <a:r>
                  <a:rPr lang="en-US" sz="3800" b="1" dirty="0">
                    <a:latin typeface="Arial" panose="020B0604020202020204" pitchFamily="34" charset="0"/>
                    <a:ea typeface="Calibri" panose="020F0502020204030204" pitchFamily="34" charset="0"/>
                    <a:cs typeface="Times New Roman" panose="02020603050405020304" pitchFamily="18" charset="0"/>
                  </a:rPr>
                  <a:t> 7:</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Các</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nhà</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khoa</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học</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đã</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đưa</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ra</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cách</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ước</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tính</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chiều</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cao</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của</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trẻ</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em</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khi</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trưởng</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thành</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dựa</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trên</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chiều</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cao</a:t>
                </a:r>
                <a:r>
                  <a:rPr lang="en-US" sz="3800" dirty="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3800" i="1">
                        <a:effectLst/>
                        <a:latin typeface="Cambria Math" panose="02040503050406030204" pitchFamily="18" charset="0"/>
                        <a:ea typeface="Calibri" panose="020F0502020204030204" pitchFamily="34" charset="0"/>
                        <a:cs typeface="Arial" panose="020B0604020202020204" pitchFamily="34" charset="0"/>
                      </a:rPr>
                      <m:t>𝑏</m:t>
                    </m:r>
                  </m:oMath>
                </a14:m>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của</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bố</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và</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chiều</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cao</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3800" i="1">
                        <a:effectLst/>
                        <a:latin typeface="Cambria Math" panose="02040503050406030204" pitchFamily="18" charset="0"/>
                        <a:ea typeface="Calibri" panose="020F0502020204030204" pitchFamily="34" charset="0"/>
                        <a:cs typeface="Arial" panose="020B0604020202020204" pitchFamily="34" charset="0"/>
                      </a:rPr>
                      <m:t>𝑚</m:t>
                    </m:r>
                  </m:oMath>
                </a14:m>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của</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mẹ</a:t>
                </a:r>
                <a:r>
                  <a:rPr lang="en-US" sz="3800" dirty="0">
                    <a:effectLst/>
                    <a:latin typeface="Arial" panose="020B0604020202020204" pitchFamily="34" charset="0"/>
                    <a:ea typeface="Calibri" panose="020F0502020204030204" pitchFamily="34" charset="0"/>
                    <a:cs typeface="Times New Roman" panose="02020603050405020304" pitchFamily="18" charset="0"/>
                  </a:rPr>
                  <a:t> ( </a:t>
                </a:r>
                <a14:m>
                  <m:oMath xmlns:m="http://schemas.openxmlformats.org/officeDocument/2006/math">
                    <m:r>
                      <a:rPr lang="en-US" sz="3800" i="1">
                        <a:effectLst/>
                        <a:latin typeface="Cambria Math" panose="02040503050406030204" pitchFamily="18" charset="0"/>
                        <a:ea typeface="Calibri" panose="020F0502020204030204" pitchFamily="34" charset="0"/>
                        <a:cs typeface="Arial" panose="020B0604020202020204" pitchFamily="34" charset="0"/>
                      </a:rPr>
                      <m:t>𝑏</m:t>
                    </m:r>
                    <m:r>
                      <a:rPr lang="en-US" sz="3800">
                        <a:effectLst/>
                        <a:latin typeface="Cambria Math" panose="02040503050406030204" pitchFamily="18" charset="0"/>
                        <a:ea typeface="Calibri" panose="020F0502020204030204" pitchFamily="34" charset="0"/>
                        <a:cs typeface="Arial" panose="020B0604020202020204" pitchFamily="34" charset="0"/>
                      </a:rPr>
                      <m:t>,</m:t>
                    </m:r>
                    <m:r>
                      <a:rPr lang="en-US" sz="3800" i="1">
                        <a:effectLst/>
                        <a:latin typeface="Cambria Math" panose="02040503050406030204" pitchFamily="18" charset="0"/>
                        <a:ea typeface="Calibri" panose="020F0502020204030204" pitchFamily="34" charset="0"/>
                        <a:cs typeface="Arial" panose="020B0604020202020204" pitchFamily="34" charset="0"/>
                      </a:rPr>
                      <m:t>𝑚</m:t>
                    </m:r>
                  </m:oMath>
                </a14:m>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tính</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theo</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đơn</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vị</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xăng-ti-mét</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như</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sau</a:t>
                </a:r>
                <a:r>
                  <a:rPr lang="en-US" sz="3800" dirty="0">
                    <a:effectLst/>
                    <a:latin typeface="Arial" panose="020B0604020202020204" pitchFamily="34" charset="0"/>
                    <a:ea typeface="Calibri" panose="020F0502020204030204" pitchFamily="34" charset="0"/>
                    <a:cs typeface="Times New Roman" panose="02020603050405020304" pitchFamily="18" charset="0"/>
                  </a:rPr>
                  <a:t>:</a:t>
                </a:r>
                <a:endParaRPr lang="en-US" sz="38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18" name="Rectangle 17"/>
              <p:cNvSpPr>
                <a:spLocks noRot="1" noChangeAspect="1" noMove="1" noResize="1" noEditPoints="1" noAdjustHandles="1" noChangeArrowheads="1" noChangeShapeType="1" noTextEdit="1"/>
              </p:cNvSpPr>
              <p:nvPr/>
            </p:nvSpPr>
            <p:spPr>
              <a:xfrm>
                <a:off x="457200" y="657516"/>
                <a:ext cx="17373600" cy="2723823"/>
              </a:xfrm>
              <a:prstGeom prst="rect">
                <a:avLst/>
              </a:prstGeom>
              <a:blipFill>
                <a:blip r:embed="rId2"/>
                <a:stretch>
                  <a:fillRect l="-1158" r="-1158" b="-4027"/>
                </a:stretch>
              </a:blipFill>
            </p:spPr>
            <p:txBody>
              <a:bodyPr/>
              <a:lstStyle/>
              <a:p>
                <a:r>
                  <a:rPr lang="en-US">
                    <a:noFill/>
                  </a:rPr>
                  <a:t> </a:t>
                </a:r>
              </a:p>
            </p:txBody>
          </p:sp>
        </mc:Fallback>
      </mc:AlternateContent>
      <p:pic>
        <p:nvPicPr>
          <p:cNvPr id="23" name="Picture 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15613928" y="3271887"/>
            <a:ext cx="1635458" cy="1445150"/>
          </a:xfrm>
          <a:prstGeom prst="rect">
            <a:avLst/>
          </a:prstGeom>
        </p:spPr>
      </p:pic>
      <p:grpSp>
        <p:nvGrpSpPr>
          <p:cNvPr id="15" name="Group 3"/>
          <p:cNvGrpSpPr/>
          <p:nvPr/>
        </p:nvGrpSpPr>
        <p:grpSpPr>
          <a:xfrm>
            <a:off x="-609600" y="9445615"/>
            <a:ext cx="20040600" cy="2336845"/>
            <a:chOff x="0" y="0"/>
            <a:chExt cx="3019157" cy="790488"/>
          </a:xfrm>
        </p:grpSpPr>
        <p:sp>
          <p:nvSpPr>
            <p:cNvPr id="19" name="Freeform 4"/>
            <p:cNvSpPr/>
            <p:nvPr/>
          </p:nvSpPr>
          <p:spPr>
            <a:xfrm>
              <a:off x="0" y="0"/>
              <a:ext cx="3019157" cy="790488"/>
            </a:xfrm>
            <a:custGeom>
              <a:avLst/>
              <a:gdLst/>
              <a:ahLst/>
              <a:cxnLst/>
              <a:rect l="l" t="t" r="r" b="b"/>
              <a:pathLst>
                <a:path w="3019157" h="790488">
                  <a:moveTo>
                    <a:pt x="2894697" y="790488"/>
                  </a:moveTo>
                  <a:lnTo>
                    <a:pt x="124460" y="790488"/>
                  </a:lnTo>
                  <a:cubicBezTo>
                    <a:pt x="55880" y="790488"/>
                    <a:pt x="0" y="734608"/>
                    <a:pt x="0" y="666028"/>
                  </a:cubicBezTo>
                  <a:lnTo>
                    <a:pt x="0" y="124460"/>
                  </a:lnTo>
                  <a:cubicBezTo>
                    <a:pt x="0" y="55880"/>
                    <a:pt x="55880" y="0"/>
                    <a:pt x="124460" y="0"/>
                  </a:cubicBezTo>
                  <a:lnTo>
                    <a:pt x="2894697" y="0"/>
                  </a:lnTo>
                  <a:cubicBezTo>
                    <a:pt x="2963277" y="0"/>
                    <a:pt x="3019157" y="55880"/>
                    <a:pt x="3019157" y="124460"/>
                  </a:cubicBezTo>
                  <a:lnTo>
                    <a:pt x="3019157" y="666028"/>
                  </a:lnTo>
                  <a:cubicBezTo>
                    <a:pt x="3019157" y="734608"/>
                    <a:pt x="2963277" y="790488"/>
                    <a:pt x="2894697" y="790488"/>
                  </a:cubicBezTo>
                  <a:close/>
                </a:path>
              </a:pathLst>
            </a:custGeom>
            <a:solidFill>
              <a:srgbClr val="3D5F7B"/>
            </a:solidFill>
          </p:spPr>
        </p:sp>
      </p:grpSp>
      <mc:AlternateContent xmlns:mc="http://schemas.openxmlformats.org/markup-compatibility/2006" xmlns:a14="http://schemas.microsoft.com/office/drawing/2010/main">
        <mc:Choice Requires="a14">
          <p:sp>
            <p:nvSpPr>
              <p:cNvPr id="5" name="Rectangle 4"/>
              <p:cNvSpPr/>
              <p:nvPr/>
            </p:nvSpPr>
            <p:spPr>
              <a:xfrm>
                <a:off x="4281293" y="2476500"/>
                <a:ext cx="9144000" cy="3502690"/>
              </a:xfrm>
              <a:prstGeom prst="rect">
                <a:avLst/>
              </a:prstGeom>
            </p:spPr>
            <p:txBody>
              <a:bodyPr>
                <a:spAutoFit/>
              </a:bodyPr>
              <a:lstStyle/>
              <a:p>
                <a:pPr lvl="0" algn="just">
                  <a:lnSpc>
                    <a:spcPct val="150000"/>
                  </a:lnSpc>
                </a:pPr>
                <a14:m>
                  <m:oMathPara xmlns:m="http://schemas.openxmlformats.org/officeDocument/2006/math">
                    <m:oMathParaPr>
                      <m:jc m:val="centerGroup"/>
                    </m:oMathParaPr>
                    <m:oMath xmlns:m="http://schemas.openxmlformats.org/officeDocument/2006/math">
                      <m:m>
                        <m:mPr>
                          <m:plcHide m:val="on"/>
                          <m:mcs>
                            <m:mc>
                              <m:mcPr>
                                <m:count m:val="2"/>
                                <m:mcJc m:val="center"/>
                              </m:mcPr>
                            </m:mc>
                          </m:mcs>
                          <m:ctrlPr>
                            <a:rPr lang="en-US" sz="3800" i="1">
                              <a:solidFill>
                                <a:prstClr val="black"/>
                              </a:solidFill>
                              <a:latin typeface="Cambria Math" panose="02040503050406030204" pitchFamily="18" charset="0"/>
                              <a:ea typeface="Calibri" panose="020F0502020204030204" pitchFamily="34" charset="0"/>
                              <a:cs typeface="Arial" panose="020B0604020202020204" pitchFamily="34" charset="0"/>
                            </a:rPr>
                          </m:ctrlPr>
                        </m:mPr>
                        <m:mr>
                          <m:e/>
                          <m:e>
                            <m:r>
                              <m:rPr>
                                <m:nor/>
                              </m:rPr>
                              <a:rPr lang="en-US" sz="3800" i="1">
                                <a:solidFill>
                                  <a:prstClr val="black"/>
                                </a:solidFill>
                                <a:latin typeface="Arial" panose="020B0604020202020204" pitchFamily="34" charset="0"/>
                                <a:ea typeface="Calibri" panose="020F0502020204030204" pitchFamily="34" charset="0"/>
                                <a:cs typeface="Times New Roman" panose="02020603050405020304" pitchFamily="18" charset="0"/>
                              </a:rPr>
                              <m:t> </m:t>
                            </m:r>
                            <m:r>
                              <m:rPr>
                                <m:nor/>
                              </m:rPr>
                              <a:rPr lang="en-US" sz="3800">
                                <a:solidFill>
                                  <a:prstClr val="black"/>
                                </a:solidFill>
                                <a:latin typeface="Arial" panose="020B0604020202020204" pitchFamily="34" charset="0"/>
                                <a:ea typeface="Calibri" panose="020F0502020204030204" pitchFamily="34" charset="0"/>
                                <a:cs typeface="Times New Roman" panose="02020603050405020304" pitchFamily="18" charset="0"/>
                              </a:rPr>
                              <m:t>Chi</m:t>
                            </m:r>
                            <m:r>
                              <m:rPr>
                                <m:nor/>
                              </m:rPr>
                              <a:rPr lang="en-US" sz="3800">
                                <a:solidFill>
                                  <a:prstClr val="black"/>
                                </a:solidFill>
                                <a:latin typeface="Arial" panose="020B0604020202020204" pitchFamily="34" charset="0"/>
                                <a:ea typeface="Calibri" panose="020F0502020204030204" pitchFamily="34" charset="0"/>
                                <a:cs typeface="Times New Roman" panose="02020603050405020304" pitchFamily="18" charset="0"/>
                              </a:rPr>
                              <m:t>ề</m:t>
                            </m:r>
                            <m:r>
                              <m:rPr>
                                <m:nor/>
                              </m:rPr>
                              <a:rPr lang="en-US" sz="3800">
                                <a:solidFill>
                                  <a:prstClr val="black"/>
                                </a:solidFill>
                                <a:latin typeface="Arial" panose="020B0604020202020204" pitchFamily="34" charset="0"/>
                                <a:ea typeface="Calibri" panose="020F0502020204030204" pitchFamily="34" charset="0"/>
                                <a:cs typeface="Times New Roman" panose="02020603050405020304" pitchFamily="18" charset="0"/>
                              </a:rPr>
                              <m:t>u</m:t>
                            </m:r>
                            <m:r>
                              <m:rPr>
                                <m:nor/>
                              </m:rPr>
                              <a:rPr lang="en-US" sz="3800">
                                <a:solidFill>
                                  <a:prstClr val="black"/>
                                </a:solidFill>
                                <a:latin typeface="Arial" panose="020B0604020202020204" pitchFamily="34" charset="0"/>
                                <a:ea typeface="Calibri" panose="020F0502020204030204" pitchFamily="34" charset="0"/>
                                <a:cs typeface="Times New Roman" panose="02020603050405020304" pitchFamily="18" charset="0"/>
                              </a:rPr>
                              <m:t> </m:t>
                            </m:r>
                            <m:r>
                              <m:rPr>
                                <m:nor/>
                              </m:rPr>
                              <a:rPr lang="en-US" sz="3800">
                                <a:solidFill>
                                  <a:prstClr val="black"/>
                                </a:solidFill>
                                <a:latin typeface="Arial" panose="020B0604020202020204" pitchFamily="34" charset="0"/>
                                <a:ea typeface="Calibri" panose="020F0502020204030204" pitchFamily="34" charset="0"/>
                                <a:cs typeface="Times New Roman" panose="02020603050405020304" pitchFamily="18" charset="0"/>
                              </a:rPr>
                              <m:t>cao</m:t>
                            </m:r>
                            <m:r>
                              <m:rPr>
                                <m:nor/>
                              </m:rPr>
                              <a:rPr lang="en-US" sz="3800">
                                <a:solidFill>
                                  <a:prstClr val="black"/>
                                </a:solidFill>
                                <a:latin typeface="Arial" panose="020B0604020202020204" pitchFamily="34" charset="0"/>
                                <a:ea typeface="Calibri" panose="020F0502020204030204" pitchFamily="34" charset="0"/>
                                <a:cs typeface="Times New Roman" panose="02020603050405020304" pitchFamily="18" charset="0"/>
                              </a:rPr>
                              <m:t> </m:t>
                            </m:r>
                            <m:r>
                              <m:rPr>
                                <m:nor/>
                              </m:rPr>
                              <a:rPr lang="en-US" sz="3800">
                                <a:solidFill>
                                  <a:prstClr val="black"/>
                                </a:solidFill>
                                <a:latin typeface="Arial" panose="020B0604020202020204" pitchFamily="34" charset="0"/>
                                <a:ea typeface="Calibri" panose="020F0502020204030204" pitchFamily="34" charset="0"/>
                                <a:cs typeface="Times New Roman" panose="02020603050405020304" pitchFamily="18" charset="0"/>
                              </a:rPr>
                              <m:t>c</m:t>
                            </m:r>
                            <m:r>
                              <m:rPr>
                                <m:nor/>
                              </m:rPr>
                              <a:rPr lang="en-US" sz="3800">
                                <a:solidFill>
                                  <a:prstClr val="black"/>
                                </a:solidFill>
                                <a:latin typeface="Arial" panose="020B0604020202020204" pitchFamily="34" charset="0"/>
                                <a:ea typeface="Calibri" panose="020F0502020204030204" pitchFamily="34" charset="0"/>
                                <a:cs typeface="Times New Roman" panose="02020603050405020304" pitchFamily="18" charset="0"/>
                              </a:rPr>
                              <m:t>ủ</m:t>
                            </m:r>
                            <m:r>
                              <m:rPr>
                                <m:nor/>
                              </m:rPr>
                              <a:rPr lang="en-US" sz="3800">
                                <a:solidFill>
                                  <a:prstClr val="black"/>
                                </a:solidFill>
                                <a:latin typeface="Arial" panose="020B0604020202020204" pitchFamily="34" charset="0"/>
                                <a:ea typeface="Calibri" panose="020F0502020204030204" pitchFamily="34" charset="0"/>
                                <a:cs typeface="Times New Roman" panose="02020603050405020304" pitchFamily="18" charset="0"/>
                              </a:rPr>
                              <m:t>a</m:t>
                            </m:r>
                            <m:r>
                              <m:rPr>
                                <m:nor/>
                              </m:rPr>
                              <a:rPr lang="en-US" sz="3800">
                                <a:solidFill>
                                  <a:prstClr val="black"/>
                                </a:solidFill>
                                <a:latin typeface="Arial" panose="020B0604020202020204" pitchFamily="34" charset="0"/>
                                <a:ea typeface="Calibri" panose="020F0502020204030204" pitchFamily="34" charset="0"/>
                                <a:cs typeface="Times New Roman" panose="02020603050405020304" pitchFamily="18" charset="0"/>
                              </a:rPr>
                              <m:t> </m:t>
                            </m:r>
                            <m:r>
                              <m:rPr>
                                <m:nor/>
                              </m:rPr>
                              <a:rPr lang="en-US" sz="3800">
                                <a:solidFill>
                                  <a:prstClr val="black"/>
                                </a:solidFill>
                                <a:latin typeface="Arial" panose="020B0604020202020204" pitchFamily="34" charset="0"/>
                                <a:ea typeface="Calibri" panose="020F0502020204030204" pitchFamily="34" charset="0"/>
                                <a:cs typeface="Times New Roman" panose="02020603050405020304" pitchFamily="18" charset="0"/>
                              </a:rPr>
                              <m:t>con</m:t>
                            </m:r>
                            <m:r>
                              <m:rPr>
                                <m:nor/>
                              </m:rPr>
                              <a:rPr lang="en-US" sz="3800">
                                <a:solidFill>
                                  <a:prstClr val="black"/>
                                </a:solidFill>
                                <a:latin typeface="Arial" panose="020B0604020202020204" pitchFamily="34" charset="0"/>
                                <a:ea typeface="Calibri" panose="020F0502020204030204" pitchFamily="34" charset="0"/>
                                <a:cs typeface="Times New Roman" panose="02020603050405020304" pitchFamily="18" charset="0"/>
                              </a:rPr>
                              <m:t> </m:t>
                            </m:r>
                            <m:r>
                              <m:rPr>
                                <m:nor/>
                              </m:rPr>
                              <a:rPr lang="en-US" sz="3800">
                                <a:solidFill>
                                  <a:prstClr val="black"/>
                                </a:solidFill>
                                <a:latin typeface="Arial" panose="020B0604020202020204" pitchFamily="34" charset="0"/>
                                <a:ea typeface="Calibri" panose="020F0502020204030204" pitchFamily="34" charset="0"/>
                                <a:cs typeface="Times New Roman" panose="02020603050405020304" pitchFamily="18" charset="0"/>
                              </a:rPr>
                              <m:t>trai</m:t>
                            </m:r>
                            <m:r>
                              <m:rPr>
                                <m:nor/>
                              </m:rPr>
                              <a:rPr lang="en-US" sz="3800" i="1">
                                <a:solidFill>
                                  <a:prstClr val="black"/>
                                </a:solidFill>
                                <a:latin typeface="Arial" panose="020B0604020202020204" pitchFamily="34" charset="0"/>
                                <a:ea typeface="Calibri" panose="020F0502020204030204" pitchFamily="34" charset="0"/>
                                <a:cs typeface="Times New Roman" panose="02020603050405020304" pitchFamily="18" charset="0"/>
                              </a:rPr>
                              <m:t> </m:t>
                            </m:r>
                            <m:r>
                              <a:rPr lang="en-US" sz="3800">
                                <a:solidFill>
                                  <a:prstClr val="black"/>
                                </a:solidFill>
                                <a:latin typeface="Cambria Math" panose="02040503050406030204" pitchFamily="18" charset="0"/>
                                <a:ea typeface="Calibri" panose="020F0502020204030204" pitchFamily="34" charset="0"/>
                                <a:cs typeface="Arial" panose="020B0604020202020204" pitchFamily="34" charset="0"/>
                              </a:rPr>
                              <m:t>=</m:t>
                            </m:r>
                            <m:f>
                              <m:fPr>
                                <m:ctrlPr>
                                  <a:rPr lang="en-US" sz="3800" i="1">
                                    <a:solidFill>
                                      <a:prstClr val="black"/>
                                    </a:solidFill>
                                    <a:latin typeface="Cambria Math" panose="02040503050406030204" pitchFamily="18" charset="0"/>
                                    <a:ea typeface="Calibri" panose="020F0502020204030204" pitchFamily="34" charset="0"/>
                                    <a:cs typeface="Arial" panose="020B0604020202020204" pitchFamily="34" charset="0"/>
                                  </a:rPr>
                                </m:ctrlPr>
                              </m:fPr>
                              <m:num>
                                <m:r>
                                  <a:rPr lang="en-US" sz="3800">
                                    <a:solidFill>
                                      <a:prstClr val="black"/>
                                    </a:solidFill>
                                    <a:latin typeface="Cambria Math" panose="02040503050406030204" pitchFamily="18" charset="0"/>
                                    <a:ea typeface="Calibri" panose="020F0502020204030204" pitchFamily="34" charset="0"/>
                                    <a:cs typeface="Arial" panose="020B0604020202020204" pitchFamily="34" charset="0"/>
                                  </a:rPr>
                                  <m:t>1</m:t>
                                </m:r>
                              </m:num>
                              <m:den>
                                <m:r>
                                  <a:rPr lang="en-US" sz="3800">
                                    <a:solidFill>
                                      <a:prstClr val="black"/>
                                    </a:solidFill>
                                    <a:latin typeface="Cambria Math" panose="02040503050406030204" pitchFamily="18" charset="0"/>
                                    <a:ea typeface="Calibri" panose="020F0502020204030204" pitchFamily="34" charset="0"/>
                                    <a:cs typeface="Arial" panose="020B0604020202020204" pitchFamily="34" charset="0"/>
                                  </a:rPr>
                                  <m:t>2</m:t>
                                </m:r>
                              </m:den>
                            </m:f>
                            <m:r>
                              <a:rPr lang="en-US" sz="3800">
                                <a:solidFill>
                                  <a:prstClr val="black"/>
                                </a:solidFill>
                                <a:latin typeface="Cambria Math" panose="02040503050406030204" pitchFamily="18" charset="0"/>
                                <a:ea typeface="Calibri" panose="020F0502020204030204" pitchFamily="34" charset="0"/>
                                <a:cs typeface="Arial" panose="020B0604020202020204" pitchFamily="34" charset="0"/>
                              </a:rPr>
                              <m:t>⋅1,08(</m:t>
                            </m:r>
                            <m:r>
                              <a:rPr lang="en-US" sz="3800" i="1">
                                <a:solidFill>
                                  <a:prstClr val="black"/>
                                </a:solidFill>
                                <a:latin typeface="Cambria Math" panose="02040503050406030204" pitchFamily="18" charset="0"/>
                                <a:ea typeface="Calibri" panose="020F0502020204030204" pitchFamily="34" charset="0"/>
                                <a:cs typeface="Arial" panose="020B0604020202020204" pitchFamily="34" charset="0"/>
                              </a:rPr>
                              <m:t>𝑏</m:t>
                            </m:r>
                            <m:r>
                              <a:rPr lang="en-US" sz="3800">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3800" i="1">
                                <a:solidFill>
                                  <a:prstClr val="black"/>
                                </a:solidFill>
                                <a:latin typeface="Cambria Math" panose="02040503050406030204" pitchFamily="18" charset="0"/>
                                <a:ea typeface="Calibri" panose="020F0502020204030204" pitchFamily="34" charset="0"/>
                                <a:cs typeface="Arial" panose="020B0604020202020204" pitchFamily="34" charset="0"/>
                              </a:rPr>
                              <m:t>𝑚</m:t>
                            </m:r>
                            <m:r>
                              <a:rPr lang="en-US" sz="3800">
                                <a:solidFill>
                                  <a:prstClr val="black"/>
                                </a:solidFill>
                                <a:latin typeface="Cambria Math" panose="02040503050406030204" pitchFamily="18" charset="0"/>
                                <a:ea typeface="Calibri" panose="020F0502020204030204" pitchFamily="34" charset="0"/>
                                <a:cs typeface="Arial" panose="020B0604020202020204" pitchFamily="34" charset="0"/>
                              </a:rPr>
                              <m:t>)</m:t>
                            </m:r>
                            <m:r>
                              <m:rPr>
                                <m:nor/>
                              </m:rPr>
                              <a:rPr lang="en-US" sz="3800">
                                <a:solidFill>
                                  <a:prstClr val="black"/>
                                </a:solidFill>
                                <a:latin typeface="Arial" panose="020B0604020202020204" pitchFamily="34" charset="0"/>
                                <a:ea typeface="Calibri" panose="020F0502020204030204" pitchFamily="34" charset="0"/>
                                <a:cs typeface="Times New Roman" panose="02020603050405020304" pitchFamily="18" charset="0"/>
                              </a:rPr>
                              <m:t>;</m:t>
                            </m:r>
                            <m:r>
                              <m:rPr>
                                <m:nor/>
                              </m:rPr>
                              <a:rPr lang="en-US" sz="3800" i="1">
                                <a:solidFill>
                                  <a:prstClr val="black"/>
                                </a:solidFill>
                                <a:latin typeface="Arial" panose="020B0604020202020204" pitchFamily="34" charset="0"/>
                                <a:ea typeface="Calibri" panose="020F0502020204030204" pitchFamily="34" charset="0"/>
                                <a:cs typeface="Times New Roman" panose="02020603050405020304" pitchFamily="18" charset="0"/>
                              </a:rPr>
                              <m:t> </m:t>
                            </m:r>
                          </m:e>
                        </m:mr>
                        <m:mr>
                          <m:e/>
                          <m:e>
                            <m:r>
                              <m:rPr>
                                <m:nor/>
                              </m:rPr>
                              <a:rPr lang="en-US" sz="3800" i="1">
                                <a:solidFill>
                                  <a:prstClr val="black"/>
                                </a:solidFill>
                                <a:latin typeface="Arial" panose="020B0604020202020204" pitchFamily="34" charset="0"/>
                                <a:ea typeface="Calibri" panose="020F0502020204030204" pitchFamily="34" charset="0"/>
                                <a:cs typeface="Times New Roman" panose="02020603050405020304" pitchFamily="18" charset="0"/>
                              </a:rPr>
                              <m:t> </m:t>
                            </m:r>
                            <m:r>
                              <m:rPr>
                                <m:nor/>
                              </m:rPr>
                              <a:rPr lang="en-US" sz="3800">
                                <a:solidFill>
                                  <a:prstClr val="black"/>
                                </a:solidFill>
                                <a:latin typeface="Arial" panose="020B0604020202020204" pitchFamily="34" charset="0"/>
                                <a:ea typeface="Calibri" panose="020F0502020204030204" pitchFamily="34" charset="0"/>
                                <a:cs typeface="Times New Roman" panose="02020603050405020304" pitchFamily="18" charset="0"/>
                              </a:rPr>
                              <m:t>Chi</m:t>
                            </m:r>
                            <m:r>
                              <m:rPr>
                                <m:nor/>
                              </m:rPr>
                              <a:rPr lang="en-US" sz="3800">
                                <a:solidFill>
                                  <a:prstClr val="black"/>
                                </a:solidFill>
                                <a:latin typeface="Arial" panose="020B0604020202020204" pitchFamily="34" charset="0"/>
                                <a:ea typeface="Calibri" panose="020F0502020204030204" pitchFamily="34" charset="0"/>
                                <a:cs typeface="Times New Roman" panose="02020603050405020304" pitchFamily="18" charset="0"/>
                              </a:rPr>
                              <m:t>ề</m:t>
                            </m:r>
                            <m:r>
                              <m:rPr>
                                <m:nor/>
                              </m:rPr>
                              <a:rPr lang="en-US" sz="3800">
                                <a:solidFill>
                                  <a:prstClr val="black"/>
                                </a:solidFill>
                                <a:latin typeface="Arial" panose="020B0604020202020204" pitchFamily="34" charset="0"/>
                                <a:ea typeface="Calibri" panose="020F0502020204030204" pitchFamily="34" charset="0"/>
                                <a:cs typeface="Times New Roman" panose="02020603050405020304" pitchFamily="18" charset="0"/>
                              </a:rPr>
                              <m:t>u</m:t>
                            </m:r>
                            <m:r>
                              <m:rPr>
                                <m:nor/>
                              </m:rPr>
                              <a:rPr lang="en-US" sz="3800">
                                <a:solidFill>
                                  <a:prstClr val="black"/>
                                </a:solidFill>
                                <a:latin typeface="Arial" panose="020B0604020202020204" pitchFamily="34" charset="0"/>
                                <a:ea typeface="Calibri" panose="020F0502020204030204" pitchFamily="34" charset="0"/>
                                <a:cs typeface="Times New Roman" panose="02020603050405020304" pitchFamily="18" charset="0"/>
                              </a:rPr>
                              <m:t> </m:t>
                            </m:r>
                            <m:r>
                              <m:rPr>
                                <m:nor/>
                              </m:rPr>
                              <a:rPr lang="en-US" sz="3800">
                                <a:solidFill>
                                  <a:prstClr val="black"/>
                                </a:solidFill>
                                <a:latin typeface="Arial" panose="020B0604020202020204" pitchFamily="34" charset="0"/>
                                <a:ea typeface="Calibri" panose="020F0502020204030204" pitchFamily="34" charset="0"/>
                                <a:cs typeface="Times New Roman" panose="02020603050405020304" pitchFamily="18" charset="0"/>
                              </a:rPr>
                              <m:t>cao</m:t>
                            </m:r>
                            <m:r>
                              <m:rPr>
                                <m:nor/>
                              </m:rPr>
                              <a:rPr lang="en-US" sz="3800">
                                <a:solidFill>
                                  <a:prstClr val="black"/>
                                </a:solidFill>
                                <a:latin typeface="Arial" panose="020B0604020202020204" pitchFamily="34" charset="0"/>
                                <a:ea typeface="Calibri" panose="020F0502020204030204" pitchFamily="34" charset="0"/>
                                <a:cs typeface="Times New Roman" panose="02020603050405020304" pitchFamily="18" charset="0"/>
                              </a:rPr>
                              <m:t> </m:t>
                            </m:r>
                            <m:r>
                              <m:rPr>
                                <m:nor/>
                              </m:rPr>
                              <a:rPr lang="en-US" sz="3800">
                                <a:solidFill>
                                  <a:prstClr val="black"/>
                                </a:solidFill>
                                <a:latin typeface="Arial" panose="020B0604020202020204" pitchFamily="34" charset="0"/>
                                <a:ea typeface="Calibri" panose="020F0502020204030204" pitchFamily="34" charset="0"/>
                                <a:cs typeface="Times New Roman" panose="02020603050405020304" pitchFamily="18" charset="0"/>
                              </a:rPr>
                              <m:t>c</m:t>
                            </m:r>
                            <m:r>
                              <m:rPr>
                                <m:nor/>
                              </m:rPr>
                              <a:rPr lang="en-US" sz="3800">
                                <a:solidFill>
                                  <a:prstClr val="black"/>
                                </a:solidFill>
                                <a:latin typeface="Arial" panose="020B0604020202020204" pitchFamily="34" charset="0"/>
                                <a:ea typeface="Calibri" panose="020F0502020204030204" pitchFamily="34" charset="0"/>
                                <a:cs typeface="Times New Roman" panose="02020603050405020304" pitchFamily="18" charset="0"/>
                              </a:rPr>
                              <m:t>ủ</m:t>
                            </m:r>
                            <m:r>
                              <m:rPr>
                                <m:nor/>
                              </m:rPr>
                              <a:rPr lang="en-US" sz="3800">
                                <a:solidFill>
                                  <a:prstClr val="black"/>
                                </a:solidFill>
                                <a:latin typeface="Arial" panose="020B0604020202020204" pitchFamily="34" charset="0"/>
                                <a:ea typeface="Calibri" panose="020F0502020204030204" pitchFamily="34" charset="0"/>
                                <a:cs typeface="Times New Roman" panose="02020603050405020304" pitchFamily="18" charset="0"/>
                              </a:rPr>
                              <m:t>a</m:t>
                            </m:r>
                            <m:r>
                              <m:rPr>
                                <m:nor/>
                              </m:rPr>
                              <a:rPr lang="en-US" sz="3800">
                                <a:solidFill>
                                  <a:prstClr val="black"/>
                                </a:solidFill>
                                <a:latin typeface="Arial" panose="020B0604020202020204" pitchFamily="34" charset="0"/>
                                <a:ea typeface="Calibri" panose="020F0502020204030204" pitchFamily="34" charset="0"/>
                                <a:cs typeface="Times New Roman" panose="02020603050405020304" pitchFamily="18" charset="0"/>
                              </a:rPr>
                              <m:t> </m:t>
                            </m:r>
                            <m:r>
                              <m:rPr>
                                <m:nor/>
                              </m:rPr>
                              <a:rPr lang="en-US" sz="3800">
                                <a:solidFill>
                                  <a:prstClr val="black"/>
                                </a:solidFill>
                                <a:latin typeface="Arial" panose="020B0604020202020204" pitchFamily="34" charset="0"/>
                                <a:ea typeface="Calibri" panose="020F0502020204030204" pitchFamily="34" charset="0"/>
                                <a:cs typeface="Times New Roman" panose="02020603050405020304" pitchFamily="18" charset="0"/>
                              </a:rPr>
                              <m:t>con</m:t>
                            </m:r>
                            <m:r>
                              <m:rPr>
                                <m:nor/>
                              </m:rPr>
                              <a:rPr lang="en-US" sz="3800">
                                <a:solidFill>
                                  <a:prstClr val="black"/>
                                </a:solidFill>
                                <a:latin typeface="Arial" panose="020B0604020202020204" pitchFamily="34" charset="0"/>
                                <a:ea typeface="Calibri" panose="020F0502020204030204" pitchFamily="34" charset="0"/>
                                <a:cs typeface="Times New Roman" panose="02020603050405020304" pitchFamily="18" charset="0"/>
                              </a:rPr>
                              <m:t> </m:t>
                            </m:r>
                            <m:r>
                              <m:rPr>
                                <m:nor/>
                              </m:rPr>
                              <a:rPr lang="en-US" sz="3800">
                                <a:solidFill>
                                  <a:prstClr val="black"/>
                                </a:solidFill>
                                <a:latin typeface="Arial" panose="020B0604020202020204" pitchFamily="34" charset="0"/>
                                <a:ea typeface="Calibri" panose="020F0502020204030204" pitchFamily="34" charset="0"/>
                                <a:cs typeface="Times New Roman" panose="02020603050405020304" pitchFamily="18" charset="0"/>
                              </a:rPr>
                              <m:t>g</m:t>
                            </m:r>
                            <m:r>
                              <m:rPr>
                                <m:nor/>
                              </m:rPr>
                              <a:rPr lang="en-US" sz="3800">
                                <a:solidFill>
                                  <a:prstClr val="black"/>
                                </a:solidFill>
                                <a:latin typeface="Arial" panose="020B0604020202020204" pitchFamily="34" charset="0"/>
                                <a:ea typeface="Calibri" panose="020F0502020204030204" pitchFamily="34" charset="0"/>
                                <a:cs typeface="Times New Roman" panose="02020603050405020304" pitchFamily="18" charset="0"/>
                              </a:rPr>
                              <m:t>á</m:t>
                            </m:r>
                            <m:r>
                              <m:rPr>
                                <m:nor/>
                              </m:rPr>
                              <a:rPr lang="en-US" sz="3800">
                                <a:solidFill>
                                  <a:prstClr val="black"/>
                                </a:solidFill>
                                <a:latin typeface="Arial" panose="020B0604020202020204" pitchFamily="34" charset="0"/>
                                <a:ea typeface="Calibri" panose="020F0502020204030204" pitchFamily="34" charset="0"/>
                                <a:cs typeface="Times New Roman" panose="02020603050405020304" pitchFamily="18" charset="0"/>
                              </a:rPr>
                              <m:t>i</m:t>
                            </m:r>
                            <m:r>
                              <m:rPr>
                                <m:nor/>
                              </m:rPr>
                              <a:rPr lang="en-US" sz="3800" i="1">
                                <a:solidFill>
                                  <a:prstClr val="black"/>
                                </a:solidFill>
                                <a:latin typeface="Arial" panose="020B0604020202020204" pitchFamily="34" charset="0"/>
                                <a:ea typeface="Calibri" panose="020F0502020204030204" pitchFamily="34" charset="0"/>
                                <a:cs typeface="Times New Roman" panose="02020603050405020304" pitchFamily="18" charset="0"/>
                              </a:rPr>
                              <m:t> </m:t>
                            </m:r>
                            <m:r>
                              <a:rPr lang="en-US" sz="3800">
                                <a:solidFill>
                                  <a:prstClr val="black"/>
                                </a:solidFill>
                                <a:latin typeface="Cambria Math" panose="02040503050406030204" pitchFamily="18" charset="0"/>
                                <a:ea typeface="Calibri" panose="020F0502020204030204" pitchFamily="34" charset="0"/>
                                <a:cs typeface="Arial" panose="020B0604020202020204" pitchFamily="34" charset="0"/>
                              </a:rPr>
                              <m:t>=</m:t>
                            </m:r>
                            <m:f>
                              <m:fPr>
                                <m:ctrlPr>
                                  <a:rPr lang="en-US" sz="3800" i="1">
                                    <a:solidFill>
                                      <a:prstClr val="black"/>
                                    </a:solidFill>
                                    <a:latin typeface="Cambria Math" panose="02040503050406030204" pitchFamily="18" charset="0"/>
                                    <a:ea typeface="Calibri" panose="020F0502020204030204" pitchFamily="34" charset="0"/>
                                    <a:cs typeface="Arial" panose="020B0604020202020204" pitchFamily="34" charset="0"/>
                                  </a:rPr>
                                </m:ctrlPr>
                              </m:fPr>
                              <m:num>
                                <m:r>
                                  <a:rPr lang="en-US" sz="3800">
                                    <a:solidFill>
                                      <a:prstClr val="black"/>
                                    </a:solidFill>
                                    <a:latin typeface="Cambria Math" panose="02040503050406030204" pitchFamily="18" charset="0"/>
                                    <a:ea typeface="Calibri" panose="020F0502020204030204" pitchFamily="34" charset="0"/>
                                    <a:cs typeface="Arial" panose="020B0604020202020204" pitchFamily="34" charset="0"/>
                                  </a:rPr>
                                  <m:t>1</m:t>
                                </m:r>
                              </m:num>
                              <m:den>
                                <m:r>
                                  <a:rPr lang="en-US" sz="3800">
                                    <a:solidFill>
                                      <a:prstClr val="black"/>
                                    </a:solidFill>
                                    <a:latin typeface="Cambria Math" panose="02040503050406030204" pitchFamily="18" charset="0"/>
                                    <a:ea typeface="Calibri" panose="020F0502020204030204" pitchFamily="34" charset="0"/>
                                    <a:cs typeface="Arial" panose="020B0604020202020204" pitchFamily="34" charset="0"/>
                                  </a:rPr>
                                  <m:t>2</m:t>
                                </m:r>
                              </m:den>
                            </m:f>
                            <m:r>
                              <a:rPr lang="en-US" sz="3800">
                                <a:solidFill>
                                  <a:prstClr val="black"/>
                                </a:solidFill>
                                <a:latin typeface="Cambria Math" panose="02040503050406030204" pitchFamily="18" charset="0"/>
                                <a:ea typeface="Calibri" panose="020F0502020204030204" pitchFamily="34" charset="0"/>
                                <a:cs typeface="Arial" panose="020B0604020202020204" pitchFamily="34" charset="0"/>
                              </a:rPr>
                              <m:t>(0,923</m:t>
                            </m:r>
                            <m:r>
                              <a:rPr lang="en-US" sz="3800" i="1">
                                <a:solidFill>
                                  <a:prstClr val="black"/>
                                </a:solidFill>
                                <a:latin typeface="Cambria Math" panose="02040503050406030204" pitchFamily="18" charset="0"/>
                                <a:ea typeface="Calibri" panose="020F0502020204030204" pitchFamily="34" charset="0"/>
                                <a:cs typeface="Arial" panose="020B0604020202020204" pitchFamily="34" charset="0"/>
                              </a:rPr>
                              <m:t>𝑏</m:t>
                            </m:r>
                            <m:r>
                              <a:rPr lang="en-US" sz="3800">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3800" i="1">
                                <a:solidFill>
                                  <a:prstClr val="black"/>
                                </a:solidFill>
                                <a:latin typeface="Cambria Math" panose="02040503050406030204" pitchFamily="18" charset="0"/>
                                <a:ea typeface="Calibri" panose="020F0502020204030204" pitchFamily="34" charset="0"/>
                                <a:cs typeface="Arial" panose="020B0604020202020204" pitchFamily="34" charset="0"/>
                              </a:rPr>
                              <m:t>𝑚</m:t>
                            </m:r>
                            <m:r>
                              <a:rPr lang="en-US" sz="3800">
                                <a:solidFill>
                                  <a:prstClr val="black"/>
                                </a:solidFill>
                                <a:latin typeface="Cambria Math" panose="02040503050406030204" pitchFamily="18" charset="0"/>
                                <a:ea typeface="Calibri" panose="020F0502020204030204" pitchFamily="34" charset="0"/>
                                <a:cs typeface="Arial" panose="020B0604020202020204" pitchFamily="34" charset="0"/>
                              </a:rPr>
                              <m:t>).</m:t>
                            </m:r>
                          </m:e>
                        </m:mr>
                      </m:m>
                    </m:oMath>
                  </m:oMathPara>
                </a14:m>
                <a:endParaRPr lang="en-US" sz="38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4281293" y="2476500"/>
                <a:ext cx="9144000" cy="3502690"/>
              </a:xfrm>
              <a:prstGeom prst="rect">
                <a:avLst/>
              </a:prstGeom>
              <a:blipFill>
                <a:blip r:embed="rId17"/>
                <a:stretch>
                  <a:fillRect r="-60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p:cNvSpPr/>
              <p:nvPr/>
            </p:nvSpPr>
            <p:spPr>
              <a:xfrm>
                <a:off x="579521" y="6134100"/>
                <a:ext cx="17128957" cy="1846659"/>
              </a:xfrm>
              <a:prstGeom prst="rect">
                <a:avLst/>
              </a:prstGeom>
            </p:spPr>
            <p:txBody>
              <a:bodyPr wrap="square">
                <a:spAutoFit/>
              </a:bodyPr>
              <a:lstStyle/>
              <a:p>
                <a:pPr lvl="0" algn="just">
                  <a:lnSpc>
                    <a:spcPct val="150000"/>
                  </a:lnSpc>
                </a:pPr>
                <a:r>
                  <a:rPr lang="en-US" sz="3800" dirty="0">
                    <a:solidFill>
                      <a:prstClr val="black"/>
                    </a:solidFill>
                    <a:latin typeface="Arial" panose="020B0604020202020204" pitchFamily="34" charset="0"/>
                    <a:ea typeface="Calibri" panose="020F0502020204030204" pitchFamily="34" charset="0"/>
                    <a:cs typeface="Times New Roman" panose="02020603050405020304" pitchFamily="18" charset="0"/>
                  </a:rPr>
                  <a:t>Theo </a:t>
                </a:r>
                <a:r>
                  <a:rPr lang="en-US" sz="38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cách</a:t>
                </a:r>
                <a:r>
                  <a:rPr lang="en-US" sz="38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ước</a:t>
                </a:r>
                <a:r>
                  <a:rPr lang="en-US" sz="38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tính</a:t>
                </a:r>
                <a:r>
                  <a:rPr lang="en-US" sz="38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trên</a:t>
                </a:r>
                <a:r>
                  <a:rPr lang="en-US" sz="38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nếu</a:t>
                </a:r>
                <a:r>
                  <a:rPr lang="en-US" sz="38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bố</a:t>
                </a:r>
                <a:r>
                  <a:rPr lang="en-US" sz="38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cao</a:t>
                </a:r>
                <a:r>
                  <a:rPr lang="en-US" sz="38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3800">
                        <a:solidFill>
                          <a:prstClr val="black"/>
                        </a:solidFill>
                        <a:latin typeface="Cambria Math" panose="02040503050406030204" pitchFamily="18" charset="0"/>
                        <a:ea typeface="Calibri" panose="020F0502020204030204" pitchFamily="34" charset="0"/>
                        <a:cs typeface="Arial" panose="020B0604020202020204" pitchFamily="34" charset="0"/>
                      </a:rPr>
                      <m:t>170</m:t>
                    </m:r>
                    <m:r>
                      <m:rPr>
                        <m:nor/>
                      </m:rPr>
                      <a:rPr lang="en-US" sz="3800">
                        <a:solidFill>
                          <a:prstClr val="black"/>
                        </a:solidFill>
                        <a:latin typeface="Arial" panose="020B0604020202020204" pitchFamily="34" charset="0"/>
                        <a:ea typeface="Calibri" panose="020F0502020204030204" pitchFamily="34" charset="0"/>
                        <a:cs typeface="Times New Roman" panose="02020603050405020304" pitchFamily="18" charset="0"/>
                      </a:rPr>
                      <m:t> </m:t>
                    </m:r>
                    <m:r>
                      <m:rPr>
                        <m:sty m:val="p"/>
                      </m:rPr>
                      <a:rPr lang="en-US" sz="3800">
                        <a:solidFill>
                          <a:prstClr val="black"/>
                        </a:solidFill>
                        <a:latin typeface="Cambria Math" panose="02040503050406030204" pitchFamily="18" charset="0"/>
                        <a:ea typeface="Calibri" panose="020F0502020204030204" pitchFamily="34" charset="0"/>
                        <a:cs typeface="Arial" panose="020B0604020202020204" pitchFamily="34" charset="0"/>
                      </a:rPr>
                      <m:t>cm</m:t>
                    </m:r>
                  </m:oMath>
                </a14:m>
                <a:r>
                  <a:rPr lang="en-US" sz="38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mẹ</a:t>
                </a:r>
                <a:r>
                  <a:rPr lang="en-US" sz="38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cao</a:t>
                </a:r>
                <a:r>
                  <a:rPr lang="en-US" sz="38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3800">
                        <a:solidFill>
                          <a:prstClr val="black"/>
                        </a:solidFill>
                        <a:latin typeface="Cambria Math" panose="02040503050406030204" pitchFamily="18" charset="0"/>
                        <a:ea typeface="Calibri" panose="020F0502020204030204" pitchFamily="34" charset="0"/>
                        <a:cs typeface="Arial" panose="020B0604020202020204" pitchFamily="34" charset="0"/>
                      </a:rPr>
                      <m:t>160</m:t>
                    </m:r>
                    <m:r>
                      <m:rPr>
                        <m:nor/>
                      </m:rPr>
                      <a:rPr lang="en-US" sz="3800">
                        <a:solidFill>
                          <a:prstClr val="black"/>
                        </a:solidFill>
                        <a:latin typeface="Arial" panose="020B0604020202020204" pitchFamily="34" charset="0"/>
                        <a:ea typeface="Calibri" panose="020F0502020204030204" pitchFamily="34" charset="0"/>
                        <a:cs typeface="Times New Roman" panose="02020603050405020304" pitchFamily="18" charset="0"/>
                      </a:rPr>
                      <m:t> </m:t>
                    </m:r>
                    <m:r>
                      <m:rPr>
                        <m:sty m:val="p"/>
                      </m:rPr>
                      <a:rPr lang="en-US" sz="3800">
                        <a:solidFill>
                          <a:prstClr val="black"/>
                        </a:solidFill>
                        <a:latin typeface="Cambria Math" panose="02040503050406030204" pitchFamily="18" charset="0"/>
                        <a:ea typeface="Calibri" panose="020F0502020204030204" pitchFamily="34" charset="0"/>
                        <a:cs typeface="Arial" panose="020B0604020202020204" pitchFamily="34" charset="0"/>
                      </a:rPr>
                      <m:t>cm</m:t>
                    </m:r>
                  </m:oMath>
                </a14:m>
                <a:r>
                  <a:rPr lang="en-US" sz="38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thì</a:t>
                </a:r>
                <a:r>
                  <a:rPr lang="en-US" sz="38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chiều</a:t>
                </a:r>
                <a:r>
                  <a:rPr lang="en-US" sz="38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cao</a:t>
                </a:r>
                <a:r>
                  <a:rPr lang="en-US" sz="38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ước</a:t>
                </a:r>
                <a:r>
                  <a:rPr lang="en-US" sz="38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tính</a:t>
                </a:r>
                <a:r>
                  <a:rPr lang="en-US" sz="38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của</a:t>
                </a:r>
                <a:r>
                  <a:rPr lang="en-US" sz="3800" dirty="0">
                    <a:solidFill>
                      <a:prstClr val="black"/>
                    </a:solidFill>
                    <a:latin typeface="Arial" panose="020B0604020202020204" pitchFamily="34" charset="0"/>
                    <a:ea typeface="Calibri" panose="020F0502020204030204" pitchFamily="34" charset="0"/>
                    <a:cs typeface="Times New Roman" panose="02020603050405020304" pitchFamily="18" charset="0"/>
                  </a:rPr>
                  <a:t> con </a:t>
                </a:r>
                <a:r>
                  <a:rPr lang="en-US" sz="38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trai</a:t>
                </a:r>
                <a:r>
                  <a:rPr lang="en-US" sz="3800" dirty="0">
                    <a:solidFill>
                      <a:prstClr val="black"/>
                    </a:solidFill>
                    <a:latin typeface="Arial" panose="020B0604020202020204" pitchFamily="34" charset="0"/>
                    <a:ea typeface="Calibri" panose="020F0502020204030204" pitchFamily="34" charset="0"/>
                    <a:cs typeface="Times New Roman" panose="02020603050405020304" pitchFamily="18" charset="0"/>
                  </a:rPr>
                  <a:t>, con </a:t>
                </a:r>
                <a:r>
                  <a:rPr lang="en-US" sz="38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gái</a:t>
                </a:r>
                <a:r>
                  <a:rPr lang="en-US" sz="38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khi</a:t>
                </a:r>
                <a:r>
                  <a:rPr lang="en-US" sz="38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trưởng</a:t>
                </a:r>
                <a:r>
                  <a:rPr lang="en-US" sz="38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thành</a:t>
                </a:r>
                <a:r>
                  <a:rPr lang="en-US" sz="38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là</a:t>
                </a:r>
                <a:r>
                  <a:rPr lang="en-US" sz="38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bao</a:t>
                </a:r>
                <a:r>
                  <a:rPr lang="en-US" sz="38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nhiêu</a:t>
                </a:r>
                <a:r>
                  <a:rPr lang="en-US" sz="3800" dirty="0">
                    <a:solidFill>
                      <a:prstClr val="black"/>
                    </a:solidFill>
                    <a:latin typeface="Arial" panose="020B0604020202020204" pitchFamily="34" charset="0"/>
                    <a:ea typeface="Calibri" panose="020F0502020204030204" pitchFamily="34" charset="0"/>
                    <a:cs typeface="Times New Roman" panose="02020603050405020304" pitchFamily="18" charset="0"/>
                  </a:rPr>
                  <a:t>?</a:t>
                </a:r>
                <a:endParaRPr lang="en-US" sz="38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579521" y="6134100"/>
                <a:ext cx="17128957" cy="1846659"/>
              </a:xfrm>
              <a:prstGeom prst="rect">
                <a:avLst/>
              </a:prstGeom>
              <a:blipFill>
                <a:blip r:embed="rId18"/>
                <a:stretch>
                  <a:fillRect l="-1174" r="-1174" b="-6601"/>
                </a:stretch>
              </a:blipFill>
            </p:spPr>
            <p:txBody>
              <a:bodyPr/>
              <a:lstStyle/>
              <a:p>
                <a:r>
                  <a:rPr lang="en-US">
                    <a:noFill/>
                  </a:rPr>
                  <a:t> </a:t>
                </a:r>
              </a:p>
            </p:txBody>
          </p:sp>
        </mc:Fallback>
      </mc:AlternateContent>
      <p:pic>
        <p:nvPicPr>
          <p:cNvPr id="20" name="Picture 4"/>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rot="-951394" flipH="1">
            <a:off x="-268399" y="8283741"/>
            <a:ext cx="1607725" cy="1546339"/>
          </a:xfrm>
          <a:prstGeom prst="rect">
            <a:avLst/>
          </a:prstGeom>
        </p:spPr>
      </p:pic>
    </p:spTree>
    <p:extLst>
      <p:ext uri="{BB962C8B-B14F-4D97-AF65-F5344CB8AC3E}">
        <p14:creationId xmlns:p14="http://schemas.microsoft.com/office/powerpoint/2010/main" val="17386226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eelOff" invX="1"/>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5" grpId="0"/>
      <p:bldP spid="6" grpId="0"/>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E7FEFF"/>
        </a:solidFill>
        <a:effectLst/>
      </p:bgPr>
    </p:bg>
    <p:spTree>
      <p:nvGrpSpPr>
        <p:cNvPr id="1" name=""/>
        <p:cNvGrpSpPr/>
        <p:nvPr/>
      </p:nvGrpSpPr>
      <p:grpSpPr>
        <a:xfrm>
          <a:off x="0" y="0"/>
          <a:ext cx="0" cy="0"/>
          <a:chOff x="0" y="0"/>
          <a:chExt cx="0" cy="0"/>
        </a:xfrm>
      </p:grpSpPr>
      <p:pic>
        <p:nvPicPr>
          <p:cNvPr id="23"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14845406" y="7643473"/>
            <a:ext cx="2258652" cy="1995827"/>
          </a:xfrm>
          <a:prstGeom prst="rect">
            <a:avLst/>
          </a:prstGeom>
        </p:spPr>
      </p:pic>
      <p:grpSp>
        <p:nvGrpSpPr>
          <p:cNvPr id="15" name="Group 3"/>
          <p:cNvGrpSpPr/>
          <p:nvPr/>
        </p:nvGrpSpPr>
        <p:grpSpPr>
          <a:xfrm>
            <a:off x="-529392" y="9826615"/>
            <a:ext cx="20040600" cy="2336845"/>
            <a:chOff x="0" y="0"/>
            <a:chExt cx="3019157" cy="790488"/>
          </a:xfrm>
        </p:grpSpPr>
        <p:sp>
          <p:nvSpPr>
            <p:cNvPr id="19" name="Freeform 4"/>
            <p:cNvSpPr/>
            <p:nvPr/>
          </p:nvSpPr>
          <p:spPr>
            <a:xfrm>
              <a:off x="0" y="0"/>
              <a:ext cx="3019157" cy="790488"/>
            </a:xfrm>
            <a:custGeom>
              <a:avLst/>
              <a:gdLst/>
              <a:ahLst/>
              <a:cxnLst/>
              <a:rect l="l" t="t" r="r" b="b"/>
              <a:pathLst>
                <a:path w="3019157" h="790488">
                  <a:moveTo>
                    <a:pt x="2894697" y="790488"/>
                  </a:moveTo>
                  <a:lnTo>
                    <a:pt x="124460" y="790488"/>
                  </a:lnTo>
                  <a:cubicBezTo>
                    <a:pt x="55880" y="790488"/>
                    <a:pt x="0" y="734608"/>
                    <a:pt x="0" y="666028"/>
                  </a:cubicBezTo>
                  <a:lnTo>
                    <a:pt x="0" y="124460"/>
                  </a:lnTo>
                  <a:cubicBezTo>
                    <a:pt x="0" y="55880"/>
                    <a:pt x="55880" y="0"/>
                    <a:pt x="124460" y="0"/>
                  </a:cubicBezTo>
                  <a:lnTo>
                    <a:pt x="2894697" y="0"/>
                  </a:lnTo>
                  <a:cubicBezTo>
                    <a:pt x="2963277" y="0"/>
                    <a:pt x="3019157" y="55880"/>
                    <a:pt x="3019157" y="124460"/>
                  </a:cubicBezTo>
                  <a:lnTo>
                    <a:pt x="3019157" y="666028"/>
                  </a:lnTo>
                  <a:cubicBezTo>
                    <a:pt x="3019157" y="734608"/>
                    <a:pt x="2963277" y="790488"/>
                    <a:pt x="2894697" y="790488"/>
                  </a:cubicBezTo>
                  <a:close/>
                </a:path>
              </a:pathLst>
            </a:custGeom>
            <a:solidFill>
              <a:srgbClr val="3D5F7B"/>
            </a:solidFill>
          </p:spPr>
        </p:sp>
      </p:grpSp>
      <p:pic>
        <p:nvPicPr>
          <p:cNvPr id="20"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951394" flipH="1">
            <a:off x="-278603" y="8585166"/>
            <a:ext cx="1607725" cy="1546339"/>
          </a:xfrm>
          <a:prstGeom prst="rect">
            <a:avLst/>
          </a:prstGeom>
        </p:spPr>
      </p:pic>
      <p:sp>
        <p:nvSpPr>
          <p:cNvPr id="9" name="Oval Callout 8"/>
          <p:cNvSpPr/>
          <p:nvPr/>
        </p:nvSpPr>
        <p:spPr>
          <a:xfrm>
            <a:off x="8229600" y="911987"/>
            <a:ext cx="1752600" cy="766568"/>
          </a:xfrm>
          <a:prstGeom prst="wedgeEllipseCallout">
            <a:avLst/>
          </a:prstGeom>
          <a:solidFill>
            <a:schemeClr val="accent3">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p:sp>
        <p:nvSpPr>
          <p:cNvPr id="2" name="Rectangle 1"/>
          <p:cNvSpPr/>
          <p:nvPr/>
        </p:nvSpPr>
        <p:spPr>
          <a:xfrm>
            <a:off x="685800" y="2019300"/>
            <a:ext cx="16840200" cy="1827744"/>
          </a:xfrm>
          <a:prstGeom prst="rect">
            <a:avLst/>
          </a:prstGeom>
        </p:spPr>
        <p:txBody>
          <a:bodyPr wrap="square">
            <a:spAutoFit/>
          </a:bodyPr>
          <a:lstStyle/>
          <a:p>
            <a:pPr algn="just">
              <a:lnSpc>
                <a:spcPct val="150000"/>
              </a:lnSpc>
            </a:pPr>
            <a:r>
              <a:rPr lang="en-US" sz="4000" dirty="0">
                <a:solidFill>
                  <a:srgbClr val="333333"/>
                </a:solidFill>
                <a:latin typeface="Arial" panose="020B0604020202020204" pitchFamily="34" charset="0"/>
                <a:ea typeface="Times New Roman" panose="02020603050405020304" pitchFamily="18" charset="0"/>
              </a:rPr>
              <a:t>Theo </a:t>
            </a:r>
            <a:r>
              <a:rPr lang="en-US" sz="4000" dirty="0" err="1">
                <a:solidFill>
                  <a:srgbClr val="333333"/>
                </a:solidFill>
                <a:latin typeface="Arial" panose="020B0604020202020204" pitchFamily="34" charset="0"/>
                <a:ea typeface="Times New Roman" panose="02020603050405020304" pitchFamily="18" charset="0"/>
              </a:rPr>
              <a:t>cách</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ước</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tính</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trên</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nếu</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bố</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cao</a:t>
            </a:r>
            <a:r>
              <a:rPr lang="en-US" sz="4000" dirty="0">
                <a:solidFill>
                  <a:srgbClr val="333333"/>
                </a:solidFill>
                <a:latin typeface="Arial" panose="020B0604020202020204" pitchFamily="34" charset="0"/>
                <a:ea typeface="Times New Roman" panose="02020603050405020304" pitchFamily="18" charset="0"/>
              </a:rPr>
              <a:t> 170cm, </a:t>
            </a:r>
            <a:r>
              <a:rPr lang="en-US" sz="4000" dirty="0" err="1">
                <a:solidFill>
                  <a:srgbClr val="333333"/>
                </a:solidFill>
                <a:latin typeface="Arial" panose="020B0604020202020204" pitchFamily="34" charset="0"/>
                <a:ea typeface="Times New Roman" panose="02020603050405020304" pitchFamily="18" charset="0"/>
              </a:rPr>
              <a:t>mẹ</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cao</a:t>
            </a:r>
            <a:r>
              <a:rPr lang="en-US" sz="4000" dirty="0">
                <a:solidFill>
                  <a:srgbClr val="333333"/>
                </a:solidFill>
                <a:latin typeface="Arial" panose="020B0604020202020204" pitchFamily="34" charset="0"/>
                <a:ea typeface="Times New Roman" panose="02020603050405020304" pitchFamily="18" charset="0"/>
              </a:rPr>
              <a:t> 160cm </a:t>
            </a:r>
            <a:r>
              <a:rPr lang="en-US" sz="4000" dirty="0" err="1">
                <a:solidFill>
                  <a:srgbClr val="333333"/>
                </a:solidFill>
                <a:latin typeface="Arial" panose="020B0604020202020204" pitchFamily="34" charset="0"/>
                <a:ea typeface="Times New Roman" panose="02020603050405020304" pitchFamily="18" charset="0"/>
              </a:rPr>
              <a:t>thì</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chiều</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cao</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ước</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tính</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của</a:t>
            </a:r>
            <a:r>
              <a:rPr lang="en-US" sz="4000" dirty="0">
                <a:solidFill>
                  <a:srgbClr val="333333"/>
                </a:solidFill>
                <a:latin typeface="Arial" panose="020B0604020202020204" pitchFamily="34" charset="0"/>
                <a:ea typeface="Times New Roman" panose="02020603050405020304" pitchFamily="18" charset="0"/>
              </a:rPr>
              <a:t> con </a:t>
            </a:r>
            <a:r>
              <a:rPr lang="en-US" sz="4000" dirty="0" err="1">
                <a:solidFill>
                  <a:srgbClr val="333333"/>
                </a:solidFill>
                <a:latin typeface="Arial" panose="020B0604020202020204" pitchFamily="34" charset="0"/>
                <a:ea typeface="Times New Roman" panose="02020603050405020304" pitchFamily="18" charset="0"/>
              </a:rPr>
              <a:t>trai</a:t>
            </a:r>
            <a:r>
              <a:rPr lang="en-US" sz="4000" dirty="0">
                <a:solidFill>
                  <a:srgbClr val="333333"/>
                </a:solidFill>
                <a:latin typeface="Arial" panose="020B0604020202020204" pitchFamily="34" charset="0"/>
                <a:ea typeface="Times New Roman" panose="02020603050405020304" pitchFamily="18" charset="0"/>
              </a:rPr>
              <a:t>, con </a:t>
            </a:r>
            <a:r>
              <a:rPr lang="en-US" sz="4000" dirty="0" err="1">
                <a:solidFill>
                  <a:srgbClr val="333333"/>
                </a:solidFill>
                <a:latin typeface="Arial" panose="020B0604020202020204" pitchFamily="34" charset="0"/>
                <a:ea typeface="Times New Roman" panose="02020603050405020304" pitchFamily="18" charset="0"/>
              </a:rPr>
              <a:t>gái</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khi</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trưởng</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thành</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là</a:t>
            </a:r>
            <a:r>
              <a:rPr lang="en-US" sz="4000" dirty="0">
                <a:solidFill>
                  <a:srgbClr val="333333"/>
                </a:solidFill>
                <a:latin typeface="Arial" panose="020B0604020202020204" pitchFamily="34" charset="0"/>
                <a:ea typeface="Times New Roman" panose="02020603050405020304" pitchFamily="18" charset="0"/>
              </a:rPr>
              <a:t>:</a:t>
            </a:r>
            <a:endParaRPr lang="en-US" sz="4000" dirty="0">
              <a:effectLst/>
              <a:latin typeface="Times New Roman" panose="02020603050405020304" pitchFamily="18" charset="0"/>
              <a:ea typeface="Times New Roman" panose="02020603050405020304" pitchFamily="18" charset="0"/>
            </a:endParaRPr>
          </a:p>
        </p:txBody>
      </p:sp>
      <mc:AlternateContent xmlns:mc="http://schemas.openxmlformats.org/markup-compatibility/2006" xmlns:a14="http://schemas.microsoft.com/office/drawing/2010/main">
        <mc:Choice Requires="a14">
          <p:sp>
            <p:nvSpPr>
              <p:cNvPr id="4" name="Rectangle 3"/>
              <p:cNvSpPr/>
              <p:nvPr/>
            </p:nvSpPr>
            <p:spPr>
              <a:xfrm>
                <a:off x="7010400" y="4305300"/>
                <a:ext cx="8001871" cy="124482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4000">
                          <a:latin typeface="Cambria Math" panose="02040503050406030204" pitchFamily="18" charset="0"/>
                        </a:rPr>
                        <m:t>=</m:t>
                      </m:r>
                      <m:f>
                        <m:fPr>
                          <m:ctrlPr>
                            <a:rPr lang="en-US" sz="4000" i="1">
                              <a:latin typeface="Cambria Math" panose="02040503050406030204" pitchFamily="18" charset="0"/>
                            </a:rPr>
                          </m:ctrlPr>
                        </m:fPr>
                        <m:num>
                          <m:r>
                            <a:rPr lang="en-US" sz="4000" i="0">
                              <a:latin typeface="Cambria Math" panose="02040503050406030204" pitchFamily="18" charset="0"/>
                            </a:rPr>
                            <m:t>1</m:t>
                          </m:r>
                        </m:num>
                        <m:den>
                          <m:r>
                            <a:rPr lang="en-US" sz="4000" i="0">
                              <a:latin typeface="Cambria Math" panose="02040503050406030204" pitchFamily="18" charset="0"/>
                            </a:rPr>
                            <m:t>2</m:t>
                          </m:r>
                        </m:den>
                      </m:f>
                      <m:r>
                        <a:rPr lang="en-US" sz="4000" i="0">
                          <a:latin typeface="Cambria Math" panose="02040503050406030204" pitchFamily="18" charset="0"/>
                        </a:rPr>
                        <m:t>.1,08</m:t>
                      </m:r>
                      <m:d>
                        <m:dPr>
                          <m:ctrlPr>
                            <a:rPr lang="en-US" sz="4000" i="1">
                              <a:latin typeface="Cambria Math" panose="02040503050406030204" pitchFamily="18" charset="0"/>
                            </a:rPr>
                          </m:ctrlPr>
                        </m:dPr>
                        <m:e>
                          <m:r>
                            <a:rPr lang="en-US" sz="4000" i="0">
                              <a:latin typeface="Cambria Math" panose="02040503050406030204" pitchFamily="18" charset="0"/>
                            </a:rPr>
                            <m:t>170</m:t>
                          </m:r>
                          <m:r>
                            <m:rPr>
                              <m:nor/>
                            </m:rPr>
                            <a:rPr lang="en-US" sz="4000" i="1">
                              <a:latin typeface="Cambria Math" panose="02040503050406030204" pitchFamily="18" charset="0"/>
                            </a:rPr>
                            <m:t> </m:t>
                          </m:r>
                          <m:r>
                            <a:rPr lang="en-US" sz="4000" i="0">
                              <a:latin typeface="Cambria Math" panose="02040503050406030204" pitchFamily="18" charset="0"/>
                            </a:rPr>
                            <m:t>+</m:t>
                          </m:r>
                          <m:r>
                            <m:rPr>
                              <m:nor/>
                            </m:rPr>
                            <a:rPr lang="en-US" sz="4000" i="1">
                              <a:latin typeface="Cambria Math" panose="02040503050406030204" pitchFamily="18" charset="0"/>
                            </a:rPr>
                            <m:t> </m:t>
                          </m:r>
                          <m:r>
                            <a:rPr lang="en-US" sz="4000" i="0">
                              <a:latin typeface="Cambria Math" panose="02040503050406030204" pitchFamily="18" charset="0"/>
                            </a:rPr>
                            <m:t>160</m:t>
                          </m:r>
                        </m:e>
                      </m:d>
                      <m:r>
                        <a:rPr lang="en-US" sz="4000" i="0">
                          <a:latin typeface="Cambria Math" panose="02040503050406030204" pitchFamily="18" charset="0"/>
                        </a:rPr>
                        <m:t>=178,2</m:t>
                      </m:r>
                      <m:r>
                        <m:rPr>
                          <m:nor/>
                        </m:rPr>
                        <a:rPr lang="en-US" sz="4000" i="1">
                          <a:latin typeface="Cambria Math" panose="02040503050406030204" pitchFamily="18" charset="0"/>
                        </a:rPr>
                        <m:t> </m:t>
                      </m:r>
                      <m:r>
                        <a:rPr lang="en-US" sz="4000" i="1">
                          <a:latin typeface="Cambria Math" panose="02040503050406030204" pitchFamily="18" charset="0"/>
                        </a:rPr>
                        <m:t>𝑐𝑚</m:t>
                      </m:r>
                    </m:oMath>
                  </m:oMathPara>
                </a14:m>
                <a:endParaRPr lang="en-US" sz="4000" dirty="0"/>
              </a:p>
            </p:txBody>
          </p:sp>
        </mc:Choice>
        <mc:Fallback xmlns="">
          <p:sp>
            <p:nvSpPr>
              <p:cNvPr id="4" name="Rectangle 3"/>
              <p:cNvSpPr>
                <a:spLocks noRot="1" noChangeAspect="1" noMove="1" noResize="1" noEditPoints="1" noAdjustHandles="1" noChangeArrowheads="1" noChangeShapeType="1" noTextEdit="1"/>
              </p:cNvSpPr>
              <p:nvPr/>
            </p:nvSpPr>
            <p:spPr>
              <a:xfrm>
                <a:off x="7010400" y="4305300"/>
                <a:ext cx="8001871" cy="1244828"/>
              </a:xfrm>
              <a:prstGeom prst="rect">
                <a:avLst/>
              </a:prstGeom>
              <a:blipFill>
                <a:blip r:embed="rId18"/>
                <a:stretch>
                  <a:fillRect/>
                </a:stretch>
              </a:blipFill>
            </p:spPr>
            <p:txBody>
              <a:bodyPr/>
              <a:lstStyle/>
              <a:p>
                <a:r>
                  <a:rPr lang="en-US">
                    <a:noFill/>
                  </a:rPr>
                  <a:t> </a:t>
                </a:r>
              </a:p>
            </p:txBody>
          </p:sp>
        </mc:Fallback>
      </mc:AlternateContent>
      <p:sp>
        <p:nvSpPr>
          <p:cNvPr id="7" name="Rectangle 6"/>
          <p:cNvSpPr/>
          <p:nvPr/>
        </p:nvSpPr>
        <p:spPr>
          <a:xfrm>
            <a:off x="1223208" y="4407197"/>
            <a:ext cx="9144000" cy="901593"/>
          </a:xfrm>
          <a:prstGeom prst="rect">
            <a:avLst/>
          </a:prstGeom>
        </p:spPr>
        <p:txBody>
          <a:bodyPr>
            <a:spAutoFit/>
          </a:bodyPr>
          <a:lstStyle/>
          <a:p>
            <a:pPr marL="571500" lvl="0" indent="-571500" algn="just">
              <a:lnSpc>
                <a:spcPct val="150000"/>
              </a:lnSpc>
              <a:buFontTx/>
              <a:buChar char="-"/>
            </a:pPr>
            <a:r>
              <a:rPr lang="en-US" sz="4000" dirty="0">
                <a:solidFill>
                  <a:srgbClr val="333333"/>
                </a:solidFill>
                <a:latin typeface="Arial" panose="020B0604020202020204" pitchFamily="34" charset="0"/>
                <a:ea typeface="Times New Roman" panose="02020603050405020304" pitchFamily="18" charset="0"/>
              </a:rPr>
              <a:t>Chiều </a:t>
            </a:r>
            <a:r>
              <a:rPr lang="en-US" sz="4000" dirty="0" err="1">
                <a:solidFill>
                  <a:srgbClr val="333333"/>
                </a:solidFill>
                <a:latin typeface="Arial" panose="020B0604020202020204" pitchFamily="34" charset="0"/>
                <a:ea typeface="Times New Roman" panose="02020603050405020304" pitchFamily="18" charset="0"/>
              </a:rPr>
              <a:t>cao</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của</a:t>
            </a:r>
            <a:r>
              <a:rPr lang="en-US" sz="4000" dirty="0">
                <a:solidFill>
                  <a:srgbClr val="333333"/>
                </a:solidFill>
                <a:latin typeface="Arial" panose="020B0604020202020204" pitchFamily="34" charset="0"/>
                <a:ea typeface="Times New Roman" panose="02020603050405020304" pitchFamily="18" charset="0"/>
              </a:rPr>
              <a:t> con </a:t>
            </a:r>
            <a:r>
              <a:rPr lang="en-US" sz="4000" dirty="0" err="1">
                <a:solidFill>
                  <a:srgbClr val="333333"/>
                </a:solidFill>
                <a:latin typeface="Arial" panose="020B0604020202020204" pitchFamily="34" charset="0"/>
                <a:ea typeface="Times New Roman" panose="02020603050405020304" pitchFamily="18" charset="0"/>
              </a:rPr>
              <a:t>trai</a:t>
            </a:r>
            <a:r>
              <a:rPr lang="en-US" sz="4000" dirty="0">
                <a:solidFill>
                  <a:srgbClr val="333333"/>
                </a:solidFill>
                <a:latin typeface="Arial" panose="020B0604020202020204" pitchFamily="34" charset="0"/>
                <a:ea typeface="Times New Roman" panose="02020603050405020304" pitchFamily="18" charset="0"/>
              </a:rPr>
              <a:t> </a:t>
            </a:r>
          </a:p>
        </p:txBody>
      </p:sp>
      <p:sp>
        <p:nvSpPr>
          <p:cNvPr id="8" name="Rectangle 7"/>
          <p:cNvSpPr/>
          <p:nvPr/>
        </p:nvSpPr>
        <p:spPr>
          <a:xfrm>
            <a:off x="1223208" y="6146688"/>
            <a:ext cx="6168192" cy="1015663"/>
          </a:xfrm>
          <a:prstGeom prst="rect">
            <a:avLst/>
          </a:prstGeom>
        </p:spPr>
        <p:txBody>
          <a:bodyPr wrap="square">
            <a:spAutoFit/>
          </a:bodyPr>
          <a:lstStyle/>
          <a:p>
            <a:pPr marL="571500" lvl="0" indent="-571500" algn="just">
              <a:lnSpc>
                <a:spcPct val="150000"/>
              </a:lnSpc>
              <a:buFontTx/>
              <a:buChar char="-"/>
            </a:pPr>
            <a:r>
              <a:rPr lang="en-US" sz="4000" dirty="0">
                <a:solidFill>
                  <a:srgbClr val="333333"/>
                </a:solidFill>
                <a:latin typeface="Arial" panose="020B0604020202020204" pitchFamily="34" charset="0"/>
                <a:ea typeface="Times New Roman" panose="02020603050405020304" pitchFamily="18" charset="0"/>
              </a:rPr>
              <a:t>Chiều </a:t>
            </a:r>
            <a:r>
              <a:rPr lang="en-US" sz="4000" dirty="0" err="1">
                <a:solidFill>
                  <a:srgbClr val="333333"/>
                </a:solidFill>
                <a:latin typeface="Arial" panose="020B0604020202020204" pitchFamily="34" charset="0"/>
                <a:ea typeface="Times New Roman" panose="02020603050405020304" pitchFamily="18" charset="0"/>
              </a:rPr>
              <a:t>cao</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của</a:t>
            </a:r>
            <a:r>
              <a:rPr lang="en-US" sz="4000" dirty="0">
                <a:solidFill>
                  <a:srgbClr val="333333"/>
                </a:solidFill>
                <a:latin typeface="Arial" panose="020B0604020202020204" pitchFamily="34" charset="0"/>
                <a:ea typeface="Times New Roman" panose="02020603050405020304" pitchFamily="18" charset="0"/>
              </a:rPr>
              <a:t> con </a:t>
            </a:r>
            <a:r>
              <a:rPr lang="en-US" sz="4000" dirty="0" err="1">
                <a:solidFill>
                  <a:srgbClr val="333333"/>
                </a:solidFill>
                <a:latin typeface="Arial" panose="020B0604020202020204" pitchFamily="34" charset="0"/>
                <a:ea typeface="Times New Roman" panose="02020603050405020304" pitchFamily="18" charset="0"/>
              </a:rPr>
              <a:t>gái</a:t>
            </a:r>
            <a:r>
              <a:rPr lang="en-US" sz="4000" dirty="0">
                <a:solidFill>
                  <a:srgbClr val="333333"/>
                </a:solidFill>
                <a:latin typeface="Arial" panose="020B0604020202020204" pitchFamily="34" charset="0"/>
                <a:ea typeface="Times New Roman" panose="02020603050405020304" pitchFamily="18" charset="0"/>
              </a:rPr>
              <a:t> </a:t>
            </a:r>
            <a:endParaRPr lang="en-US" sz="4000" dirty="0">
              <a:solidFill>
                <a:prstClr val="black"/>
              </a:solidFill>
              <a:latin typeface="Times New Roman" panose="02020603050405020304" pitchFamily="18" charset="0"/>
              <a:ea typeface="Times New Roman" panose="02020603050405020304" pitchFamily="18" charset="0"/>
            </a:endParaRPr>
          </a:p>
        </p:txBody>
      </p:sp>
      <mc:AlternateContent xmlns:mc="http://schemas.openxmlformats.org/markup-compatibility/2006" xmlns:a14="http://schemas.microsoft.com/office/drawing/2010/main">
        <mc:Choice Requires="a14">
          <p:sp>
            <p:nvSpPr>
              <p:cNvPr id="10" name="Rectangle 9"/>
              <p:cNvSpPr/>
              <p:nvPr/>
            </p:nvSpPr>
            <p:spPr>
              <a:xfrm>
                <a:off x="7010400" y="6057900"/>
                <a:ext cx="9156546" cy="124482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4000">
                          <a:latin typeface="Cambria Math" panose="02040503050406030204" pitchFamily="18" charset="0"/>
                        </a:rPr>
                        <m:t>=</m:t>
                      </m:r>
                      <m:f>
                        <m:fPr>
                          <m:ctrlPr>
                            <a:rPr lang="en-US" sz="4000" i="1">
                              <a:latin typeface="Cambria Math" panose="02040503050406030204" pitchFamily="18" charset="0"/>
                            </a:rPr>
                          </m:ctrlPr>
                        </m:fPr>
                        <m:num>
                          <m:r>
                            <a:rPr lang="en-US" sz="4000" i="0">
                              <a:latin typeface="Cambria Math" panose="02040503050406030204" pitchFamily="18" charset="0"/>
                            </a:rPr>
                            <m:t>1</m:t>
                          </m:r>
                        </m:num>
                        <m:den>
                          <m:r>
                            <a:rPr lang="en-US" sz="4000" i="0">
                              <a:latin typeface="Cambria Math" panose="02040503050406030204" pitchFamily="18" charset="0"/>
                            </a:rPr>
                            <m:t>2</m:t>
                          </m:r>
                        </m:den>
                      </m:f>
                      <m:r>
                        <a:rPr lang="en-US" sz="4000" i="0">
                          <a:latin typeface="Cambria Math" panose="02040503050406030204" pitchFamily="18" charset="0"/>
                        </a:rPr>
                        <m:t>.</m:t>
                      </m:r>
                      <m:d>
                        <m:dPr>
                          <m:ctrlPr>
                            <a:rPr lang="en-US" sz="4000" i="1">
                              <a:latin typeface="Cambria Math" panose="02040503050406030204" pitchFamily="18" charset="0"/>
                            </a:rPr>
                          </m:ctrlPr>
                        </m:dPr>
                        <m:e>
                          <m:r>
                            <a:rPr lang="en-US" sz="4000" i="0">
                              <a:latin typeface="Cambria Math" panose="02040503050406030204" pitchFamily="18" charset="0"/>
                            </a:rPr>
                            <m:t>0,923.</m:t>
                          </m:r>
                          <m:r>
                            <m:rPr>
                              <m:nor/>
                            </m:rPr>
                            <a:rPr lang="en-US" sz="4000" i="1">
                              <a:latin typeface="Cambria Math" panose="02040503050406030204" pitchFamily="18" charset="0"/>
                            </a:rPr>
                            <m:t> </m:t>
                          </m:r>
                          <m:r>
                            <a:rPr lang="en-US" sz="4000" i="0">
                              <a:latin typeface="Cambria Math" panose="02040503050406030204" pitchFamily="18" charset="0"/>
                            </a:rPr>
                            <m:t>170</m:t>
                          </m:r>
                          <m:r>
                            <m:rPr>
                              <m:nor/>
                            </m:rPr>
                            <a:rPr lang="en-US" sz="4000" i="1">
                              <a:latin typeface="Cambria Math" panose="02040503050406030204" pitchFamily="18" charset="0"/>
                            </a:rPr>
                            <m:t> </m:t>
                          </m:r>
                          <m:r>
                            <a:rPr lang="en-US" sz="4000" i="0">
                              <a:latin typeface="Cambria Math" panose="02040503050406030204" pitchFamily="18" charset="0"/>
                            </a:rPr>
                            <m:t>+</m:t>
                          </m:r>
                          <m:r>
                            <m:rPr>
                              <m:nor/>
                            </m:rPr>
                            <a:rPr lang="en-US" sz="4000" i="1">
                              <a:latin typeface="Cambria Math" panose="02040503050406030204" pitchFamily="18" charset="0"/>
                            </a:rPr>
                            <m:t> </m:t>
                          </m:r>
                          <m:r>
                            <a:rPr lang="en-US" sz="4000" i="0">
                              <a:latin typeface="Cambria Math" panose="02040503050406030204" pitchFamily="18" charset="0"/>
                            </a:rPr>
                            <m:t>160</m:t>
                          </m:r>
                        </m:e>
                      </m:d>
                      <m:r>
                        <a:rPr lang="en-US" sz="4000" i="0">
                          <a:latin typeface="Cambria Math" panose="02040503050406030204" pitchFamily="18" charset="0"/>
                        </a:rPr>
                        <m:t>=158,455</m:t>
                      </m:r>
                      <m:r>
                        <m:rPr>
                          <m:nor/>
                        </m:rPr>
                        <a:rPr lang="en-US" sz="4000" i="1">
                          <a:latin typeface="Cambria Math" panose="02040503050406030204" pitchFamily="18" charset="0"/>
                        </a:rPr>
                        <m:t> </m:t>
                      </m:r>
                      <m:r>
                        <a:rPr lang="en-US" sz="4000" i="1">
                          <a:latin typeface="Cambria Math" panose="02040503050406030204" pitchFamily="18" charset="0"/>
                        </a:rPr>
                        <m:t>𝑐𝑚</m:t>
                      </m:r>
                    </m:oMath>
                  </m:oMathPara>
                </a14:m>
                <a:endParaRPr lang="en-US" sz="4000" dirty="0"/>
              </a:p>
            </p:txBody>
          </p:sp>
        </mc:Choice>
        <mc:Fallback xmlns="">
          <p:sp>
            <p:nvSpPr>
              <p:cNvPr id="10" name="Rectangle 9"/>
              <p:cNvSpPr>
                <a:spLocks noRot="1" noChangeAspect="1" noMove="1" noResize="1" noEditPoints="1" noAdjustHandles="1" noChangeArrowheads="1" noChangeShapeType="1" noTextEdit="1"/>
              </p:cNvSpPr>
              <p:nvPr/>
            </p:nvSpPr>
            <p:spPr>
              <a:xfrm>
                <a:off x="7010400" y="6057900"/>
                <a:ext cx="9156546" cy="1244828"/>
              </a:xfrm>
              <a:prstGeom prst="rect">
                <a:avLst/>
              </a:prstGeom>
              <a:blipFill>
                <a:blip r:embed="rId19"/>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460559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down)">
                                      <p:cBhvr>
                                        <p:cTn id="25" dur="500"/>
                                        <p:tgtEl>
                                          <p:spTgt spid="8"/>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down)">
                                      <p:cBhvr>
                                        <p:cTn id="2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4" grpId="0"/>
      <p:bldP spid="7" grpId="0"/>
      <p:bldP spid="8" grpId="0"/>
      <p:bldP spid="10"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0997328">
            <a:off x="16480643" y="308711"/>
            <a:ext cx="1355914" cy="2112614"/>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880471">
            <a:off x="-3140360" y="-1380456"/>
            <a:ext cx="3884554" cy="3941891"/>
          </a:xfrm>
          <a:prstGeom prst="rect">
            <a:avLst/>
          </a:prstGeom>
        </p:spPr>
      </p:pic>
      <p:grpSp>
        <p:nvGrpSpPr>
          <p:cNvPr id="11" name="Group 10"/>
          <p:cNvGrpSpPr/>
          <p:nvPr/>
        </p:nvGrpSpPr>
        <p:grpSpPr>
          <a:xfrm>
            <a:off x="5791200" y="206657"/>
            <a:ext cx="6828281" cy="1605487"/>
            <a:chOff x="5647511" y="337613"/>
            <a:chExt cx="6828281" cy="1605487"/>
          </a:xfrm>
        </p:grpSpPr>
        <p:pic>
          <p:nvPicPr>
            <p:cNvPr id="15" name="Picture 11"/>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467600" y="1686782"/>
              <a:ext cx="2971800" cy="256318"/>
            </a:xfrm>
            <a:prstGeom prst="rect">
              <a:avLst/>
            </a:prstGeom>
          </p:spPr>
        </p:pic>
        <p:sp>
          <p:nvSpPr>
            <p:cNvPr id="16" name="Rectangle 15"/>
            <p:cNvSpPr/>
            <p:nvPr/>
          </p:nvSpPr>
          <p:spPr>
            <a:xfrm>
              <a:off x="5647511" y="337613"/>
              <a:ext cx="6828281" cy="1477328"/>
            </a:xfrm>
            <a:prstGeom prst="rect">
              <a:avLst/>
            </a:prstGeom>
            <a:noFill/>
            <a:ln>
              <a:noFill/>
            </a:ln>
          </p:spPr>
          <p:style>
            <a:lnRef idx="3">
              <a:schemeClr val="lt1"/>
            </a:lnRef>
            <a:fillRef idx="1">
              <a:schemeClr val="accent1"/>
            </a:fillRef>
            <a:effectRef idx="1">
              <a:schemeClr val="accent1"/>
            </a:effectRef>
            <a:fontRef idx="minor">
              <a:schemeClr val="lt1"/>
            </a:fontRef>
          </p:style>
          <p:txBody>
            <a:bodyPr wrap="square">
              <a:spAutoFit/>
            </a:bodyPr>
            <a:lstStyle/>
            <a:p>
              <a:pPr marL="0" marR="0" lvl="0" indent="0" algn="ctr" defTabSz="914400" rtl="0" eaLnBrk="1" fontAlgn="auto" latinLnBrk="0" hangingPunct="1">
                <a:lnSpc>
                  <a:spcPct val="150000"/>
                </a:lnSpc>
                <a:spcBef>
                  <a:spcPts val="0"/>
                </a:spcBef>
                <a:spcAft>
                  <a:spcPts val="800"/>
                </a:spcAft>
                <a:buClrTx/>
                <a:buSzTx/>
                <a:buFontTx/>
                <a:buNone/>
                <a:tabLst/>
                <a:defRPr/>
              </a:pPr>
              <a:r>
                <a:rPr kumimoji="0" lang="nl-NL" sz="6000" b="1" i="0" u="none" strike="noStrike" kern="1200" cap="none" spc="0" normalizeH="0" baseline="0" noProof="0" dirty="0">
                  <a:ln w="0"/>
                  <a:solidFill>
                    <a:srgbClr val="1F497D"/>
                  </a:solidFill>
                  <a:effectLst/>
                  <a:uLnTx/>
                  <a:uFillTx/>
                  <a:latin typeface="Arial" panose="020B0604020202020204" pitchFamily="34" charset="0"/>
                  <a:ea typeface="Times New Roman" panose="02020603050405020304" pitchFamily="18" charset="0"/>
                  <a:cs typeface="Arial" panose="020B0604020202020204" pitchFamily="34" charset="0"/>
                </a:rPr>
                <a:t>BÀI</a:t>
              </a:r>
              <a:r>
                <a:rPr kumimoji="0" lang="nl-NL" sz="6000" b="1" i="0" u="none" strike="noStrike" kern="1200" cap="none" spc="0" normalizeH="0" noProof="0" dirty="0">
                  <a:ln w="0"/>
                  <a:solidFill>
                    <a:srgbClr val="1F497D"/>
                  </a:solidFill>
                  <a:effectLst/>
                  <a:uLnTx/>
                  <a:uFillTx/>
                  <a:latin typeface="Arial" panose="020B0604020202020204" pitchFamily="34" charset="0"/>
                  <a:ea typeface="Times New Roman" panose="02020603050405020304" pitchFamily="18" charset="0"/>
                  <a:cs typeface="Arial" panose="020B0604020202020204" pitchFamily="34" charset="0"/>
                </a:rPr>
                <a:t> TẬP THÊM</a:t>
              </a:r>
              <a:endParaRPr kumimoji="0" lang="en-US" sz="6000" b="1" i="0" u="none" strike="noStrike" kern="1200" cap="none" spc="0" normalizeH="0" baseline="0" noProof="0" dirty="0">
                <a:ln w="0"/>
                <a:solidFill>
                  <a:srgbClr val="1F497D"/>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pic>
        <p:nvPicPr>
          <p:cNvPr id="18" name="Picture 14"/>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2408758">
            <a:off x="-134536" y="9447409"/>
            <a:ext cx="1640672" cy="1431859"/>
          </a:xfrm>
          <a:prstGeom prst="rect">
            <a:avLst/>
          </a:prstGeom>
        </p:spPr>
      </p:pic>
      <mc:AlternateContent xmlns:mc="http://schemas.openxmlformats.org/markup-compatibility/2006" xmlns:a14="http://schemas.microsoft.com/office/drawing/2010/main">
        <mc:Choice Requires="a14">
          <p:sp>
            <p:nvSpPr>
              <p:cNvPr id="2" name="Rectangle 1"/>
              <p:cNvSpPr/>
              <p:nvPr/>
            </p:nvSpPr>
            <p:spPr>
              <a:xfrm>
                <a:off x="685800" y="2171700"/>
                <a:ext cx="16706984" cy="4841325"/>
              </a:xfrm>
              <a:prstGeom prst="rect">
                <a:avLst/>
              </a:prstGeom>
            </p:spPr>
            <p:txBody>
              <a:bodyPr wrap="square">
                <a:spAutoFit/>
              </a:bodyPr>
              <a:lstStyle/>
              <a:p>
                <a:pPr>
                  <a:lnSpc>
                    <a:spcPct val="150000"/>
                  </a:lnSpc>
                </a:pPr>
                <a:r>
                  <a:rPr lang="fr-FR" sz="3800" b="1" dirty="0" err="1">
                    <a:latin typeface="Arial" panose="020B0604020202020204" pitchFamily="34" charset="0"/>
                    <a:ea typeface="Calibri" panose="020F0502020204030204" pitchFamily="34" charset="0"/>
                    <a:cs typeface="Arial" panose="020B0604020202020204" pitchFamily="34" charset="0"/>
                  </a:rPr>
                  <a:t>Câu</a:t>
                </a:r>
                <a:r>
                  <a:rPr lang="fr-FR" sz="3800" b="1" dirty="0">
                    <a:latin typeface="Arial" panose="020B0604020202020204" pitchFamily="34" charset="0"/>
                    <a:ea typeface="Calibri" panose="020F0502020204030204" pitchFamily="34" charset="0"/>
                    <a:cs typeface="Arial" panose="020B0604020202020204" pitchFamily="34" charset="0"/>
                  </a:rPr>
                  <a:t> 1. </a:t>
                </a:r>
                <a:r>
                  <a:rPr lang="en-US" sz="3800" dirty="0" err="1">
                    <a:effectLst/>
                    <a:latin typeface="Arial" panose="020B0604020202020204" pitchFamily="34" charset="0"/>
                    <a:ea typeface="Calibri" panose="020F0502020204030204" pitchFamily="34" charset="0"/>
                    <a:cs typeface="Arial" panose="020B0604020202020204" pitchFamily="34" charset="0"/>
                  </a:rPr>
                  <a:t>Viết</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biểu</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thức</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số</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biểu</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thị</a:t>
                </a:r>
                <a:r>
                  <a:rPr lang="en-US" sz="3800" dirty="0">
                    <a:effectLst/>
                    <a:latin typeface="Arial" panose="020B0604020202020204" pitchFamily="34" charset="0"/>
                    <a:ea typeface="Calibri" panose="020F0502020204030204" pitchFamily="34" charset="0"/>
                    <a:cs typeface="Arial" panose="020B0604020202020204" pitchFamily="34" charset="0"/>
                  </a:rPr>
                  <a:t>:</a:t>
                </a:r>
              </a:p>
              <a:p>
                <a:pPr algn="just">
                  <a:lnSpc>
                    <a:spcPct val="150000"/>
                  </a:lnSpc>
                </a:pPr>
                <a:r>
                  <a:rPr lang="en-US" sz="3800" dirty="0">
                    <a:effectLst/>
                    <a:latin typeface="Arial" panose="020B0604020202020204" pitchFamily="34" charset="0"/>
                    <a:ea typeface="Calibri" panose="020F0502020204030204" pitchFamily="34" charset="0"/>
                    <a:cs typeface="Arial" panose="020B0604020202020204" pitchFamily="34" charset="0"/>
                  </a:rPr>
                  <a:t>a) </a:t>
                </a:r>
                <a:r>
                  <a:rPr lang="en-US" sz="3800" dirty="0" err="1">
                    <a:effectLst/>
                    <a:latin typeface="Arial" panose="020B0604020202020204" pitchFamily="34" charset="0"/>
                    <a:ea typeface="Calibri" panose="020F0502020204030204" pitchFamily="34" charset="0"/>
                    <a:cs typeface="Arial" panose="020B0604020202020204" pitchFamily="34" charset="0"/>
                  </a:rPr>
                  <a:t>Quãng</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đường</a:t>
                </a:r>
                <a:r>
                  <a:rPr lang="en-US" sz="3800" dirty="0">
                    <a:effectLst/>
                    <a:latin typeface="Arial" panose="020B0604020202020204" pitchFamily="34" charset="0"/>
                    <a:ea typeface="Calibri" panose="020F0502020204030204" pitchFamily="34" charset="0"/>
                    <a:cs typeface="Arial" panose="020B0604020202020204" pitchFamily="34" charset="0"/>
                  </a:rPr>
                  <a:t> bay </a:t>
                </a:r>
                <a:r>
                  <a:rPr lang="en-US" sz="3800" dirty="0" err="1">
                    <a:effectLst/>
                    <a:latin typeface="Arial" panose="020B0604020202020204" pitchFamily="34" charset="0"/>
                    <a:ea typeface="Calibri" panose="020F0502020204030204" pitchFamily="34" charset="0"/>
                    <a:cs typeface="Arial" panose="020B0604020202020204" pitchFamily="34" charset="0"/>
                  </a:rPr>
                  <a:t>được</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của</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một</a:t>
                </a:r>
                <a:r>
                  <a:rPr lang="en-US" sz="3800" dirty="0">
                    <a:effectLst/>
                    <a:latin typeface="Arial" panose="020B0604020202020204" pitchFamily="34" charset="0"/>
                    <a:ea typeface="Calibri" panose="020F0502020204030204" pitchFamily="34" charset="0"/>
                    <a:cs typeface="Arial" panose="020B0604020202020204" pitchFamily="34" charset="0"/>
                  </a:rPr>
                  <a:t> con </a:t>
                </a:r>
                <a:r>
                  <a:rPr lang="en-US" sz="3800" dirty="0" err="1">
                    <a:effectLst/>
                    <a:latin typeface="Arial" panose="020B0604020202020204" pitchFamily="34" charset="0"/>
                    <a:ea typeface="Calibri" panose="020F0502020204030204" pitchFamily="34" charset="0"/>
                    <a:cs typeface="Arial" panose="020B0604020202020204" pitchFamily="34" charset="0"/>
                  </a:rPr>
                  <a:t>chim</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ưng</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biết</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vận</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tốc</a:t>
                </a:r>
                <a:r>
                  <a:rPr lang="en-US" sz="3800" dirty="0">
                    <a:effectLst/>
                    <a:latin typeface="Arial" panose="020B0604020202020204" pitchFamily="34" charset="0"/>
                    <a:ea typeface="Calibri" panose="020F0502020204030204" pitchFamily="34" charset="0"/>
                    <a:cs typeface="Arial" panose="020B0604020202020204" pitchFamily="34" charset="0"/>
                  </a:rPr>
                  <a:t> bay </a:t>
                </a:r>
                <a:r>
                  <a:rPr lang="en-US" sz="3800" dirty="0" err="1">
                    <a:effectLst/>
                    <a:latin typeface="Arial" panose="020B0604020202020204" pitchFamily="34" charset="0"/>
                    <a:ea typeface="Calibri" panose="020F0502020204030204" pitchFamily="34" charset="0"/>
                    <a:cs typeface="Arial" panose="020B0604020202020204" pitchFamily="34" charset="0"/>
                  </a:rPr>
                  <a:t>của</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nó</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là</a:t>
                </a:r>
                <a:r>
                  <a:rPr lang="en-US" sz="38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800">
                        <a:effectLst/>
                        <a:latin typeface="Cambria Math" panose="02040503050406030204" pitchFamily="18" charset="0"/>
                        <a:ea typeface="Calibri" panose="020F0502020204030204" pitchFamily="34" charset="0"/>
                        <a:cs typeface="Arial" panose="020B0604020202020204" pitchFamily="34" charset="0"/>
                      </a:rPr>
                      <m:t>96</m:t>
                    </m:r>
                    <m:r>
                      <m:rPr>
                        <m:nor/>
                      </m:rPr>
                      <a:rPr lang="en-US" sz="3800">
                        <a:effectLst/>
                        <a:latin typeface="Arial" panose="020B0604020202020204" pitchFamily="34" charset="0"/>
                        <a:ea typeface="Calibri" panose="020F0502020204030204" pitchFamily="34" charset="0"/>
                        <a:cs typeface="Arial" panose="020B0604020202020204" pitchFamily="34" charset="0"/>
                      </a:rPr>
                      <m:t> </m:t>
                    </m:r>
                    <m:r>
                      <m:rPr>
                        <m:sty m:val="p"/>
                      </m:rPr>
                      <a:rPr lang="en-US" sz="3800">
                        <a:effectLst/>
                        <a:latin typeface="Cambria Math" panose="02040503050406030204" pitchFamily="18" charset="0"/>
                        <a:ea typeface="Calibri" panose="020F0502020204030204" pitchFamily="34" charset="0"/>
                        <a:cs typeface="Arial" panose="020B0604020202020204" pitchFamily="34" charset="0"/>
                      </a:rPr>
                      <m:t>km</m:t>
                    </m:r>
                    <m:r>
                      <a:rPr lang="en-US" sz="3800">
                        <a:effectLst/>
                        <a:latin typeface="Cambria Math" panose="02040503050406030204" pitchFamily="18" charset="0"/>
                        <a:ea typeface="Calibri" panose="020F0502020204030204" pitchFamily="34" charset="0"/>
                        <a:cs typeface="Arial" panose="020B0604020202020204" pitchFamily="34" charset="0"/>
                      </a:rPr>
                      <m:t>/</m:t>
                    </m:r>
                    <m:r>
                      <m:rPr>
                        <m:sty m:val="p"/>
                      </m:rPr>
                      <a:rPr lang="en-US" sz="3800">
                        <a:effectLst/>
                        <a:latin typeface="Cambria Math" panose="02040503050406030204" pitchFamily="18" charset="0"/>
                        <a:ea typeface="Calibri" panose="020F0502020204030204" pitchFamily="34" charset="0"/>
                        <a:cs typeface="Arial" panose="020B0604020202020204" pitchFamily="34" charset="0"/>
                      </a:rPr>
                      <m:t>h</m:t>
                    </m:r>
                  </m:oMath>
                </a14:m>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và</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thời</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gian</a:t>
                </a:r>
                <a:r>
                  <a:rPr lang="en-US" sz="3800" dirty="0">
                    <a:effectLst/>
                    <a:latin typeface="Arial" panose="020B0604020202020204" pitchFamily="34" charset="0"/>
                    <a:ea typeface="Calibri" panose="020F0502020204030204" pitchFamily="34" charset="0"/>
                    <a:cs typeface="Arial" panose="020B0604020202020204" pitchFamily="34" charset="0"/>
                  </a:rPr>
                  <a:t> bay </a:t>
                </a:r>
                <a:r>
                  <a:rPr lang="en-US" sz="3800" dirty="0" err="1">
                    <a:effectLst/>
                    <a:latin typeface="Arial" panose="020B0604020202020204" pitchFamily="34" charset="0"/>
                    <a:ea typeface="Calibri" panose="020F0502020204030204" pitchFamily="34" charset="0"/>
                    <a:cs typeface="Arial" panose="020B0604020202020204" pitchFamily="34" charset="0"/>
                  </a:rPr>
                  <a:t>là</a:t>
                </a:r>
                <a:r>
                  <a:rPr lang="en-US" sz="38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f>
                      <m:fPr>
                        <m:ctrlPr>
                          <a:rPr lang="en-US" sz="3800" i="1">
                            <a:effectLst/>
                            <a:latin typeface="Cambria Math" panose="02040503050406030204" pitchFamily="18" charset="0"/>
                            <a:ea typeface="Calibri" panose="020F0502020204030204" pitchFamily="34" charset="0"/>
                            <a:cs typeface="Arial" panose="020B0604020202020204" pitchFamily="34" charset="0"/>
                          </a:rPr>
                        </m:ctrlPr>
                      </m:fPr>
                      <m:num>
                        <m:r>
                          <a:rPr lang="en-US" sz="3800">
                            <a:effectLst/>
                            <a:latin typeface="Cambria Math" panose="02040503050406030204" pitchFamily="18" charset="0"/>
                            <a:ea typeface="Calibri" panose="020F0502020204030204" pitchFamily="34" charset="0"/>
                            <a:cs typeface="Arial" panose="020B0604020202020204" pitchFamily="34" charset="0"/>
                          </a:rPr>
                          <m:t>3</m:t>
                        </m:r>
                      </m:num>
                      <m:den>
                        <m:r>
                          <a:rPr lang="en-US" sz="3800">
                            <a:effectLst/>
                            <a:latin typeface="Cambria Math" panose="02040503050406030204" pitchFamily="18" charset="0"/>
                            <a:ea typeface="Calibri" panose="020F0502020204030204" pitchFamily="34" charset="0"/>
                            <a:cs typeface="Arial" panose="020B0604020202020204" pitchFamily="34" charset="0"/>
                          </a:rPr>
                          <m:t>4</m:t>
                        </m:r>
                      </m:den>
                    </m:f>
                  </m:oMath>
                </a14:m>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giờ</a:t>
                </a:r>
                <a:r>
                  <a:rPr lang="en-US" sz="3800" dirty="0">
                    <a:effectLst/>
                    <a:latin typeface="Arial" panose="020B0604020202020204" pitchFamily="34" charset="0"/>
                    <a:ea typeface="Calibri" panose="020F0502020204030204" pitchFamily="34" charset="0"/>
                    <a:cs typeface="Arial" panose="020B0604020202020204" pitchFamily="34" charset="0"/>
                  </a:rPr>
                  <a:t>;</a:t>
                </a:r>
              </a:p>
              <a:p>
                <a:pPr algn="just">
                  <a:lnSpc>
                    <a:spcPct val="150000"/>
                  </a:lnSpc>
                </a:pPr>
                <a:r>
                  <a:rPr lang="en-US" sz="3800" dirty="0">
                    <a:effectLst/>
                    <a:latin typeface="Arial" panose="020B0604020202020204" pitchFamily="34" charset="0"/>
                    <a:ea typeface="Calibri" panose="020F0502020204030204" pitchFamily="34" charset="0"/>
                    <a:cs typeface="Arial" panose="020B0604020202020204" pitchFamily="34" charset="0"/>
                  </a:rPr>
                  <a:t>b) </a:t>
                </a:r>
                <a:r>
                  <a:rPr lang="en-US" sz="3800" dirty="0" err="1">
                    <a:effectLst/>
                    <a:latin typeface="Arial" panose="020B0604020202020204" pitchFamily="34" charset="0"/>
                    <a:ea typeface="Calibri" panose="020F0502020204030204" pitchFamily="34" charset="0"/>
                    <a:cs typeface="Arial" panose="020B0604020202020204" pitchFamily="34" charset="0"/>
                  </a:rPr>
                  <a:t>Quãng</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đường</a:t>
                </a:r>
                <a:r>
                  <a:rPr lang="en-US" sz="3800" dirty="0">
                    <a:effectLst/>
                    <a:latin typeface="Arial" panose="020B0604020202020204" pitchFamily="34" charset="0"/>
                    <a:ea typeface="Calibri" panose="020F0502020204030204" pitchFamily="34" charset="0"/>
                    <a:cs typeface="Arial" panose="020B0604020202020204" pitchFamily="34" charset="0"/>
                  </a:rPr>
                  <a:t> bay </a:t>
                </a:r>
                <a:r>
                  <a:rPr lang="en-US" sz="3800" dirty="0" err="1">
                    <a:effectLst/>
                    <a:latin typeface="Arial" panose="020B0604020202020204" pitchFamily="34" charset="0"/>
                    <a:ea typeface="Calibri" panose="020F0502020204030204" pitchFamily="34" charset="0"/>
                    <a:cs typeface="Arial" panose="020B0604020202020204" pitchFamily="34" charset="0"/>
                  </a:rPr>
                  <a:t>được</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của</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một</a:t>
                </a:r>
                <a:r>
                  <a:rPr lang="en-US" sz="3800" dirty="0">
                    <a:effectLst/>
                    <a:latin typeface="Arial" panose="020B0604020202020204" pitchFamily="34" charset="0"/>
                    <a:ea typeface="Calibri" panose="020F0502020204030204" pitchFamily="34" charset="0"/>
                    <a:cs typeface="Arial" panose="020B0604020202020204" pitchFamily="34" charset="0"/>
                  </a:rPr>
                  <a:t> con </a:t>
                </a:r>
                <a:r>
                  <a:rPr lang="en-US" sz="3800" dirty="0" err="1">
                    <a:effectLst/>
                    <a:latin typeface="Arial" panose="020B0604020202020204" pitchFamily="34" charset="0"/>
                    <a:ea typeface="Calibri" panose="020F0502020204030204" pitchFamily="34" charset="0"/>
                    <a:cs typeface="Arial" panose="020B0604020202020204" pitchFamily="34" charset="0"/>
                  </a:rPr>
                  <a:t>ong</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mật</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biết</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vận</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tốc</a:t>
                </a:r>
                <a:r>
                  <a:rPr lang="en-US" sz="3800" dirty="0">
                    <a:effectLst/>
                    <a:latin typeface="Arial" panose="020B0604020202020204" pitchFamily="34" charset="0"/>
                    <a:ea typeface="Calibri" panose="020F0502020204030204" pitchFamily="34" charset="0"/>
                    <a:cs typeface="Arial" panose="020B0604020202020204" pitchFamily="34" charset="0"/>
                  </a:rPr>
                  <a:t> bay </a:t>
                </a:r>
                <a:r>
                  <a:rPr lang="en-US" sz="3800" dirty="0" err="1">
                    <a:effectLst/>
                    <a:latin typeface="Arial" panose="020B0604020202020204" pitchFamily="34" charset="0"/>
                    <a:ea typeface="Calibri" panose="020F0502020204030204" pitchFamily="34" charset="0"/>
                    <a:cs typeface="Arial" panose="020B0604020202020204" pitchFamily="34" charset="0"/>
                  </a:rPr>
                  <a:t>của</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nó</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là</a:t>
                </a:r>
                <a:r>
                  <a:rPr lang="en-US" sz="38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800">
                        <a:effectLst/>
                        <a:latin typeface="Cambria Math" panose="02040503050406030204" pitchFamily="18" charset="0"/>
                        <a:ea typeface="Calibri" panose="020F0502020204030204" pitchFamily="34" charset="0"/>
                        <a:cs typeface="Arial" panose="020B0604020202020204" pitchFamily="34" charset="0"/>
                      </a:rPr>
                      <m:t>8</m:t>
                    </m:r>
                    <m:r>
                      <m:rPr>
                        <m:nor/>
                      </m:rPr>
                      <a:rPr lang="en-US" sz="3800">
                        <a:effectLst/>
                        <a:latin typeface="Arial" panose="020B0604020202020204" pitchFamily="34" charset="0"/>
                        <a:ea typeface="Calibri" panose="020F0502020204030204" pitchFamily="34" charset="0"/>
                        <a:cs typeface="Arial" panose="020B0604020202020204" pitchFamily="34" charset="0"/>
                      </a:rPr>
                      <m:t> </m:t>
                    </m:r>
                    <m:r>
                      <m:rPr>
                        <m:sty m:val="p"/>
                      </m:rPr>
                      <a:rPr lang="en-US" sz="3800">
                        <a:effectLst/>
                        <a:latin typeface="Cambria Math" panose="02040503050406030204" pitchFamily="18" charset="0"/>
                        <a:ea typeface="Calibri" panose="020F0502020204030204" pitchFamily="34" charset="0"/>
                        <a:cs typeface="Arial" panose="020B0604020202020204" pitchFamily="34" charset="0"/>
                      </a:rPr>
                      <m:t>km</m:t>
                    </m:r>
                    <m:r>
                      <a:rPr lang="en-US" sz="3800">
                        <a:effectLst/>
                        <a:latin typeface="Cambria Math" panose="02040503050406030204" pitchFamily="18" charset="0"/>
                        <a:ea typeface="Calibri" panose="020F0502020204030204" pitchFamily="34" charset="0"/>
                        <a:cs typeface="Arial" panose="020B0604020202020204" pitchFamily="34" charset="0"/>
                      </a:rPr>
                      <m:t>/</m:t>
                    </m:r>
                    <m:r>
                      <m:rPr>
                        <m:sty m:val="p"/>
                      </m:rPr>
                      <a:rPr lang="en-US" sz="3800">
                        <a:effectLst/>
                        <a:latin typeface="Cambria Math" panose="02040503050406030204" pitchFamily="18" charset="0"/>
                        <a:ea typeface="Calibri" panose="020F0502020204030204" pitchFamily="34" charset="0"/>
                        <a:cs typeface="Arial" panose="020B0604020202020204" pitchFamily="34" charset="0"/>
                      </a:rPr>
                      <m:t>h</m:t>
                    </m:r>
                  </m:oMath>
                </a14:m>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và</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thời</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gian</a:t>
                </a:r>
                <a:r>
                  <a:rPr lang="en-US" sz="3800" dirty="0">
                    <a:effectLst/>
                    <a:latin typeface="Arial" panose="020B0604020202020204" pitchFamily="34" charset="0"/>
                    <a:ea typeface="Calibri" panose="020F0502020204030204" pitchFamily="34" charset="0"/>
                    <a:cs typeface="Arial" panose="020B0604020202020204" pitchFamily="34" charset="0"/>
                  </a:rPr>
                  <a:t> bay </a:t>
                </a:r>
                <a:r>
                  <a:rPr lang="en-US" sz="3800" dirty="0" err="1">
                    <a:effectLst/>
                    <a:latin typeface="Arial" panose="020B0604020202020204" pitchFamily="34" charset="0"/>
                    <a:ea typeface="Calibri" panose="020F0502020204030204" pitchFamily="34" charset="0"/>
                    <a:cs typeface="Arial" panose="020B0604020202020204" pitchFamily="34" charset="0"/>
                  </a:rPr>
                  <a:t>là</a:t>
                </a:r>
                <a:r>
                  <a:rPr lang="en-US" sz="3800" dirty="0">
                    <a:effectLst/>
                    <a:latin typeface="Arial" panose="020B0604020202020204" pitchFamily="34" charset="0"/>
                    <a:ea typeface="Calibri" panose="020F0502020204030204" pitchFamily="34" charset="0"/>
                    <a:cs typeface="Arial" panose="020B0604020202020204" pitchFamily="34" charset="0"/>
                  </a:rPr>
                  <a:t> 15 </a:t>
                </a:r>
                <a:r>
                  <a:rPr lang="en-US" sz="3800" dirty="0" err="1">
                    <a:effectLst/>
                    <a:latin typeface="Arial" panose="020B0604020202020204" pitchFamily="34" charset="0"/>
                    <a:ea typeface="Calibri" panose="020F0502020204030204" pitchFamily="34" charset="0"/>
                    <a:cs typeface="Arial" panose="020B0604020202020204" pitchFamily="34" charset="0"/>
                  </a:rPr>
                  <a:t>phút</a:t>
                </a:r>
                <a:r>
                  <a:rPr lang="en-US" sz="3800" dirty="0">
                    <a:effectLst/>
                    <a:latin typeface="Arial" panose="020B0604020202020204" pitchFamily="34" charset="0"/>
                    <a:ea typeface="Calibri" panose="020F0502020204030204" pitchFamily="34" charset="0"/>
                    <a:cs typeface="Arial" panose="020B0604020202020204" pitchFamily="34" charset="0"/>
                  </a:rPr>
                  <a:t>;</a:t>
                </a:r>
              </a:p>
            </p:txBody>
          </p:sp>
        </mc:Choice>
        <mc:Fallback xmlns="">
          <p:sp>
            <p:nvSpPr>
              <p:cNvPr id="2" name="Rectangle 1"/>
              <p:cNvSpPr>
                <a:spLocks noRot="1" noChangeAspect="1" noMove="1" noResize="1" noEditPoints="1" noAdjustHandles="1" noChangeArrowheads="1" noChangeShapeType="1" noTextEdit="1"/>
              </p:cNvSpPr>
              <p:nvPr/>
            </p:nvSpPr>
            <p:spPr>
              <a:xfrm>
                <a:off x="685800" y="2171700"/>
                <a:ext cx="16706984" cy="4841325"/>
              </a:xfrm>
              <a:prstGeom prst="rect">
                <a:avLst/>
              </a:prstGeom>
              <a:blipFill>
                <a:blip r:embed="rId17"/>
                <a:stretch>
                  <a:fillRect l="-1204" r="-1168" b="-2015"/>
                </a:stretch>
              </a:blipFill>
            </p:spPr>
            <p:txBody>
              <a:bodyPr/>
              <a:lstStyle/>
              <a:p>
                <a:r>
                  <a:rPr lang="en-US">
                    <a:noFill/>
                  </a:rPr>
                  <a:t> </a:t>
                </a:r>
              </a:p>
            </p:txBody>
          </p:sp>
        </mc:Fallback>
      </mc:AlternateContent>
      <p:pic>
        <p:nvPicPr>
          <p:cNvPr id="4" name="Picture 3"/>
          <p:cNvPicPr>
            <a:picLocks noChangeAspect="1"/>
          </p:cNvPicPr>
          <p:nvPr/>
        </p:nvPicPr>
        <p:blipFill>
          <a:blip r:embed="rId18"/>
          <a:stretch>
            <a:fillRect/>
          </a:stretch>
        </p:blipFill>
        <p:spPr>
          <a:xfrm>
            <a:off x="10134600" y="6354136"/>
            <a:ext cx="7728999" cy="3493646"/>
          </a:xfrm>
          <a:prstGeom prst="rect">
            <a:avLst/>
          </a:prstGeom>
        </p:spPr>
      </p:pic>
      <mc:AlternateContent xmlns:mc="http://schemas.openxmlformats.org/markup-compatibility/2006" xmlns:a14="http://schemas.microsoft.com/office/drawing/2010/main">
        <mc:Choice Requires="a14">
          <p:sp>
            <p:nvSpPr>
              <p:cNvPr id="7" name="Rectangle 6"/>
              <p:cNvSpPr/>
              <p:nvPr/>
            </p:nvSpPr>
            <p:spPr>
              <a:xfrm>
                <a:off x="685800" y="7048500"/>
                <a:ext cx="9010784" cy="2723823"/>
              </a:xfrm>
              <a:prstGeom prst="rect">
                <a:avLst/>
              </a:prstGeom>
            </p:spPr>
            <p:txBody>
              <a:bodyPr wrap="square">
                <a:spAutoFit/>
              </a:bodyPr>
              <a:lstStyle/>
              <a:p>
                <a:pPr lvl="0" algn="just">
                  <a:lnSpc>
                    <a:spcPct val="150000"/>
                  </a:lnSpc>
                </a:pPr>
                <a:r>
                  <a:rPr lang="en-US" sz="3800" dirty="0">
                    <a:solidFill>
                      <a:prstClr val="black"/>
                    </a:solidFill>
                    <a:latin typeface="Arial" panose="020B0604020202020204" pitchFamily="34" charset="0"/>
                    <a:ea typeface="Calibri" panose="020F0502020204030204" pitchFamily="34" charset="0"/>
                    <a:cs typeface="Arial" panose="020B0604020202020204" pitchFamily="34" charset="0"/>
                  </a:rPr>
                  <a:t>c) </a:t>
                </a:r>
                <a:r>
                  <a:rPr lang="en-US" sz="3800" dirty="0" err="1">
                    <a:solidFill>
                      <a:prstClr val="black"/>
                    </a:solidFill>
                    <a:latin typeface="Arial" panose="020B0604020202020204" pitchFamily="34" charset="0"/>
                    <a:ea typeface="Calibri" panose="020F0502020204030204" pitchFamily="34" charset="0"/>
                    <a:cs typeface="Arial" panose="020B0604020202020204" pitchFamily="34" charset="0"/>
                  </a:rPr>
                  <a:t>Diện</a:t>
                </a:r>
                <a:r>
                  <a:rPr lang="en-US" sz="38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prstClr val="black"/>
                    </a:solidFill>
                    <a:latin typeface="Arial" panose="020B0604020202020204" pitchFamily="34" charset="0"/>
                    <a:ea typeface="Calibri" panose="020F0502020204030204" pitchFamily="34" charset="0"/>
                    <a:cs typeface="Arial" panose="020B0604020202020204" pitchFamily="34" charset="0"/>
                  </a:rPr>
                  <a:t>tích</a:t>
                </a:r>
                <a:r>
                  <a:rPr lang="en-US" sz="38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prstClr val="black"/>
                    </a:solidFill>
                    <a:latin typeface="Arial" panose="020B0604020202020204" pitchFamily="34" charset="0"/>
                    <a:ea typeface="Calibri" panose="020F0502020204030204" pitchFamily="34" charset="0"/>
                    <a:cs typeface="Arial" panose="020B0604020202020204" pitchFamily="34" charset="0"/>
                  </a:rPr>
                  <a:t>của</a:t>
                </a:r>
                <a:r>
                  <a:rPr lang="en-US" sz="38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prstClr val="black"/>
                    </a:solidFill>
                    <a:latin typeface="Arial" panose="020B0604020202020204" pitchFamily="34" charset="0"/>
                    <a:ea typeface="Calibri" panose="020F0502020204030204" pitchFamily="34" charset="0"/>
                    <a:cs typeface="Arial" panose="020B0604020202020204" pitchFamily="34" charset="0"/>
                  </a:rPr>
                  <a:t>hình</a:t>
                </a:r>
                <a:r>
                  <a:rPr lang="en-US" sz="3800" dirty="0">
                    <a:solidFill>
                      <a:prstClr val="black"/>
                    </a:solidFill>
                    <a:latin typeface="Arial" panose="020B0604020202020204" pitchFamily="34" charset="0"/>
                    <a:ea typeface="Calibri" panose="020F0502020204030204" pitchFamily="34" charset="0"/>
                    <a:cs typeface="Arial" panose="020B0604020202020204" pitchFamily="34" charset="0"/>
                  </a:rPr>
                  <a:t> thang </a:t>
                </a:r>
                <a14:m>
                  <m:oMath xmlns:m="http://schemas.openxmlformats.org/officeDocument/2006/math">
                    <m:r>
                      <a:rPr lang="en-US" sz="3800" i="1">
                        <a:solidFill>
                          <a:prstClr val="black"/>
                        </a:solidFill>
                        <a:latin typeface="Cambria Math" panose="02040503050406030204" pitchFamily="18" charset="0"/>
                        <a:ea typeface="Calibri" panose="020F0502020204030204" pitchFamily="34" charset="0"/>
                        <a:cs typeface="Arial" panose="020B0604020202020204" pitchFamily="34" charset="0"/>
                      </a:rPr>
                      <m:t>𝐴𝐵𝐶𝐷</m:t>
                    </m:r>
                  </m:oMath>
                </a14:m>
                <a:r>
                  <a:rPr lang="en-US" sz="38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prstClr val="black"/>
                    </a:solidFill>
                    <a:latin typeface="Arial" panose="020B0604020202020204" pitchFamily="34" charset="0"/>
                    <a:ea typeface="Calibri" panose="020F0502020204030204" pitchFamily="34" charset="0"/>
                    <a:cs typeface="Arial" panose="020B0604020202020204" pitchFamily="34" charset="0"/>
                  </a:rPr>
                  <a:t>và</a:t>
                </a:r>
                <a:r>
                  <a:rPr lang="en-US" sz="38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prstClr val="black"/>
                    </a:solidFill>
                    <a:latin typeface="Arial" panose="020B0604020202020204" pitchFamily="34" charset="0"/>
                    <a:ea typeface="Calibri" panose="020F0502020204030204" pitchFamily="34" charset="0"/>
                    <a:cs typeface="Arial" panose="020B0604020202020204" pitchFamily="34" charset="0"/>
                  </a:rPr>
                  <a:t>diện</a:t>
                </a:r>
                <a:r>
                  <a:rPr lang="en-US" sz="38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prstClr val="black"/>
                    </a:solidFill>
                    <a:latin typeface="Arial" panose="020B0604020202020204" pitchFamily="34" charset="0"/>
                    <a:ea typeface="Calibri" panose="020F0502020204030204" pitchFamily="34" charset="0"/>
                    <a:cs typeface="Arial" panose="020B0604020202020204" pitchFamily="34" charset="0"/>
                  </a:rPr>
                  <a:t>tích</a:t>
                </a:r>
                <a:r>
                  <a:rPr lang="en-US" sz="38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prstClr val="black"/>
                    </a:solidFill>
                    <a:latin typeface="Arial" panose="020B0604020202020204" pitchFamily="34" charset="0"/>
                    <a:ea typeface="Calibri" panose="020F0502020204030204" pitchFamily="34" charset="0"/>
                    <a:cs typeface="Arial" panose="020B0604020202020204" pitchFamily="34" charset="0"/>
                  </a:rPr>
                  <a:t>của</a:t>
                </a:r>
                <a:r>
                  <a:rPr lang="en-US" sz="3800" dirty="0">
                    <a:solidFill>
                      <a:prstClr val="black"/>
                    </a:solidFill>
                    <a:latin typeface="Arial" panose="020B0604020202020204" pitchFamily="34" charset="0"/>
                    <a:ea typeface="Calibri" panose="020F0502020204030204" pitchFamily="34" charset="0"/>
                    <a:cs typeface="Arial" panose="020B0604020202020204" pitchFamily="34" charset="0"/>
                  </a:rPr>
                  <a:t> tam </a:t>
                </a:r>
                <a:r>
                  <a:rPr lang="en-US" sz="3800" dirty="0" err="1">
                    <a:solidFill>
                      <a:prstClr val="black"/>
                    </a:solidFill>
                    <a:latin typeface="Arial" panose="020B0604020202020204" pitchFamily="34" charset="0"/>
                    <a:ea typeface="Calibri" panose="020F0502020204030204" pitchFamily="34" charset="0"/>
                    <a:cs typeface="Arial" panose="020B0604020202020204" pitchFamily="34" charset="0"/>
                  </a:rPr>
                  <a:t>giác</a:t>
                </a:r>
                <a:r>
                  <a:rPr lang="en-US" sz="3800" dirty="0">
                    <a:solidFill>
                      <a:prstClr val="black"/>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800" i="1">
                        <a:solidFill>
                          <a:prstClr val="black"/>
                        </a:solidFill>
                        <a:latin typeface="Cambria Math" panose="02040503050406030204" pitchFamily="18" charset="0"/>
                        <a:ea typeface="Calibri" panose="020F0502020204030204" pitchFamily="34" charset="0"/>
                        <a:cs typeface="Arial" panose="020B0604020202020204" pitchFamily="34" charset="0"/>
                      </a:rPr>
                      <m:t>𝐴𝐵𝐶</m:t>
                    </m:r>
                  </m:oMath>
                </a14:m>
                <a:r>
                  <a:rPr lang="en-US" sz="38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prstClr val="black"/>
                    </a:solidFill>
                    <a:latin typeface="Arial" panose="020B0604020202020204" pitchFamily="34" charset="0"/>
                    <a:ea typeface="Calibri" panose="020F0502020204030204" pitchFamily="34" charset="0"/>
                    <a:cs typeface="Arial" panose="020B0604020202020204" pitchFamily="34" charset="0"/>
                  </a:rPr>
                  <a:t>với</a:t>
                </a:r>
                <a:r>
                  <a:rPr lang="en-US" sz="38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prstClr val="black"/>
                    </a:solidFill>
                    <a:latin typeface="Arial" panose="020B0604020202020204" pitchFamily="34" charset="0"/>
                    <a:ea typeface="Calibri" panose="020F0502020204030204" pitchFamily="34" charset="0"/>
                    <a:cs typeface="Arial" panose="020B0604020202020204" pitchFamily="34" charset="0"/>
                  </a:rPr>
                  <a:t>các</a:t>
                </a:r>
                <a:r>
                  <a:rPr lang="en-US" sz="38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prstClr val="black"/>
                    </a:solidFill>
                    <a:latin typeface="Arial" panose="020B0604020202020204" pitchFamily="34" charset="0"/>
                    <a:ea typeface="Calibri" panose="020F0502020204030204" pitchFamily="34" charset="0"/>
                    <a:cs typeface="Arial" panose="020B0604020202020204" pitchFamily="34" charset="0"/>
                  </a:rPr>
                  <a:t>kích</a:t>
                </a:r>
                <a:r>
                  <a:rPr lang="en-US" sz="38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prstClr val="black"/>
                    </a:solidFill>
                    <a:latin typeface="Arial" panose="020B0604020202020204" pitchFamily="34" charset="0"/>
                    <a:ea typeface="Calibri" panose="020F0502020204030204" pitchFamily="34" charset="0"/>
                    <a:cs typeface="Arial" panose="020B0604020202020204" pitchFamily="34" charset="0"/>
                  </a:rPr>
                  <a:t>thước</a:t>
                </a:r>
                <a:r>
                  <a:rPr lang="en-US" sz="38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prstClr val="black"/>
                    </a:solidFill>
                    <a:latin typeface="Arial" panose="020B0604020202020204" pitchFamily="34" charset="0"/>
                    <a:ea typeface="Calibri" panose="020F0502020204030204" pitchFamily="34" charset="0"/>
                    <a:cs typeface="Arial" panose="020B0604020202020204" pitchFamily="34" charset="0"/>
                  </a:rPr>
                  <a:t>như</a:t>
                </a:r>
                <a:r>
                  <a:rPr lang="en-US" sz="38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prstClr val="black"/>
                    </a:solidFill>
                    <a:latin typeface="Arial" panose="020B0604020202020204" pitchFamily="34" charset="0"/>
                    <a:ea typeface="Calibri" panose="020F0502020204030204" pitchFamily="34" charset="0"/>
                    <a:cs typeface="Arial" panose="020B0604020202020204" pitchFamily="34" charset="0"/>
                  </a:rPr>
                  <a:t>Hình</a:t>
                </a:r>
                <a:r>
                  <a:rPr lang="en-US" sz="3800" dirty="0">
                    <a:solidFill>
                      <a:prstClr val="black"/>
                    </a:solidFill>
                    <a:latin typeface="Arial" panose="020B0604020202020204" pitchFamily="34" charset="0"/>
                    <a:ea typeface="Calibri" panose="020F0502020204030204" pitchFamily="34" charset="0"/>
                    <a:cs typeface="Arial" panose="020B0604020202020204" pitchFamily="34" charset="0"/>
                  </a:rPr>
                  <a:t> 1.</a:t>
                </a:r>
              </a:p>
            </p:txBody>
          </p:sp>
        </mc:Choice>
        <mc:Fallback xmlns="">
          <p:sp>
            <p:nvSpPr>
              <p:cNvPr id="7" name="Rectangle 6"/>
              <p:cNvSpPr>
                <a:spLocks noRot="1" noChangeAspect="1" noMove="1" noResize="1" noEditPoints="1" noAdjustHandles="1" noChangeArrowheads="1" noChangeShapeType="1" noTextEdit="1"/>
              </p:cNvSpPr>
              <p:nvPr/>
            </p:nvSpPr>
            <p:spPr>
              <a:xfrm>
                <a:off x="685800" y="7048500"/>
                <a:ext cx="9010784" cy="2723823"/>
              </a:xfrm>
              <a:prstGeom prst="rect">
                <a:avLst/>
              </a:prstGeom>
              <a:blipFill>
                <a:blip r:embed="rId19"/>
                <a:stretch>
                  <a:fillRect l="-2233" r="-2165" b="-4251"/>
                </a:stretch>
              </a:blipFill>
            </p:spPr>
            <p:txBody>
              <a:bodyPr/>
              <a:lstStyle/>
              <a:p>
                <a:r>
                  <a:rPr lang="en-US">
                    <a:noFill/>
                  </a:rPr>
                  <a:t> </a:t>
                </a:r>
              </a:p>
            </p:txBody>
          </p:sp>
        </mc:Fallback>
      </mc:AlternateContent>
    </p:spTree>
    <p:extLst>
      <p:ext uri="{BB962C8B-B14F-4D97-AF65-F5344CB8AC3E}">
        <p14:creationId xmlns:p14="http://schemas.microsoft.com/office/powerpoint/2010/main" val="2915684614"/>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anim calcmode="lin" valueType="num">
                                      <p:cBhvr>
                                        <p:cTn id="13" dur="500" fill="hold"/>
                                        <p:tgtEl>
                                          <p:spTgt spid="2"/>
                                        </p:tgtEl>
                                        <p:attrNameLst>
                                          <p:attrName>ppt_x</p:attrName>
                                        </p:attrNameLst>
                                      </p:cBhvr>
                                      <p:tavLst>
                                        <p:tav tm="0">
                                          <p:val>
                                            <p:strVal val="#ppt_x"/>
                                          </p:val>
                                        </p:tav>
                                        <p:tav tm="100000">
                                          <p:val>
                                            <p:strVal val="#ppt_x"/>
                                          </p:val>
                                        </p:tav>
                                      </p:tavLst>
                                    </p:anim>
                                    <p:anim calcmode="lin" valueType="num">
                                      <p:cBhvr>
                                        <p:cTn id="14" dur="5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anim calcmode="lin" valueType="num">
                                      <p:cBhvr>
                                        <p:cTn id="18" dur="500" fill="hold"/>
                                        <p:tgtEl>
                                          <p:spTgt spid="7"/>
                                        </p:tgtEl>
                                        <p:attrNameLst>
                                          <p:attrName>ppt_x</p:attrName>
                                        </p:attrNameLst>
                                      </p:cBhvr>
                                      <p:tavLst>
                                        <p:tav tm="0">
                                          <p:val>
                                            <p:strVal val="#ppt_x"/>
                                          </p:val>
                                        </p:tav>
                                        <p:tav tm="100000">
                                          <p:val>
                                            <p:strVal val="#ppt_x"/>
                                          </p:val>
                                        </p:tav>
                                      </p:tavLst>
                                    </p:anim>
                                    <p:anim calcmode="lin" valueType="num">
                                      <p:cBhvr>
                                        <p:cTn id="19" dur="5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anim calcmode="lin" valueType="num">
                                      <p:cBhvr>
                                        <p:cTn id="23" dur="500" fill="hold"/>
                                        <p:tgtEl>
                                          <p:spTgt spid="4"/>
                                        </p:tgtEl>
                                        <p:attrNameLst>
                                          <p:attrName>ppt_x</p:attrName>
                                        </p:attrNameLst>
                                      </p:cBhvr>
                                      <p:tavLst>
                                        <p:tav tm="0">
                                          <p:val>
                                            <p:strVal val="#ppt_x"/>
                                          </p:val>
                                        </p:tav>
                                        <p:tav tm="100000">
                                          <p:val>
                                            <p:strVal val="#ppt_x"/>
                                          </p:val>
                                        </p:tav>
                                      </p:tavLst>
                                    </p:anim>
                                    <p:anim calcmode="lin" valueType="num">
                                      <p:cBhvr>
                                        <p:cTn id="24"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0997328">
            <a:off x="17022298" y="102055"/>
            <a:ext cx="1355914" cy="2112614"/>
          </a:xfrm>
          <a:prstGeom prst="rect">
            <a:avLst/>
          </a:prstGeom>
        </p:spPr>
      </p:pic>
      <p:pic>
        <p:nvPicPr>
          <p:cNvPr id="6" name="Picture 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2880471">
            <a:off x="-3140360" y="-1380456"/>
            <a:ext cx="3884554" cy="3941891"/>
          </a:xfrm>
          <a:prstGeom prst="rect">
            <a:avLst/>
          </a:prstGeom>
        </p:spPr>
      </p:pic>
      <p:pic>
        <p:nvPicPr>
          <p:cNvPr id="18" name="Picture 14"/>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2408758">
            <a:off x="16879919" y="9466131"/>
            <a:ext cx="1640672" cy="1431859"/>
          </a:xfrm>
          <a:prstGeom prst="rect">
            <a:avLst/>
          </a:prstGeom>
        </p:spPr>
      </p:pic>
      <p:sp>
        <p:nvSpPr>
          <p:cNvPr id="9" name="Oval Callout 8"/>
          <p:cNvSpPr/>
          <p:nvPr/>
        </p:nvSpPr>
        <p:spPr>
          <a:xfrm>
            <a:off x="8229600" y="643132"/>
            <a:ext cx="1752600" cy="766568"/>
          </a:xfrm>
          <a:prstGeom prst="wedgeEllipseCallout">
            <a:avLst/>
          </a:prstGeom>
          <a:solidFill>
            <a:schemeClr val="accent3">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3" name="Rectangle 2"/>
              <p:cNvSpPr/>
              <p:nvPr/>
            </p:nvSpPr>
            <p:spPr>
              <a:xfrm>
                <a:off x="609600" y="1562100"/>
                <a:ext cx="16992600" cy="7785978"/>
              </a:xfrm>
              <a:prstGeom prst="rect">
                <a:avLst/>
              </a:prstGeom>
            </p:spPr>
            <p:txBody>
              <a:bodyPr wrap="square">
                <a:spAutoFit/>
              </a:bodyPr>
              <a:lstStyle/>
              <a:p>
                <a:pPr>
                  <a:lnSpc>
                    <a:spcPct val="150000"/>
                  </a:lnSpc>
                </a:pPr>
                <a:r>
                  <a:rPr lang="en-US" sz="3800" dirty="0">
                    <a:latin typeface="Arial" panose="020B0604020202020204" pitchFamily="34" charset="0"/>
                    <a:ea typeface="Calibri" panose="020F0502020204030204" pitchFamily="34" charset="0"/>
                    <a:cs typeface="Arial" panose="020B0604020202020204" pitchFamily="34" charset="0"/>
                  </a:rPr>
                  <a:t>a) </a:t>
                </a:r>
                <a:r>
                  <a:rPr lang="en-US" sz="3800" dirty="0" err="1">
                    <a:latin typeface="Arial" panose="020B0604020202020204" pitchFamily="34" charset="0"/>
                    <a:ea typeface="Calibri" panose="020F0502020204030204" pitchFamily="34" charset="0"/>
                    <a:cs typeface="Arial" panose="020B0604020202020204" pitchFamily="34" charset="0"/>
                  </a:rPr>
                  <a:t>Biểu</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thức</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số</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biểu</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thị</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quãng</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đường</a:t>
                </a:r>
                <a:r>
                  <a:rPr lang="en-US" sz="3800" dirty="0">
                    <a:latin typeface="Arial" panose="020B0604020202020204" pitchFamily="34" charset="0"/>
                    <a:ea typeface="Calibri" panose="020F0502020204030204" pitchFamily="34" charset="0"/>
                    <a:cs typeface="Arial" panose="020B0604020202020204" pitchFamily="34" charset="0"/>
                  </a:rPr>
                  <a:t> bay </a:t>
                </a:r>
                <a:r>
                  <a:rPr lang="en-US" sz="3800" dirty="0" err="1">
                    <a:latin typeface="Arial" panose="020B0604020202020204" pitchFamily="34" charset="0"/>
                    <a:ea typeface="Calibri" panose="020F0502020204030204" pitchFamily="34" charset="0"/>
                    <a:cs typeface="Arial" panose="020B0604020202020204" pitchFamily="34" charset="0"/>
                  </a:rPr>
                  <a:t>được</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của</a:t>
                </a:r>
                <a:r>
                  <a:rPr lang="en-US" sz="3800" dirty="0">
                    <a:latin typeface="Arial" panose="020B0604020202020204" pitchFamily="34" charset="0"/>
                    <a:ea typeface="Calibri" panose="020F0502020204030204" pitchFamily="34" charset="0"/>
                    <a:cs typeface="Arial" panose="020B0604020202020204" pitchFamily="34" charset="0"/>
                  </a:rPr>
                  <a:t> con </a:t>
                </a:r>
                <a:r>
                  <a:rPr lang="en-US" sz="3800" dirty="0" err="1">
                    <a:latin typeface="Arial" panose="020B0604020202020204" pitchFamily="34" charset="0"/>
                    <a:ea typeface="Calibri" panose="020F0502020204030204" pitchFamily="34" charset="0"/>
                    <a:cs typeface="Arial" panose="020B0604020202020204" pitchFamily="34" charset="0"/>
                  </a:rPr>
                  <a:t>chim</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ưng</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đó</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là</a:t>
                </a:r>
                <a:r>
                  <a:rPr lang="en-US" sz="3800" dirty="0">
                    <a:latin typeface="Arial" panose="020B0604020202020204" pitchFamily="34" charset="0"/>
                    <a:ea typeface="Calibri" panose="020F0502020204030204" pitchFamily="34" charset="0"/>
                    <a:cs typeface="Arial" panose="020B0604020202020204" pitchFamily="34" charset="0"/>
                  </a:rPr>
                  <a:t>: </a:t>
                </a:r>
                <a:br>
                  <a:rPr lang="en-US" sz="3800" dirty="0">
                    <a:latin typeface="Arial" panose="020B0604020202020204" pitchFamily="34" charset="0"/>
                    <a:ea typeface="Calibri" panose="020F0502020204030204" pitchFamily="34" charset="0"/>
                    <a:cs typeface="Arial" panose="020B0604020202020204" pitchFamily="34" charset="0"/>
                  </a:rPr>
                </a:br>
                <a14:m>
                  <m:oMathPara xmlns:m="http://schemas.openxmlformats.org/officeDocument/2006/math">
                    <m:oMathParaPr>
                      <m:jc m:val="centerGroup"/>
                    </m:oMathParaPr>
                    <m:oMath xmlns:m="http://schemas.openxmlformats.org/officeDocument/2006/math">
                      <m:r>
                        <a:rPr lang="en-US" sz="3800">
                          <a:effectLst/>
                          <a:latin typeface="Cambria Math" panose="02040503050406030204" pitchFamily="18" charset="0"/>
                          <a:ea typeface="Calibri" panose="020F0502020204030204" pitchFamily="34" charset="0"/>
                          <a:cs typeface="Arial" panose="020B0604020202020204" pitchFamily="34" charset="0"/>
                        </a:rPr>
                        <m:t>96⋅</m:t>
                      </m:r>
                      <m:f>
                        <m:fPr>
                          <m:ctrlPr>
                            <a:rPr lang="en-US" sz="3800" i="1">
                              <a:effectLst/>
                              <a:latin typeface="Cambria Math" panose="02040503050406030204" pitchFamily="18" charset="0"/>
                              <a:ea typeface="Calibri" panose="020F0502020204030204" pitchFamily="34" charset="0"/>
                              <a:cs typeface="Arial" panose="020B0604020202020204" pitchFamily="34" charset="0"/>
                            </a:rPr>
                          </m:ctrlPr>
                        </m:fPr>
                        <m:num>
                          <m:r>
                            <a:rPr lang="en-US" sz="3800">
                              <a:effectLst/>
                              <a:latin typeface="Cambria Math" panose="02040503050406030204" pitchFamily="18" charset="0"/>
                              <a:ea typeface="Calibri" panose="020F0502020204030204" pitchFamily="34" charset="0"/>
                              <a:cs typeface="Arial" panose="020B0604020202020204" pitchFamily="34" charset="0"/>
                            </a:rPr>
                            <m:t>3</m:t>
                          </m:r>
                        </m:num>
                        <m:den>
                          <m:r>
                            <a:rPr lang="en-US" sz="3800">
                              <a:effectLst/>
                              <a:latin typeface="Cambria Math" panose="02040503050406030204" pitchFamily="18" charset="0"/>
                              <a:ea typeface="Calibri" panose="020F0502020204030204" pitchFamily="34" charset="0"/>
                              <a:cs typeface="Arial" panose="020B0604020202020204" pitchFamily="34" charset="0"/>
                            </a:rPr>
                            <m:t>4</m:t>
                          </m:r>
                        </m:den>
                      </m:f>
                      <m:d>
                        <m:dPr>
                          <m:ctrlPr>
                            <a:rPr lang="en-US" sz="3800" i="1">
                              <a:effectLst/>
                              <a:latin typeface="Cambria Math" panose="02040503050406030204" pitchFamily="18" charset="0"/>
                              <a:ea typeface="Calibri" panose="020F0502020204030204" pitchFamily="34" charset="0"/>
                              <a:cs typeface="Arial" panose="020B0604020202020204" pitchFamily="34" charset="0"/>
                            </a:rPr>
                          </m:ctrlPr>
                        </m:dPr>
                        <m:e>
                          <m:r>
                            <m:rPr>
                              <m:nor/>
                            </m:rPr>
                            <a:rPr lang="en-US" sz="3800">
                              <a:effectLst/>
                              <a:latin typeface="Arial" panose="020B0604020202020204" pitchFamily="34" charset="0"/>
                              <a:ea typeface="Calibri" panose="020F0502020204030204" pitchFamily="34" charset="0"/>
                              <a:cs typeface="Arial" panose="020B0604020202020204" pitchFamily="34" charset="0"/>
                            </a:rPr>
                            <m:t> </m:t>
                          </m:r>
                          <m:r>
                            <m:rPr>
                              <m:sty m:val="p"/>
                            </m:rPr>
                            <a:rPr lang="en-US" sz="3800">
                              <a:effectLst/>
                              <a:latin typeface="Cambria Math" panose="02040503050406030204" pitchFamily="18" charset="0"/>
                              <a:ea typeface="Calibri" panose="020F0502020204030204" pitchFamily="34" charset="0"/>
                              <a:cs typeface="Arial" panose="020B0604020202020204" pitchFamily="34" charset="0"/>
                            </a:rPr>
                            <m:t>km</m:t>
                          </m:r>
                        </m:e>
                      </m:d>
                    </m:oMath>
                  </m:oMathPara>
                </a14:m>
                <a:endParaRPr lang="en-US" sz="3800" dirty="0">
                  <a:effectLst/>
                  <a:latin typeface="Arial" panose="020B0604020202020204" pitchFamily="34" charset="0"/>
                  <a:ea typeface="Calibri" panose="020F0502020204030204" pitchFamily="34" charset="0"/>
                  <a:cs typeface="Arial" panose="020B0604020202020204" pitchFamily="34" charset="0"/>
                </a:endParaRPr>
              </a:p>
              <a:p>
                <a:pPr>
                  <a:lnSpc>
                    <a:spcPct val="150000"/>
                  </a:lnSpc>
                </a:pPr>
                <a:r>
                  <a:rPr lang="en-US" sz="3800" dirty="0">
                    <a:effectLst/>
                    <a:latin typeface="Arial" panose="020B0604020202020204" pitchFamily="34" charset="0"/>
                    <a:ea typeface="Times New Roman" panose="02020603050405020304" pitchFamily="18" charset="0"/>
                    <a:cs typeface="Arial" panose="020B0604020202020204" pitchFamily="34" charset="0"/>
                  </a:rPr>
                  <a:t>b)</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Biểu</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thức</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số</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biểu</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thị</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quãng</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đường</a:t>
                </a:r>
                <a:r>
                  <a:rPr lang="en-US" sz="3800" dirty="0">
                    <a:effectLst/>
                    <a:latin typeface="Arial" panose="020B0604020202020204" pitchFamily="34" charset="0"/>
                    <a:ea typeface="Calibri" panose="020F0502020204030204" pitchFamily="34" charset="0"/>
                    <a:cs typeface="Arial" panose="020B0604020202020204" pitchFamily="34" charset="0"/>
                  </a:rPr>
                  <a:t> bay </a:t>
                </a:r>
                <a:r>
                  <a:rPr lang="en-US" sz="3800" dirty="0" err="1">
                    <a:effectLst/>
                    <a:latin typeface="Arial" panose="020B0604020202020204" pitchFamily="34" charset="0"/>
                    <a:ea typeface="Calibri" panose="020F0502020204030204" pitchFamily="34" charset="0"/>
                    <a:cs typeface="Arial" panose="020B0604020202020204" pitchFamily="34" charset="0"/>
                  </a:rPr>
                  <a:t>được</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của</a:t>
                </a:r>
                <a:r>
                  <a:rPr lang="en-US" sz="3800" dirty="0">
                    <a:effectLst/>
                    <a:latin typeface="Arial" panose="020B0604020202020204" pitchFamily="34" charset="0"/>
                    <a:ea typeface="Calibri" panose="020F0502020204030204" pitchFamily="34" charset="0"/>
                    <a:cs typeface="Arial" panose="020B0604020202020204" pitchFamily="34" charset="0"/>
                  </a:rPr>
                  <a:t> con </a:t>
                </a:r>
                <a:r>
                  <a:rPr lang="en-US" sz="3800" dirty="0" err="1">
                    <a:effectLst/>
                    <a:latin typeface="Arial" panose="020B0604020202020204" pitchFamily="34" charset="0"/>
                    <a:ea typeface="Calibri" panose="020F0502020204030204" pitchFamily="34" charset="0"/>
                    <a:cs typeface="Arial" panose="020B0604020202020204" pitchFamily="34" charset="0"/>
                  </a:rPr>
                  <a:t>ong</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mật</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đó</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là</a:t>
                </a:r>
                <a:r>
                  <a:rPr lang="en-US" sz="3800" dirty="0">
                    <a:effectLst/>
                    <a:latin typeface="Arial" panose="020B0604020202020204" pitchFamily="34" charset="0"/>
                    <a:ea typeface="Calibri" panose="020F0502020204030204" pitchFamily="34" charset="0"/>
                    <a:cs typeface="Arial" panose="020B0604020202020204" pitchFamily="34" charset="0"/>
                  </a:rPr>
                  <a:t>: </a:t>
                </a:r>
              </a:p>
              <a:p>
                <a:pPr algn="ctr">
                  <a:lnSpc>
                    <a:spcPct val="150000"/>
                  </a:lnSpc>
                </a:pPr>
                <a14:m>
                  <m:oMathPara xmlns:m="http://schemas.openxmlformats.org/officeDocument/2006/math">
                    <m:oMathParaPr>
                      <m:jc m:val="centerGroup"/>
                    </m:oMathParaPr>
                    <m:oMath xmlns:m="http://schemas.openxmlformats.org/officeDocument/2006/math">
                      <m:r>
                        <a:rPr lang="en-US" sz="3800">
                          <a:effectLst/>
                          <a:latin typeface="Cambria Math" panose="02040503050406030204" pitchFamily="18" charset="0"/>
                          <a:ea typeface="Calibri" panose="020F0502020204030204" pitchFamily="34" charset="0"/>
                          <a:cs typeface="Arial" panose="020B0604020202020204" pitchFamily="34" charset="0"/>
                        </a:rPr>
                        <m:t>8⋅</m:t>
                      </m:r>
                      <m:f>
                        <m:fPr>
                          <m:ctrlPr>
                            <a:rPr lang="en-US" sz="3800" i="1">
                              <a:effectLst/>
                              <a:latin typeface="Cambria Math" panose="02040503050406030204" pitchFamily="18" charset="0"/>
                              <a:ea typeface="Calibri" panose="020F0502020204030204" pitchFamily="34" charset="0"/>
                              <a:cs typeface="Arial" panose="020B0604020202020204" pitchFamily="34" charset="0"/>
                            </a:rPr>
                          </m:ctrlPr>
                        </m:fPr>
                        <m:num>
                          <m:r>
                            <a:rPr lang="en-US" sz="3800">
                              <a:effectLst/>
                              <a:latin typeface="Cambria Math" panose="02040503050406030204" pitchFamily="18" charset="0"/>
                              <a:ea typeface="Calibri" panose="020F0502020204030204" pitchFamily="34" charset="0"/>
                              <a:cs typeface="Arial" panose="020B0604020202020204" pitchFamily="34" charset="0"/>
                            </a:rPr>
                            <m:t>15</m:t>
                          </m:r>
                        </m:num>
                        <m:den>
                          <m:r>
                            <a:rPr lang="en-US" sz="3800">
                              <a:effectLst/>
                              <a:latin typeface="Cambria Math" panose="02040503050406030204" pitchFamily="18" charset="0"/>
                              <a:ea typeface="Calibri" panose="020F0502020204030204" pitchFamily="34" charset="0"/>
                              <a:cs typeface="Arial" panose="020B0604020202020204" pitchFamily="34" charset="0"/>
                            </a:rPr>
                            <m:t>60</m:t>
                          </m:r>
                        </m:den>
                      </m:f>
                      <m:r>
                        <a:rPr lang="en-US" sz="3800">
                          <a:effectLst/>
                          <a:latin typeface="Cambria Math" panose="02040503050406030204" pitchFamily="18" charset="0"/>
                          <a:ea typeface="Calibri" panose="020F0502020204030204" pitchFamily="34" charset="0"/>
                          <a:cs typeface="Arial" panose="020B0604020202020204" pitchFamily="34" charset="0"/>
                        </a:rPr>
                        <m:t>(</m:t>
                      </m:r>
                      <m:r>
                        <m:rPr>
                          <m:sty m:val="p"/>
                        </m:rPr>
                        <a:rPr lang="en-US" sz="3800">
                          <a:effectLst/>
                          <a:latin typeface="Cambria Math" panose="02040503050406030204" pitchFamily="18" charset="0"/>
                          <a:ea typeface="Calibri" panose="020F0502020204030204" pitchFamily="34" charset="0"/>
                          <a:cs typeface="Arial" panose="020B0604020202020204" pitchFamily="34" charset="0"/>
                        </a:rPr>
                        <m:t>km</m:t>
                      </m:r>
                      <m:r>
                        <a:rPr lang="en-US" sz="3800">
                          <a:effectLst/>
                          <a:latin typeface="Cambria Math" panose="02040503050406030204" pitchFamily="18" charset="0"/>
                          <a:ea typeface="Calibri" panose="020F0502020204030204" pitchFamily="34" charset="0"/>
                          <a:cs typeface="Arial" panose="020B0604020202020204" pitchFamily="34" charset="0"/>
                        </a:rPr>
                        <m:t>)</m:t>
                      </m:r>
                    </m:oMath>
                  </m:oMathPara>
                </a14:m>
                <a:endParaRPr lang="en-US" sz="3800" dirty="0">
                  <a:effectLst/>
                  <a:latin typeface="Arial" panose="020B0604020202020204" pitchFamily="34" charset="0"/>
                  <a:ea typeface="Calibri" panose="020F0502020204030204" pitchFamily="34" charset="0"/>
                  <a:cs typeface="Arial" panose="020B0604020202020204" pitchFamily="34" charset="0"/>
                </a:endParaRPr>
              </a:p>
              <a:p>
                <a:pPr>
                  <a:lnSpc>
                    <a:spcPct val="150000"/>
                  </a:lnSpc>
                </a:pPr>
                <a:r>
                  <a:rPr lang="en-US" sz="3800" dirty="0">
                    <a:effectLst/>
                    <a:latin typeface="Arial" panose="020B0604020202020204" pitchFamily="34" charset="0"/>
                    <a:ea typeface="Calibri" panose="020F0502020204030204" pitchFamily="34" charset="0"/>
                    <a:cs typeface="Arial" panose="020B0604020202020204" pitchFamily="34" charset="0"/>
                  </a:rPr>
                  <a:t>c) </a:t>
                </a:r>
                <a:r>
                  <a:rPr lang="en-US" sz="3800" dirty="0" err="1">
                    <a:effectLst/>
                    <a:latin typeface="Arial" panose="020B0604020202020204" pitchFamily="34" charset="0"/>
                    <a:ea typeface="Calibri" panose="020F0502020204030204" pitchFamily="34" charset="0"/>
                    <a:cs typeface="Arial" panose="020B0604020202020204" pitchFamily="34" charset="0"/>
                  </a:rPr>
                  <a:t>Biểu</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thức</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số</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biểu</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thị</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diện</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tích</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của</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hình</a:t>
                </a:r>
                <a:r>
                  <a:rPr lang="en-US" sz="3800" dirty="0">
                    <a:effectLst/>
                    <a:latin typeface="Arial" panose="020B0604020202020204" pitchFamily="34" charset="0"/>
                    <a:ea typeface="Calibri" panose="020F0502020204030204" pitchFamily="34" charset="0"/>
                    <a:cs typeface="Arial" panose="020B0604020202020204" pitchFamily="34" charset="0"/>
                  </a:rPr>
                  <a:t> thang </a:t>
                </a:r>
                <a14:m>
                  <m:oMath xmlns:m="http://schemas.openxmlformats.org/officeDocument/2006/math">
                    <m:r>
                      <a:rPr lang="en-US" sz="3800" i="1">
                        <a:effectLst/>
                        <a:latin typeface="Cambria Math" panose="02040503050406030204" pitchFamily="18" charset="0"/>
                        <a:ea typeface="Calibri" panose="020F0502020204030204" pitchFamily="34" charset="0"/>
                        <a:cs typeface="Arial" panose="020B0604020202020204" pitchFamily="34" charset="0"/>
                      </a:rPr>
                      <m:t>𝐴𝐵𝐶𝐷</m:t>
                    </m:r>
                  </m:oMath>
                </a14:m>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là</a:t>
                </a:r>
                <a:r>
                  <a:rPr lang="en-US" sz="3800" dirty="0">
                    <a:effectLst/>
                    <a:latin typeface="Arial" panose="020B0604020202020204" pitchFamily="34" charset="0"/>
                    <a:ea typeface="Calibri" panose="020F0502020204030204" pitchFamily="34" charset="0"/>
                    <a:cs typeface="Arial" panose="020B0604020202020204" pitchFamily="34" charset="0"/>
                  </a:rPr>
                  <a:t>:</a:t>
                </a:r>
              </a:p>
              <a:p>
                <a:pPr>
                  <a:lnSpc>
                    <a:spcPct val="150000"/>
                  </a:lnSpc>
                </a:pPr>
                <a:r>
                  <a:rPr lang="en-US" sz="3800" dirty="0">
                    <a:effectLst/>
                    <a:ea typeface="Calibri" panose="020F0502020204030204" pitchFamily="34" charset="0"/>
                    <a:cs typeface="Arial" panose="020B0604020202020204" pitchFamily="34" charset="0"/>
                  </a:rPr>
                  <a:t>    										        </a:t>
                </a:r>
                <a14:m>
                  <m:oMath xmlns:m="http://schemas.openxmlformats.org/officeDocument/2006/math">
                    <m:d>
                      <m:dPr>
                        <m:ctrlPr>
                          <a:rPr lang="en-US" sz="3800" i="1">
                            <a:effectLst/>
                            <a:latin typeface="Cambria Math" panose="02040503050406030204" pitchFamily="18" charset="0"/>
                            <a:ea typeface="Calibri" panose="020F0502020204030204" pitchFamily="34" charset="0"/>
                            <a:cs typeface="Arial" panose="020B0604020202020204" pitchFamily="34" charset="0"/>
                          </a:rPr>
                        </m:ctrlPr>
                      </m:dPr>
                      <m:e>
                        <m:sSup>
                          <m:sSupPr>
                            <m:ctrlPr>
                              <a:rPr lang="en-US" sz="3800" i="1">
                                <a:effectLst/>
                                <a:latin typeface="Cambria Math" panose="02040503050406030204" pitchFamily="18" charset="0"/>
                                <a:ea typeface="Calibri" panose="020F0502020204030204" pitchFamily="34" charset="0"/>
                                <a:cs typeface="Arial" panose="020B0604020202020204" pitchFamily="34" charset="0"/>
                              </a:rPr>
                            </m:ctrlPr>
                          </m:sSupPr>
                          <m:e>
                            <m:r>
                              <m:rPr>
                                <m:sty m:val="p"/>
                              </m:rPr>
                              <a:rPr lang="en-US" sz="3800">
                                <a:effectLst/>
                                <a:latin typeface="Cambria Math" panose="02040503050406030204" pitchFamily="18" charset="0"/>
                                <a:ea typeface="Calibri" panose="020F0502020204030204" pitchFamily="34" charset="0"/>
                                <a:cs typeface="Arial" panose="020B0604020202020204" pitchFamily="34" charset="0"/>
                              </a:rPr>
                              <m:t>cm</m:t>
                            </m:r>
                          </m:e>
                          <m:sup>
                            <m:r>
                              <a:rPr lang="en-US" sz="3800">
                                <a:effectLst/>
                                <a:latin typeface="Cambria Math" panose="02040503050406030204" pitchFamily="18" charset="0"/>
                                <a:ea typeface="Calibri" panose="020F0502020204030204" pitchFamily="34" charset="0"/>
                                <a:cs typeface="Arial" panose="020B0604020202020204" pitchFamily="34" charset="0"/>
                              </a:rPr>
                              <m:t>2</m:t>
                            </m:r>
                          </m:sup>
                        </m:sSup>
                      </m:e>
                    </m:d>
                  </m:oMath>
                </a14:m>
                <a:endParaRPr lang="en-US" sz="3800" dirty="0">
                  <a:effectLst/>
                  <a:latin typeface="Arial" panose="020B0604020202020204" pitchFamily="34" charset="0"/>
                  <a:ea typeface="Calibri" panose="020F0502020204030204" pitchFamily="34" charset="0"/>
                  <a:cs typeface="Arial" panose="020B0604020202020204" pitchFamily="34" charset="0"/>
                </a:endParaRPr>
              </a:p>
              <a:p>
                <a:pPr>
                  <a:lnSpc>
                    <a:spcPct val="150000"/>
                  </a:lnSpc>
                </a:pPr>
                <a:r>
                  <a:rPr lang="en-US" sz="3800" dirty="0">
                    <a:effectLst/>
                    <a:latin typeface="Arial" panose="020B0604020202020204" pitchFamily="34" charset="0"/>
                    <a:ea typeface="Calibri" panose="020F0502020204030204" pitchFamily="34" charset="0"/>
                    <a:cs typeface="Arial" panose="020B0604020202020204" pitchFamily="34" charset="0"/>
                  </a:rPr>
                  <a:t>    </a:t>
                </a:r>
              </a:p>
            </p:txBody>
          </p:sp>
        </mc:Choice>
        <mc:Fallback xmlns="">
          <p:sp>
            <p:nvSpPr>
              <p:cNvPr id="3" name="Rectangle 2"/>
              <p:cNvSpPr>
                <a:spLocks noRot="1" noChangeAspect="1" noMove="1" noResize="1" noEditPoints="1" noAdjustHandles="1" noChangeArrowheads="1" noChangeShapeType="1" noTextEdit="1"/>
              </p:cNvSpPr>
              <p:nvPr/>
            </p:nvSpPr>
            <p:spPr>
              <a:xfrm>
                <a:off x="609600" y="1562100"/>
                <a:ext cx="16992600" cy="7785978"/>
              </a:xfrm>
              <a:prstGeom prst="rect">
                <a:avLst/>
              </a:prstGeom>
              <a:blipFill>
                <a:blip r:embed="rId13"/>
                <a:stretch>
                  <a:fillRect l="-118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ectangle 3"/>
              <p:cNvSpPr/>
              <p:nvPr/>
            </p:nvSpPr>
            <p:spPr>
              <a:xfrm>
                <a:off x="7515124" y="7505700"/>
                <a:ext cx="3076676" cy="122719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3800" i="1" smtClean="0">
                              <a:solidFill>
                                <a:prstClr val="black"/>
                              </a:solidFill>
                              <a:latin typeface="Cambria Math" panose="02040503050406030204" pitchFamily="18" charset="0"/>
                              <a:ea typeface="Calibri" panose="020F0502020204030204" pitchFamily="34" charset="0"/>
                              <a:cs typeface="Arial" panose="020B0604020202020204" pitchFamily="34" charset="0"/>
                            </a:rPr>
                          </m:ctrlPr>
                        </m:fPr>
                        <m:num>
                          <m:d>
                            <m:dPr>
                              <m:ctrlPr>
                                <a:rPr lang="en-US" sz="3800" b="0" i="1" smtClean="0">
                                  <a:solidFill>
                                    <a:prstClr val="black"/>
                                  </a:solidFill>
                                  <a:latin typeface="Cambria Math" panose="02040503050406030204" pitchFamily="18" charset="0"/>
                                  <a:ea typeface="Calibri" panose="020F0502020204030204" pitchFamily="34" charset="0"/>
                                  <a:cs typeface="Arial" panose="020B0604020202020204" pitchFamily="34" charset="0"/>
                                </a:rPr>
                              </m:ctrlPr>
                            </m:dPr>
                            <m:e>
                              <m:r>
                                <a:rPr lang="en-US" sz="3800" b="0" i="0" smtClean="0">
                                  <a:solidFill>
                                    <a:prstClr val="black"/>
                                  </a:solidFill>
                                  <a:latin typeface="Cambria Math" panose="02040503050406030204" pitchFamily="18" charset="0"/>
                                  <a:ea typeface="Calibri" panose="020F0502020204030204" pitchFamily="34" charset="0"/>
                                  <a:cs typeface="Arial" panose="020B0604020202020204" pitchFamily="34" charset="0"/>
                                </a:rPr>
                                <m:t>30+50</m:t>
                              </m:r>
                            </m:e>
                          </m:d>
                          <m:r>
                            <a:rPr lang="en-US" sz="3800" b="0" i="0" smtClean="0">
                              <a:solidFill>
                                <a:prstClr val="black"/>
                              </a:solidFill>
                              <a:latin typeface="Cambria Math" panose="02040503050406030204" pitchFamily="18" charset="0"/>
                              <a:ea typeface="Calibri" panose="020F0502020204030204" pitchFamily="34" charset="0"/>
                              <a:cs typeface="Arial" panose="020B0604020202020204" pitchFamily="34" charset="0"/>
                            </a:rPr>
                            <m:t>.2</m:t>
                          </m:r>
                          <m:r>
                            <a:rPr lang="en-US" sz="3800">
                              <a:solidFill>
                                <a:prstClr val="black"/>
                              </a:solidFill>
                              <a:latin typeface="Cambria Math" panose="02040503050406030204" pitchFamily="18" charset="0"/>
                              <a:ea typeface="Calibri" panose="020F0502020204030204" pitchFamily="34" charset="0"/>
                              <a:cs typeface="Arial" panose="020B0604020202020204" pitchFamily="34" charset="0"/>
                            </a:rPr>
                            <m:t>5</m:t>
                          </m:r>
                        </m:num>
                        <m:den>
                          <m:r>
                            <a:rPr lang="en-US" sz="3800" b="0" i="0" smtClean="0">
                              <a:solidFill>
                                <a:prstClr val="black"/>
                              </a:solidFill>
                              <a:latin typeface="Cambria Math" panose="02040503050406030204" pitchFamily="18" charset="0"/>
                              <a:ea typeface="Calibri" panose="020F0502020204030204" pitchFamily="34" charset="0"/>
                              <a:cs typeface="Arial" panose="020B0604020202020204" pitchFamily="34" charset="0"/>
                            </a:rPr>
                            <m:t>2</m:t>
                          </m:r>
                        </m:den>
                      </m:f>
                    </m:oMath>
                  </m:oMathPara>
                </a14:m>
                <a:endParaRPr lang="en-US" dirty="0"/>
              </a:p>
            </p:txBody>
          </p:sp>
        </mc:Choice>
        <mc:Fallback xmlns="">
          <p:sp>
            <p:nvSpPr>
              <p:cNvPr id="4" name="Rectangle 3"/>
              <p:cNvSpPr>
                <a:spLocks noRot="1" noChangeAspect="1" noMove="1" noResize="1" noEditPoints="1" noAdjustHandles="1" noChangeArrowheads="1" noChangeShapeType="1" noTextEdit="1"/>
              </p:cNvSpPr>
              <p:nvPr/>
            </p:nvSpPr>
            <p:spPr>
              <a:xfrm>
                <a:off x="7515124" y="7505700"/>
                <a:ext cx="3076676" cy="1227195"/>
              </a:xfrm>
              <a:prstGeom prst="rect">
                <a:avLst/>
              </a:prstGeom>
              <a:blipFill>
                <a:blip r:embed="rId14"/>
                <a:stretch>
                  <a:fillRect/>
                </a:stretch>
              </a:blipFill>
            </p:spPr>
            <p:txBody>
              <a:bodyPr/>
              <a:lstStyle/>
              <a:p>
                <a:r>
                  <a:rPr lang="en-US">
                    <a:noFill/>
                  </a:rPr>
                  <a:t> </a:t>
                </a:r>
              </a:p>
            </p:txBody>
          </p:sp>
        </mc:Fallback>
      </mc:AlternateContent>
      <p:grpSp>
        <p:nvGrpSpPr>
          <p:cNvPr id="8" name="Group 7"/>
          <p:cNvGrpSpPr/>
          <p:nvPr/>
        </p:nvGrpSpPr>
        <p:grpSpPr>
          <a:xfrm>
            <a:off x="1066800" y="8877300"/>
            <a:ext cx="16078200" cy="1198983"/>
            <a:chOff x="1066800" y="9019674"/>
            <a:chExt cx="16078200" cy="1198983"/>
          </a:xfrm>
        </p:grpSpPr>
        <mc:AlternateContent xmlns:mc="http://schemas.openxmlformats.org/markup-compatibility/2006" xmlns:a14="http://schemas.microsoft.com/office/drawing/2010/main">
          <mc:Choice Requires="a14">
            <p:sp>
              <p:nvSpPr>
                <p:cNvPr id="12" name="Rectangle 11"/>
                <p:cNvSpPr/>
                <p:nvPr/>
              </p:nvSpPr>
              <p:spPr>
                <a:xfrm>
                  <a:off x="12244122" y="9019674"/>
                  <a:ext cx="1471878" cy="119898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3800" i="1" smtClean="0">
                                <a:solidFill>
                                  <a:prstClr val="black"/>
                                </a:solidFill>
                                <a:latin typeface="Cambria Math" panose="02040503050406030204" pitchFamily="18" charset="0"/>
                                <a:ea typeface="Calibri" panose="020F0502020204030204" pitchFamily="34" charset="0"/>
                                <a:cs typeface="Arial" panose="020B0604020202020204" pitchFamily="34" charset="0"/>
                              </a:rPr>
                            </m:ctrlPr>
                          </m:fPr>
                          <m:num>
                            <m:r>
                              <a:rPr lang="en-US" sz="3800" b="0" i="0" smtClean="0">
                                <a:solidFill>
                                  <a:prstClr val="black"/>
                                </a:solidFill>
                                <a:latin typeface="Cambria Math" panose="02040503050406030204" pitchFamily="18" charset="0"/>
                                <a:ea typeface="Calibri" panose="020F0502020204030204" pitchFamily="34" charset="0"/>
                                <a:cs typeface="Arial" panose="020B0604020202020204" pitchFamily="34" charset="0"/>
                              </a:rPr>
                              <m:t>30.2</m:t>
                            </m:r>
                            <m:r>
                              <a:rPr lang="en-US" sz="3800">
                                <a:solidFill>
                                  <a:prstClr val="black"/>
                                </a:solidFill>
                                <a:latin typeface="Cambria Math" panose="02040503050406030204" pitchFamily="18" charset="0"/>
                                <a:ea typeface="Calibri" panose="020F0502020204030204" pitchFamily="34" charset="0"/>
                                <a:cs typeface="Arial" panose="020B0604020202020204" pitchFamily="34" charset="0"/>
                              </a:rPr>
                              <m:t>5</m:t>
                            </m:r>
                          </m:num>
                          <m:den>
                            <m:r>
                              <a:rPr lang="en-US" sz="3800" b="0" i="0" smtClean="0">
                                <a:solidFill>
                                  <a:prstClr val="black"/>
                                </a:solidFill>
                                <a:latin typeface="Cambria Math" panose="02040503050406030204" pitchFamily="18" charset="0"/>
                                <a:ea typeface="Calibri" panose="020F0502020204030204" pitchFamily="34" charset="0"/>
                                <a:cs typeface="Arial" panose="020B0604020202020204" pitchFamily="34" charset="0"/>
                              </a:rPr>
                              <m:t>2</m:t>
                            </m:r>
                          </m:den>
                        </m:f>
                      </m:oMath>
                    </m:oMathPara>
                  </a14:m>
                  <a:endParaRPr lang="en-US" dirty="0"/>
                </a:p>
              </p:txBody>
            </p:sp>
          </mc:Choice>
          <mc:Fallback xmlns="">
            <p:sp>
              <p:nvSpPr>
                <p:cNvPr id="12" name="Rectangle 11"/>
                <p:cNvSpPr>
                  <a:spLocks noRot="1" noChangeAspect="1" noMove="1" noResize="1" noEditPoints="1" noAdjustHandles="1" noChangeArrowheads="1" noChangeShapeType="1" noTextEdit="1"/>
                </p:cNvSpPr>
                <p:nvPr/>
              </p:nvSpPr>
              <p:spPr>
                <a:xfrm>
                  <a:off x="12244122" y="9019674"/>
                  <a:ext cx="1471878" cy="1198983"/>
                </a:xfrm>
                <a:prstGeom prst="rect">
                  <a:avLst/>
                </a:prstGeom>
                <a:blipFill>
                  <a:blip r:embed="rId1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1066800" y="9029700"/>
                  <a:ext cx="16078200" cy="969496"/>
                </a:xfrm>
                <a:prstGeom prst="rect">
                  <a:avLst/>
                </a:prstGeom>
              </p:spPr>
              <p:txBody>
                <a:bodyPr wrap="square">
                  <a:spAutoFit/>
                </a:bodyPr>
                <a:lstStyle/>
                <a:p>
                  <a:pPr lvl="0">
                    <a:lnSpc>
                      <a:spcPct val="150000"/>
                    </a:lnSpc>
                  </a:pPr>
                  <a:r>
                    <a:rPr lang="en-US" sz="3800" dirty="0">
                      <a:solidFill>
                        <a:prstClr val="black"/>
                      </a:solidFill>
                      <a:latin typeface="Arial" panose="020B0604020202020204" pitchFamily="34" charset="0"/>
                      <a:ea typeface="Calibri" panose="020F0502020204030204" pitchFamily="34" charset="0"/>
                      <a:cs typeface="Arial" panose="020B0604020202020204" pitchFamily="34" charset="0"/>
                    </a:rPr>
                    <a:t>Biểu </a:t>
                  </a:r>
                  <a:r>
                    <a:rPr lang="en-US" sz="3800" dirty="0" err="1">
                      <a:solidFill>
                        <a:prstClr val="black"/>
                      </a:solidFill>
                      <a:latin typeface="Arial" panose="020B0604020202020204" pitchFamily="34" charset="0"/>
                      <a:ea typeface="Calibri" panose="020F0502020204030204" pitchFamily="34" charset="0"/>
                      <a:cs typeface="Arial" panose="020B0604020202020204" pitchFamily="34" charset="0"/>
                    </a:rPr>
                    <a:t>thức</a:t>
                  </a:r>
                  <a:r>
                    <a:rPr lang="en-US" sz="38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prstClr val="black"/>
                      </a:solidFill>
                      <a:latin typeface="Arial" panose="020B0604020202020204" pitchFamily="34" charset="0"/>
                      <a:ea typeface="Calibri" panose="020F0502020204030204" pitchFamily="34" charset="0"/>
                      <a:cs typeface="Arial" panose="020B0604020202020204" pitchFamily="34" charset="0"/>
                    </a:rPr>
                    <a:t>số</a:t>
                  </a:r>
                  <a:r>
                    <a:rPr lang="en-US" sz="38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prstClr val="black"/>
                      </a:solidFill>
                      <a:latin typeface="Arial" panose="020B0604020202020204" pitchFamily="34" charset="0"/>
                      <a:ea typeface="Calibri" panose="020F0502020204030204" pitchFamily="34" charset="0"/>
                      <a:cs typeface="Arial" panose="020B0604020202020204" pitchFamily="34" charset="0"/>
                    </a:rPr>
                    <a:t>biểu</a:t>
                  </a:r>
                  <a:r>
                    <a:rPr lang="en-US" sz="38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prstClr val="black"/>
                      </a:solidFill>
                      <a:latin typeface="Arial" panose="020B0604020202020204" pitchFamily="34" charset="0"/>
                      <a:ea typeface="Calibri" panose="020F0502020204030204" pitchFamily="34" charset="0"/>
                      <a:cs typeface="Arial" panose="020B0604020202020204" pitchFamily="34" charset="0"/>
                    </a:rPr>
                    <a:t>thị</a:t>
                  </a:r>
                  <a:r>
                    <a:rPr lang="en-US" sz="38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prstClr val="black"/>
                      </a:solidFill>
                      <a:latin typeface="Arial" panose="020B0604020202020204" pitchFamily="34" charset="0"/>
                      <a:ea typeface="Calibri" panose="020F0502020204030204" pitchFamily="34" charset="0"/>
                      <a:cs typeface="Arial" panose="020B0604020202020204" pitchFamily="34" charset="0"/>
                    </a:rPr>
                    <a:t>diện</a:t>
                  </a:r>
                  <a:r>
                    <a:rPr lang="en-US" sz="38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prstClr val="black"/>
                      </a:solidFill>
                      <a:latin typeface="Arial" panose="020B0604020202020204" pitchFamily="34" charset="0"/>
                      <a:ea typeface="Calibri" panose="020F0502020204030204" pitchFamily="34" charset="0"/>
                      <a:cs typeface="Arial" panose="020B0604020202020204" pitchFamily="34" charset="0"/>
                    </a:rPr>
                    <a:t>tích</a:t>
                  </a:r>
                  <a:r>
                    <a:rPr lang="en-US" sz="38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prstClr val="black"/>
                      </a:solidFill>
                      <a:latin typeface="Arial" panose="020B0604020202020204" pitchFamily="34" charset="0"/>
                      <a:ea typeface="Calibri" panose="020F0502020204030204" pitchFamily="34" charset="0"/>
                      <a:cs typeface="Arial" panose="020B0604020202020204" pitchFamily="34" charset="0"/>
                    </a:rPr>
                    <a:t>của</a:t>
                  </a:r>
                  <a:r>
                    <a:rPr lang="en-US" sz="3800" dirty="0">
                      <a:solidFill>
                        <a:prstClr val="black"/>
                      </a:solidFill>
                      <a:latin typeface="Arial" panose="020B0604020202020204" pitchFamily="34" charset="0"/>
                      <a:ea typeface="Calibri" panose="020F0502020204030204" pitchFamily="34" charset="0"/>
                      <a:cs typeface="Arial" panose="020B0604020202020204" pitchFamily="34" charset="0"/>
                    </a:rPr>
                    <a:t> tam </a:t>
                  </a:r>
                  <a:r>
                    <a:rPr lang="en-US" sz="3800" dirty="0" err="1">
                      <a:solidFill>
                        <a:prstClr val="black"/>
                      </a:solidFill>
                      <a:latin typeface="Arial" panose="020B0604020202020204" pitchFamily="34" charset="0"/>
                      <a:ea typeface="Calibri" panose="020F0502020204030204" pitchFamily="34" charset="0"/>
                      <a:cs typeface="Arial" panose="020B0604020202020204" pitchFamily="34" charset="0"/>
                    </a:rPr>
                    <a:t>giác</a:t>
                  </a:r>
                  <a:r>
                    <a:rPr lang="en-US" sz="3800" dirty="0">
                      <a:solidFill>
                        <a:prstClr val="black"/>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800" i="1">
                          <a:solidFill>
                            <a:prstClr val="black"/>
                          </a:solidFill>
                          <a:latin typeface="Cambria Math" panose="02040503050406030204" pitchFamily="18" charset="0"/>
                          <a:ea typeface="Calibri" panose="020F0502020204030204" pitchFamily="34" charset="0"/>
                          <a:cs typeface="Arial" panose="020B0604020202020204" pitchFamily="34" charset="0"/>
                        </a:rPr>
                        <m:t>𝐴𝐵𝐶</m:t>
                      </m:r>
                    </m:oMath>
                  </a14:m>
                  <a:r>
                    <a:rPr lang="en-US" sz="38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prstClr val="black"/>
                      </a:solidFill>
                      <a:latin typeface="Arial" panose="020B0604020202020204" pitchFamily="34" charset="0"/>
                      <a:ea typeface="Calibri" panose="020F0502020204030204" pitchFamily="34" charset="0"/>
                      <a:cs typeface="Arial" panose="020B0604020202020204" pitchFamily="34" charset="0"/>
                    </a:rPr>
                    <a:t>là</a:t>
                  </a:r>
                  <a:r>
                    <a:rPr lang="en-US" sz="3800" dirty="0">
                      <a:solidFill>
                        <a:prstClr val="black"/>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d>
                        <m:dPr>
                          <m:ctrlPr>
                            <a:rPr lang="en-US" sz="3800" i="1">
                              <a:solidFill>
                                <a:prstClr val="black"/>
                              </a:solidFill>
                              <a:latin typeface="Cambria Math" panose="02040503050406030204" pitchFamily="18" charset="0"/>
                              <a:ea typeface="Calibri" panose="020F0502020204030204" pitchFamily="34" charset="0"/>
                              <a:cs typeface="Arial" panose="020B0604020202020204" pitchFamily="34" charset="0"/>
                            </a:rPr>
                          </m:ctrlPr>
                        </m:dPr>
                        <m:e>
                          <m:sSup>
                            <m:sSupPr>
                              <m:ctrlPr>
                                <a:rPr lang="en-US" sz="3800" i="1">
                                  <a:solidFill>
                                    <a:prstClr val="black"/>
                                  </a:solidFill>
                                  <a:latin typeface="Cambria Math" panose="02040503050406030204" pitchFamily="18" charset="0"/>
                                  <a:ea typeface="Calibri" panose="020F0502020204030204" pitchFamily="34" charset="0"/>
                                  <a:cs typeface="Arial" panose="020B0604020202020204" pitchFamily="34" charset="0"/>
                                </a:rPr>
                              </m:ctrlPr>
                            </m:sSupPr>
                            <m:e>
                              <m:r>
                                <m:rPr>
                                  <m:nor/>
                                </m:rPr>
                                <a:rPr lang="en-US" sz="3800">
                                  <a:solidFill>
                                    <a:prstClr val="black"/>
                                  </a:solidFill>
                                  <a:latin typeface="Arial" panose="020B0604020202020204" pitchFamily="34" charset="0"/>
                                  <a:ea typeface="Calibri" panose="020F0502020204030204" pitchFamily="34" charset="0"/>
                                  <a:cs typeface="Arial" panose="020B0604020202020204" pitchFamily="34" charset="0"/>
                                </a:rPr>
                                <m:t> </m:t>
                              </m:r>
                              <m:r>
                                <m:rPr>
                                  <m:sty m:val="p"/>
                                </m:rPr>
                                <a:rPr lang="en-US" sz="3800">
                                  <a:solidFill>
                                    <a:prstClr val="black"/>
                                  </a:solidFill>
                                  <a:latin typeface="Cambria Math" panose="02040503050406030204" pitchFamily="18" charset="0"/>
                                  <a:ea typeface="Calibri" panose="020F0502020204030204" pitchFamily="34" charset="0"/>
                                  <a:cs typeface="Arial" panose="020B0604020202020204" pitchFamily="34" charset="0"/>
                                </a:rPr>
                                <m:t>cm</m:t>
                              </m:r>
                            </m:e>
                            <m:sup>
                              <m:r>
                                <a:rPr lang="en-US" sz="3800">
                                  <a:solidFill>
                                    <a:prstClr val="black"/>
                                  </a:solidFill>
                                  <a:latin typeface="Cambria Math" panose="02040503050406030204" pitchFamily="18" charset="0"/>
                                  <a:ea typeface="Calibri" panose="020F0502020204030204" pitchFamily="34" charset="0"/>
                                  <a:cs typeface="Arial" panose="020B0604020202020204" pitchFamily="34" charset="0"/>
                                </a:rPr>
                                <m:t>2</m:t>
                              </m:r>
                            </m:sup>
                          </m:sSup>
                        </m:e>
                      </m:d>
                    </m:oMath>
                  </a14:m>
                  <a:endParaRPr lang="en-US" sz="3800"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1066800" y="9029700"/>
                  <a:ext cx="16078200" cy="969496"/>
                </a:xfrm>
                <a:prstGeom prst="rect">
                  <a:avLst/>
                </a:prstGeom>
                <a:blipFill>
                  <a:blip r:embed="rId16"/>
                  <a:stretch>
                    <a:fillRect l="-1251" b="-13208"/>
                  </a:stretch>
                </a:blipFill>
              </p:spPr>
              <p:txBody>
                <a:bodyPr/>
                <a:lstStyle/>
                <a:p>
                  <a:r>
                    <a:rPr lang="en-US">
                      <a:noFill/>
                    </a:rPr>
                    <a:t> </a:t>
                  </a:r>
                </a:p>
              </p:txBody>
            </p:sp>
          </mc:Fallback>
        </mc:AlternateContent>
      </p:grpSp>
    </p:spTree>
    <p:extLst>
      <p:ext uri="{BB962C8B-B14F-4D97-AF65-F5344CB8AC3E}">
        <p14:creationId xmlns:p14="http://schemas.microsoft.com/office/powerpoint/2010/main" val="3204430406"/>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500"/>
                                        <p:tgtEl>
                                          <p:spTgt spid="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randombar(horizontal)">
                                      <p:cBhvr>
                                        <p:cTn id="25" dur="500"/>
                                        <p:tgtEl>
                                          <p:spTgt spid="3">
                                            <p:txEl>
                                              <p:pRg st="3" end="3"/>
                                            </p:txEl>
                                          </p:spTgt>
                                        </p:tgtEl>
                                      </p:cBhvr>
                                    </p:animEffect>
                                  </p:childTnLst>
                                </p:cTn>
                              </p:par>
                              <p:par>
                                <p:cTn id="26" presetID="14" presetClass="entr" presetSubtype="10" fill="hold" nodeType="with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Effect transition="in" filter="randombar(horizontal)">
                                      <p:cBhvr>
                                        <p:cTn id="28" dur="500"/>
                                        <p:tgtEl>
                                          <p:spTgt spid="3">
                                            <p:txEl>
                                              <p:pRg st="4" end="4"/>
                                            </p:txEl>
                                          </p:spTgt>
                                        </p:tgtEl>
                                      </p:cBhvr>
                                    </p:animEffect>
                                  </p:childTnLst>
                                </p:cTn>
                              </p:par>
                              <p:par>
                                <p:cTn id="29" presetID="14" presetClass="entr" presetSubtype="10" fill="hold" nodeType="with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Effect transition="in" filter="randombar(horizontal)">
                                      <p:cBhvr>
                                        <p:cTn id="31" dur="500"/>
                                        <p:tgtEl>
                                          <p:spTgt spid="3">
                                            <p:txEl>
                                              <p:pRg st="5" end="5"/>
                                            </p:txEl>
                                          </p:spTgt>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randombar(horizontal)">
                                      <p:cBhvr>
                                        <p:cTn id="34" dur="500"/>
                                        <p:tgtEl>
                                          <p:spTgt spid="4"/>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barn(inVertical)">
                                      <p:cBhvr>
                                        <p:cTn id="3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4"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5"/>
          <p:cNvPicPr>
            <a:picLocks noChangeAspect="1"/>
          </p:cNvPicPr>
          <p:nvPr/>
        </p:nvPicPr>
        <p:blipFill>
          <a:blip r:embed="rId2"/>
          <a:srcRect/>
          <a:stretch>
            <a:fillRect/>
          </a:stretch>
        </p:blipFill>
        <p:spPr>
          <a:xfrm>
            <a:off x="16421360" y="8877300"/>
            <a:ext cx="1180840" cy="946470"/>
          </a:xfrm>
          <a:prstGeom prst="rect">
            <a:avLst/>
          </a:prstGeom>
        </p:spPr>
      </p:pic>
      <p:sp>
        <p:nvSpPr>
          <p:cNvPr id="19" name="Oval Callout 18"/>
          <p:cNvSpPr/>
          <p:nvPr/>
        </p:nvSpPr>
        <p:spPr>
          <a:xfrm>
            <a:off x="8305800" y="5791200"/>
            <a:ext cx="1752600" cy="800100"/>
          </a:xfrm>
          <a:prstGeom prst="wedgeEllipseCallout">
            <a:avLst/>
          </a:prstGeom>
          <a:solidFill>
            <a:schemeClr val="accent3">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2" name="Rectangle 1"/>
              <p:cNvSpPr/>
              <p:nvPr/>
            </p:nvSpPr>
            <p:spPr>
              <a:xfrm>
                <a:off x="762000" y="473988"/>
                <a:ext cx="16840200" cy="5355312"/>
              </a:xfrm>
              <a:prstGeom prst="rect">
                <a:avLst/>
              </a:prstGeom>
            </p:spPr>
            <p:txBody>
              <a:bodyPr wrap="square">
                <a:spAutoFit/>
              </a:bodyPr>
              <a:lstStyle/>
              <a:p>
                <a:pPr algn="just">
                  <a:lnSpc>
                    <a:spcPct val="150000"/>
                  </a:lnSpc>
                </a:pPr>
                <a:r>
                  <a:rPr lang="en-US" sz="3800" b="1" dirty="0" err="1">
                    <a:latin typeface="Arial" panose="020B0604020202020204" pitchFamily="34" charset="0"/>
                    <a:ea typeface="Calibri" panose="020F0502020204030204" pitchFamily="34" charset="0"/>
                    <a:cs typeface="Arial" panose="020B0604020202020204" pitchFamily="34" charset="0"/>
                  </a:rPr>
                  <a:t>Câu</a:t>
                </a:r>
                <a:r>
                  <a:rPr lang="en-US" sz="3800" b="1" dirty="0">
                    <a:latin typeface="Arial" panose="020B0604020202020204" pitchFamily="34" charset="0"/>
                    <a:ea typeface="Calibri" panose="020F0502020204030204" pitchFamily="34" charset="0"/>
                    <a:cs typeface="Arial" panose="020B0604020202020204" pitchFamily="34" charset="0"/>
                  </a:rPr>
                  <a:t> 2:</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Mạng</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điện</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thoại</a:t>
                </a:r>
                <a:r>
                  <a:rPr lang="en-US" sz="3800" dirty="0">
                    <a:effectLst/>
                    <a:latin typeface="Arial" panose="020B0604020202020204" pitchFamily="34" charset="0"/>
                    <a:ea typeface="Calibri" panose="020F0502020204030204" pitchFamily="34" charset="0"/>
                    <a:cs typeface="Arial" panose="020B0604020202020204" pitchFamily="34" charset="0"/>
                  </a:rPr>
                  <a:t> di </a:t>
                </a:r>
                <a:r>
                  <a:rPr lang="en-US" sz="3800" dirty="0" err="1">
                    <a:effectLst/>
                    <a:latin typeface="Arial" panose="020B0604020202020204" pitchFamily="34" charset="0"/>
                    <a:ea typeface="Calibri" panose="020F0502020204030204" pitchFamily="34" charset="0"/>
                    <a:cs typeface="Arial" panose="020B0604020202020204" pitchFamily="34" charset="0"/>
                  </a:rPr>
                  <a:t>động</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mà</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bác</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Khôi</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sử</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dụng</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có</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cước</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phí</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nhắn</a:t>
                </a:r>
                <a:r>
                  <a:rPr lang="en-US" sz="3800" dirty="0">
                    <a:effectLst/>
                    <a:latin typeface="Arial" panose="020B0604020202020204" pitchFamily="34" charset="0"/>
                    <a:ea typeface="Calibri" panose="020F0502020204030204" pitchFamily="34" charset="0"/>
                    <a:cs typeface="Arial" panose="020B0604020202020204" pitchFamily="34" charset="0"/>
                  </a:rPr>
                  <a:t> tin </a:t>
                </a:r>
                <a:r>
                  <a:rPr lang="en-US" sz="3800" dirty="0" err="1">
                    <a:effectLst/>
                    <a:latin typeface="Arial" panose="020B0604020202020204" pitchFamily="34" charset="0"/>
                    <a:ea typeface="Calibri" panose="020F0502020204030204" pitchFamily="34" charset="0"/>
                    <a:cs typeface="Arial" panose="020B0604020202020204" pitchFamily="34" charset="0"/>
                  </a:rPr>
                  <a:t>nội</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mạng</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là</a:t>
                </a:r>
                <a:r>
                  <a:rPr lang="en-US" sz="3800" dirty="0">
                    <a:effectLst/>
                    <a:latin typeface="Arial" panose="020B0604020202020204" pitchFamily="34" charset="0"/>
                    <a:ea typeface="Calibri" panose="020F0502020204030204" pitchFamily="34" charset="0"/>
                    <a:cs typeface="Arial" panose="020B0604020202020204" pitchFamily="34" charset="0"/>
                  </a:rPr>
                  <a:t> 200 </a:t>
                </a:r>
                <a:r>
                  <a:rPr lang="en-US" sz="3800" dirty="0" err="1">
                    <a:effectLst/>
                    <a:latin typeface="Arial" panose="020B0604020202020204" pitchFamily="34" charset="0"/>
                    <a:ea typeface="Calibri" panose="020F0502020204030204" pitchFamily="34" charset="0"/>
                    <a:cs typeface="Arial" panose="020B0604020202020204" pitchFamily="34" charset="0"/>
                  </a:rPr>
                  <a:t>đồng</a:t>
                </a:r>
                <a:r>
                  <a:rPr lang="en-US" sz="3800" dirty="0">
                    <a:effectLst/>
                    <a:latin typeface="Arial" panose="020B0604020202020204" pitchFamily="34" charset="0"/>
                    <a:ea typeface="Calibri" panose="020F0502020204030204" pitchFamily="34" charset="0"/>
                    <a:cs typeface="Arial" panose="020B0604020202020204" pitchFamily="34" charset="0"/>
                  </a:rPr>
                  <a:t>/tin </a:t>
                </a:r>
                <a:r>
                  <a:rPr lang="en-US" sz="3800" dirty="0" err="1">
                    <a:effectLst/>
                    <a:latin typeface="Arial" panose="020B0604020202020204" pitchFamily="34" charset="0"/>
                    <a:ea typeface="Calibri" panose="020F0502020204030204" pitchFamily="34" charset="0"/>
                    <a:cs typeface="Arial" panose="020B0604020202020204" pitchFamily="34" charset="0"/>
                  </a:rPr>
                  <a:t>nhắn</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ngoại</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mạng</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là</a:t>
                </a:r>
                <a:r>
                  <a:rPr lang="en-US" sz="3800" dirty="0">
                    <a:effectLst/>
                    <a:latin typeface="Arial" panose="020B0604020202020204" pitchFamily="34" charset="0"/>
                    <a:ea typeface="Calibri" panose="020F0502020204030204" pitchFamily="34" charset="0"/>
                    <a:cs typeface="Arial" panose="020B0604020202020204" pitchFamily="34" charset="0"/>
                  </a:rPr>
                  <a:t> 250 </a:t>
                </a:r>
                <a:r>
                  <a:rPr lang="en-US" sz="3800" dirty="0" err="1">
                    <a:effectLst/>
                    <a:latin typeface="Arial" panose="020B0604020202020204" pitchFamily="34" charset="0"/>
                    <a:ea typeface="Calibri" panose="020F0502020204030204" pitchFamily="34" charset="0"/>
                    <a:cs typeface="Arial" panose="020B0604020202020204" pitchFamily="34" charset="0"/>
                  </a:rPr>
                  <a:t>đồng</a:t>
                </a:r>
                <a:r>
                  <a:rPr lang="en-US" sz="3800" dirty="0">
                    <a:effectLst/>
                    <a:latin typeface="Arial" panose="020B0604020202020204" pitchFamily="34" charset="0"/>
                    <a:ea typeface="Calibri" panose="020F0502020204030204" pitchFamily="34" charset="0"/>
                    <a:cs typeface="Arial" panose="020B0604020202020204" pitchFamily="34" charset="0"/>
                  </a:rPr>
                  <a:t>/tin </a:t>
                </a:r>
                <a:r>
                  <a:rPr lang="en-US" sz="3800" dirty="0" err="1">
                    <a:effectLst/>
                    <a:latin typeface="Arial" panose="020B0604020202020204" pitchFamily="34" charset="0"/>
                    <a:ea typeface="Calibri" panose="020F0502020204030204" pitchFamily="34" charset="0"/>
                    <a:cs typeface="Arial" panose="020B0604020202020204" pitchFamily="34" charset="0"/>
                  </a:rPr>
                  <a:t>nhắn</a:t>
                </a:r>
                <a:r>
                  <a:rPr lang="en-US" sz="3800" dirty="0">
                    <a:effectLst/>
                    <a:latin typeface="Arial" panose="020B0604020202020204" pitchFamily="34" charset="0"/>
                    <a:ea typeface="Calibri" panose="020F0502020204030204" pitchFamily="34" charset="0"/>
                    <a:cs typeface="Arial" panose="020B0604020202020204" pitchFamily="34" charset="0"/>
                  </a:rPr>
                  <a:t>.</a:t>
                </a:r>
              </a:p>
              <a:p>
                <a:pPr algn="just">
                  <a:lnSpc>
                    <a:spcPct val="150000"/>
                  </a:lnSpc>
                </a:pPr>
                <a:r>
                  <a:rPr lang="en-US" sz="3800" dirty="0">
                    <a:effectLst/>
                    <a:latin typeface="Arial" panose="020B0604020202020204" pitchFamily="34" charset="0"/>
                    <a:ea typeface="Calibri" panose="020F0502020204030204" pitchFamily="34" charset="0"/>
                    <a:cs typeface="Arial" panose="020B0604020202020204" pitchFamily="34" charset="0"/>
                  </a:rPr>
                  <a:t>a) </a:t>
                </a:r>
                <a:r>
                  <a:rPr lang="en-US" sz="3800" dirty="0" err="1">
                    <a:effectLst/>
                    <a:latin typeface="Arial" panose="020B0604020202020204" pitchFamily="34" charset="0"/>
                    <a:ea typeface="Calibri" panose="020F0502020204030204" pitchFamily="34" charset="0"/>
                    <a:cs typeface="Arial" panose="020B0604020202020204" pitchFamily="34" charset="0"/>
                  </a:rPr>
                  <a:t>Viết</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biểu</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thức</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biểu</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thị</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số</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tiền</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bác</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Khôi</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phải</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trả</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khi</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nhắn</a:t>
                </a:r>
                <a:r>
                  <a:rPr lang="en-US" sz="38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800" i="1">
                        <a:effectLst/>
                        <a:latin typeface="Cambria Math" panose="02040503050406030204" pitchFamily="18" charset="0"/>
                        <a:ea typeface="Calibri" panose="020F0502020204030204" pitchFamily="34" charset="0"/>
                        <a:cs typeface="Arial" panose="020B0604020202020204" pitchFamily="34" charset="0"/>
                      </a:rPr>
                      <m:t>𝑡</m:t>
                    </m:r>
                  </m:oMath>
                </a14:m>
                <a:r>
                  <a:rPr lang="en-US" sz="3800" dirty="0">
                    <a:effectLst/>
                    <a:latin typeface="Arial" panose="020B0604020202020204" pitchFamily="34" charset="0"/>
                    <a:ea typeface="Calibri" panose="020F0502020204030204" pitchFamily="34" charset="0"/>
                    <a:cs typeface="Arial" panose="020B0604020202020204" pitchFamily="34" charset="0"/>
                  </a:rPr>
                  <a:t> tin </a:t>
                </a:r>
                <a:r>
                  <a:rPr lang="en-US" sz="3800" dirty="0" err="1">
                    <a:effectLst/>
                    <a:latin typeface="Arial" panose="020B0604020202020204" pitchFamily="34" charset="0"/>
                    <a:ea typeface="Calibri" panose="020F0502020204030204" pitchFamily="34" charset="0"/>
                    <a:cs typeface="Arial" panose="020B0604020202020204" pitchFamily="34" charset="0"/>
                  </a:rPr>
                  <a:t>nhắn</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nội</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mạng</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và</a:t>
                </a:r>
                <a:r>
                  <a:rPr lang="en-US" sz="38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800" i="1">
                        <a:effectLst/>
                        <a:latin typeface="Cambria Math" panose="02040503050406030204" pitchFamily="18" charset="0"/>
                        <a:ea typeface="Calibri" panose="020F0502020204030204" pitchFamily="34" charset="0"/>
                        <a:cs typeface="Arial" panose="020B0604020202020204" pitchFamily="34" charset="0"/>
                      </a:rPr>
                      <m:t>𝑙</m:t>
                    </m:r>
                  </m:oMath>
                </a14:m>
                <a:r>
                  <a:rPr lang="en-US" sz="3800" dirty="0">
                    <a:effectLst/>
                    <a:latin typeface="Arial" panose="020B0604020202020204" pitchFamily="34" charset="0"/>
                    <a:ea typeface="Calibri" panose="020F0502020204030204" pitchFamily="34" charset="0"/>
                    <a:cs typeface="Arial" panose="020B0604020202020204" pitchFamily="34" charset="0"/>
                  </a:rPr>
                  <a:t> tin </a:t>
                </a:r>
                <a:r>
                  <a:rPr lang="en-US" sz="3800" dirty="0" err="1">
                    <a:effectLst/>
                    <a:latin typeface="Arial" panose="020B0604020202020204" pitchFamily="34" charset="0"/>
                    <a:ea typeface="Calibri" panose="020F0502020204030204" pitchFamily="34" charset="0"/>
                    <a:cs typeface="Arial" panose="020B0604020202020204" pitchFamily="34" charset="0"/>
                  </a:rPr>
                  <a:t>nhắn</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ngoại</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mạng</a:t>
                </a:r>
                <a:r>
                  <a:rPr lang="en-US" sz="3800" dirty="0">
                    <a:effectLst/>
                    <a:latin typeface="Arial" panose="020B0604020202020204" pitchFamily="34" charset="0"/>
                    <a:ea typeface="Calibri" panose="020F0502020204030204" pitchFamily="34" charset="0"/>
                    <a:cs typeface="Arial" panose="020B0604020202020204" pitchFamily="34" charset="0"/>
                  </a:rPr>
                  <a:t>.</a:t>
                </a:r>
              </a:p>
              <a:p>
                <a:pPr algn="just">
                  <a:lnSpc>
                    <a:spcPct val="150000"/>
                  </a:lnSpc>
                </a:pPr>
                <a:r>
                  <a:rPr lang="en-US" sz="3800" dirty="0">
                    <a:effectLst/>
                    <a:latin typeface="Arial" panose="020B0604020202020204" pitchFamily="34" charset="0"/>
                    <a:ea typeface="Calibri" panose="020F0502020204030204" pitchFamily="34" charset="0"/>
                    <a:cs typeface="Arial" panose="020B0604020202020204" pitchFamily="34" charset="0"/>
                  </a:rPr>
                  <a:t>b) </a:t>
                </a:r>
                <a:r>
                  <a:rPr lang="en-US" sz="3800" dirty="0" err="1">
                    <a:effectLst/>
                    <a:latin typeface="Arial" panose="020B0604020202020204" pitchFamily="34" charset="0"/>
                    <a:ea typeface="Calibri" panose="020F0502020204030204" pitchFamily="34" charset="0"/>
                    <a:cs typeface="Arial" panose="020B0604020202020204" pitchFamily="34" charset="0"/>
                  </a:rPr>
                  <a:t>Tính</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số</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tiền</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bác</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Khôi</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phải</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trả</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khi</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nhắn</a:t>
                </a:r>
                <a:r>
                  <a:rPr lang="en-US" sz="3800" dirty="0">
                    <a:effectLst/>
                    <a:latin typeface="Arial" panose="020B0604020202020204" pitchFamily="34" charset="0"/>
                    <a:ea typeface="Calibri" panose="020F0502020204030204" pitchFamily="34" charset="0"/>
                    <a:cs typeface="Arial" panose="020B0604020202020204" pitchFamily="34" charset="0"/>
                  </a:rPr>
                  <a:t> 33 tin </a:t>
                </a:r>
                <a:r>
                  <a:rPr lang="en-US" sz="3800" dirty="0" err="1">
                    <a:effectLst/>
                    <a:latin typeface="Arial" panose="020B0604020202020204" pitchFamily="34" charset="0"/>
                    <a:ea typeface="Calibri" panose="020F0502020204030204" pitchFamily="34" charset="0"/>
                    <a:cs typeface="Arial" panose="020B0604020202020204" pitchFamily="34" charset="0"/>
                  </a:rPr>
                  <a:t>nhắn</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nội</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mạng</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và</a:t>
                </a:r>
                <a:r>
                  <a:rPr lang="en-US" sz="3800" dirty="0">
                    <a:effectLst/>
                    <a:latin typeface="Arial" panose="020B0604020202020204" pitchFamily="34" charset="0"/>
                    <a:ea typeface="Calibri" panose="020F0502020204030204" pitchFamily="34" charset="0"/>
                    <a:cs typeface="Arial" panose="020B0604020202020204" pitchFamily="34" charset="0"/>
                  </a:rPr>
                  <a:t> 27 tin </a:t>
                </a:r>
                <a:r>
                  <a:rPr lang="en-US" sz="3800" dirty="0" err="1">
                    <a:effectLst/>
                    <a:latin typeface="Arial" panose="020B0604020202020204" pitchFamily="34" charset="0"/>
                    <a:ea typeface="Calibri" panose="020F0502020204030204" pitchFamily="34" charset="0"/>
                    <a:cs typeface="Arial" panose="020B0604020202020204" pitchFamily="34" charset="0"/>
                  </a:rPr>
                  <a:t>nhắn</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ngoại</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mạng</a:t>
                </a:r>
                <a:r>
                  <a:rPr lang="en-US" sz="3800" dirty="0">
                    <a:effectLst/>
                    <a:latin typeface="Arial" panose="020B0604020202020204" pitchFamily="34" charset="0"/>
                    <a:ea typeface="Calibri" panose="020F0502020204030204" pitchFamily="34" charset="0"/>
                    <a:cs typeface="Arial" panose="020B0604020202020204" pitchFamily="34" charset="0"/>
                  </a:rPr>
                  <a:t>.</a:t>
                </a:r>
              </a:p>
            </p:txBody>
          </p:sp>
        </mc:Choice>
        <mc:Fallback xmlns="">
          <p:sp>
            <p:nvSpPr>
              <p:cNvPr id="2" name="Rectangle 1"/>
              <p:cNvSpPr>
                <a:spLocks noRot="1" noChangeAspect="1" noMove="1" noResize="1" noEditPoints="1" noAdjustHandles="1" noChangeArrowheads="1" noChangeShapeType="1" noTextEdit="1"/>
              </p:cNvSpPr>
              <p:nvPr/>
            </p:nvSpPr>
            <p:spPr>
              <a:xfrm>
                <a:off x="762000" y="473988"/>
                <a:ext cx="16840200" cy="5355312"/>
              </a:xfrm>
              <a:prstGeom prst="rect">
                <a:avLst/>
              </a:prstGeom>
              <a:blipFill>
                <a:blip r:embed="rId3"/>
                <a:stretch>
                  <a:fillRect l="-1194" r="-1158" b="-159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ectangle 3"/>
              <p:cNvSpPr/>
              <p:nvPr/>
            </p:nvSpPr>
            <p:spPr>
              <a:xfrm>
                <a:off x="762000" y="7053168"/>
                <a:ext cx="16611600" cy="2662332"/>
              </a:xfrm>
              <a:prstGeom prst="rect">
                <a:avLst/>
              </a:prstGeom>
            </p:spPr>
            <p:txBody>
              <a:bodyPr wrap="square">
                <a:spAutoFit/>
              </a:bodyPr>
              <a:lstStyle/>
              <a:p>
                <a:pPr>
                  <a:lnSpc>
                    <a:spcPct val="150000"/>
                  </a:lnSpc>
                </a:pPr>
                <a:r>
                  <a:rPr lang="en-US" sz="3800" dirty="0">
                    <a:latin typeface="Arial" panose="020B0604020202020204" pitchFamily="34" charset="0"/>
                    <a:ea typeface="Calibri" panose="020F0502020204030204" pitchFamily="34" charset="0"/>
                    <a:cs typeface="Times New Roman" panose="02020603050405020304" pitchFamily="18" charset="0"/>
                  </a:rPr>
                  <a:t>a) </a:t>
                </a:r>
                <a:r>
                  <a:rPr lang="en-US" sz="3800" dirty="0" err="1">
                    <a:latin typeface="Arial" panose="020B0604020202020204" pitchFamily="34" charset="0"/>
                    <a:ea typeface="Calibri" panose="020F0502020204030204" pitchFamily="34" charset="0"/>
                    <a:cs typeface="Times New Roman" panose="02020603050405020304" pitchFamily="18" charset="0"/>
                  </a:rPr>
                  <a:t>Biểu</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thức</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biểu</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thị</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số</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tiền</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bác</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Khôi</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phải</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trả</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khi</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nhắn</a:t>
                </a:r>
                <a:r>
                  <a:rPr lang="en-US" sz="3800" dirty="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3800" i="1">
                        <a:effectLst/>
                        <a:latin typeface="Cambria Math" panose="02040503050406030204" pitchFamily="18" charset="0"/>
                        <a:ea typeface="Calibri" panose="020F0502020204030204" pitchFamily="34" charset="0"/>
                        <a:cs typeface="Arial" panose="020B0604020202020204" pitchFamily="34" charset="0"/>
                      </a:rPr>
                      <m:t>𝑡</m:t>
                    </m:r>
                  </m:oMath>
                </a14:m>
                <a:r>
                  <a:rPr lang="en-US" sz="3800" dirty="0">
                    <a:effectLst/>
                    <a:latin typeface="Arial" panose="020B0604020202020204" pitchFamily="34" charset="0"/>
                    <a:ea typeface="Calibri" panose="020F0502020204030204" pitchFamily="34" charset="0"/>
                    <a:cs typeface="Times New Roman" panose="02020603050405020304" pitchFamily="18" charset="0"/>
                  </a:rPr>
                  <a:t> tin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nhắn</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nội</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mạng</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và</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3800" i="1">
                        <a:effectLst/>
                        <a:latin typeface="Cambria Math" panose="02040503050406030204" pitchFamily="18" charset="0"/>
                        <a:ea typeface="Calibri" panose="020F0502020204030204" pitchFamily="34" charset="0"/>
                        <a:cs typeface="Arial" panose="020B0604020202020204" pitchFamily="34" charset="0"/>
                      </a:rPr>
                      <m:t>𝑙</m:t>
                    </m:r>
                  </m:oMath>
                </a14:m>
                <a:r>
                  <a:rPr lang="en-US" sz="3800" dirty="0">
                    <a:effectLst/>
                    <a:latin typeface="Arial" panose="020B0604020202020204" pitchFamily="34" charset="0"/>
                    <a:ea typeface="Calibri" panose="020F0502020204030204" pitchFamily="34" charset="0"/>
                    <a:cs typeface="Times New Roman" panose="02020603050405020304" pitchFamily="18" charset="0"/>
                  </a:rPr>
                  <a:t> tin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nhắn</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ngoại</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mạng</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là</a:t>
                </a:r>
                <a:r>
                  <a:rPr lang="en-US" sz="3800" dirty="0">
                    <a:effectLst/>
                    <a:latin typeface="Arial" panose="020B0604020202020204" pitchFamily="34" charset="0"/>
                    <a:ea typeface="Calibri" panose="020F0502020204030204" pitchFamily="34" charset="0"/>
                    <a:cs typeface="Times New Roman" panose="02020603050405020304" pitchFamily="18" charset="0"/>
                  </a:rPr>
                  <a:t>:</a:t>
                </a:r>
                <a:r>
                  <a:rPr lang="en-US" sz="3800" dirty="0">
                    <a:latin typeface="Calibri" panose="020F0502020204030204" pitchFamily="34" charset="0"/>
                    <a:ea typeface="Calibri" panose="020F0502020204030204" pitchFamily="34" charset="0"/>
                    <a:cs typeface="Times New Roman" panose="02020603050405020304" pitchFamily="18" charset="0"/>
                  </a:rPr>
                  <a:t> </a:t>
                </a:r>
              </a:p>
              <a:p>
                <a:pPr algn="ctr">
                  <a:lnSpc>
                    <a:spcPct val="150000"/>
                  </a:lnSpc>
                </a:pPr>
                <a:r>
                  <a:rPr lang="en-US" sz="3800" dirty="0">
                    <a:latin typeface="Calibri" panose="020F0502020204030204" pitchFamily="34" charset="0"/>
                    <a:ea typeface="Calibri" panose="020F0502020204030204" pitchFamily="34" charset="0"/>
                    <a:cs typeface="Times New Roman" panose="02020603050405020304" pitchFamily="18" charset="0"/>
                  </a:rPr>
                  <a:t> </a:t>
                </a:r>
                <a14:m>
                  <m:oMath xmlns:m="http://schemas.openxmlformats.org/officeDocument/2006/math">
                    <m:r>
                      <a:rPr lang="en-US" sz="3800">
                        <a:effectLst/>
                        <a:latin typeface="Cambria Math" panose="02040503050406030204" pitchFamily="18" charset="0"/>
                        <a:ea typeface="Calibri" panose="020F0502020204030204" pitchFamily="34" charset="0"/>
                        <a:cs typeface="Arial" panose="020B0604020202020204" pitchFamily="34" charset="0"/>
                      </a:rPr>
                      <m:t>200⋅</m:t>
                    </m:r>
                    <m:r>
                      <a:rPr lang="en-US" sz="3800" i="1">
                        <a:effectLst/>
                        <a:latin typeface="Cambria Math" panose="02040503050406030204" pitchFamily="18" charset="0"/>
                        <a:ea typeface="Calibri" panose="020F0502020204030204" pitchFamily="34" charset="0"/>
                        <a:cs typeface="Arial" panose="020B0604020202020204" pitchFamily="34" charset="0"/>
                      </a:rPr>
                      <m:t>𝑡</m:t>
                    </m:r>
                    <m:r>
                      <a:rPr lang="en-US" sz="3800">
                        <a:effectLst/>
                        <a:latin typeface="Cambria Math" panose="02040503050406030204" pitchFamily="18" charset="0"/>
                        <a:ea typeface="Calibri" panose="020F0502020204030204" pitchFamily="34" charset="0"/>
                        <a:cs typeface="Arial" panose="020B0604020202020204" pitchFamily="34" charset="0"/>
                      </a:rPr>
                      <m:t>+250⋅</m:t>
                    </m:r>
                    <m:r>
                      <a:rPr lang="en-US" sz="3800" i="1">
                        <a:effectLst/>
                        <a:latin typeface="Cambria Math" panose="02040503050406030204" pitchFamily="18" charset="0"/>
                        <a:ea typeface="Calibri" panose="020F0502020204030204" pitchFamily="34" charset="0"/>
                        <a:cs typeface="Arial" panose="020B0604020202020204" pitchFamily="34" charset="0"/>
                      </a:rPr>
                      <m:t>𝑙</m:t>
                    </m:r>
                    <m:r>
                      <m:rPr>
                        <m:nor/>
                      </m:rPr>
                      <a:rPr lang="en-US" sz="3800" i="1">
                        <a:effectLst/>
                        <a:latin typeface="Arial" panose="020B0604020202020204" pitchFamily="34" charset="0"/>
                        <a:ea typeface="Calibri" panose="020F0502020204030204" pitchFamily="34" charset="0"/>
                        <a:cs typeface="Times New Roman" panose="02020603050405020304" pitchFamily="18" charset="0"/>
                      </a:rPr>
                      <m:t> </m:t>
                    </m:r>
                    <m:r>
                      <m:rPr>
                        <m:nor/>
                      </m:rPr>
                      <a:rPr lang="en-US" sz="3800">
                        <a:effectLst/>
                        <a:latin typeface="Arial" panose="020B0604020202020204" pitchFamily="34" charset="0"/>
                        <a:ea typeface="Calibri" panose="020F0502020204030204" pitchFamily="34" charset="0"/>
                        <a:cs typeface="Times New Roman" panose="02020603050405020304" pitchFamily="18" charset="0"/>
                      </a:rPr>
                      <m:t>(đồ</m:t>
                    </m:r>
                    <m:r>
                      <m:rPr>
                        <m:nor/>
                      </m:rPr>
                      <a:rPr lang="en-US" sz="3800">
                        <a:effectLst/>
                        <a:latin typeface="Arial" panose="020B0604020202020204" pitchFamily="34" charset="0"/>
                        <a:ea typeface="Calibri" panose="020F0502020204030204" pitchFamily="34" charset="0"/>
                        <a:cs typeface="Times New Roman" panose="02020603050405020304" pitchFamily="18" charset="0"/>
                      </a:rPr>
                      <m:t>ng</m:t>
                    </m:r>
                    <m:r>
                      <m:rPr>
                        <m:nor/>
                      </m:rPr>
                      <a:rPr lang="en-US" sz="3800">
                        <a:effectLst/>
                        <a:latin typeface="Arial" panose="020B0604020202020204" pitchFamily="34" charset="0"/>
                        <a:ea typeface="Calibri" panose="020F0502020204030204" pitchFamily="34" charset="0"/>
                        <a:cs typeface="Times New Roman" panose="02020603050405020304" pitchFamily="18" charset="0"/>
                      </a:rPr>
                      <m:t>)</m:t>
                    </m:r>
                  </m:oMath>
                </a14:m>
                <a:endParaRPr lang="en-US" sz="38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762000" y="7053168"/>
                <a:ext cx="16611600" cy="2662332"/>
              </a:xfrm>
              <a:prstGeom prst="rect">
                <a:avLst/>
              </a:prstGeom>
              <a:blipFill>
                <a:blip r:embed="rId4"/>
                <a:stretch>
                  <a:fillRect l="-1211"/>
                </a:stretch>
              </a:blipFill>
            </p:spPr>
            <p:txBody>
              <a:bodyPr/>
              <a:lstStyle/>
              <a:p>
                <a:r>
                  <a:rPr lang="en-US">
                    <a:noFill/>
                  </a:rPr>
                  <a:t> </a:t>
                </a:r>
              </a:p>
            </p:txBody>
          </p:sp>
        </mc:Fallback>
      </mc:AlternateContent>
    </p:spTree>
    <p:extLst>
      <p:ext uri="{BB962C8B-B14F-4D97-AF65-F5344CB8AC3E}">
        <p14:creationId xmlns:p14="http://schemas.microsoft.com/office/powerpoint/2010/main" val="439246201"/>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left)">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 grpId="0"/>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36881" y="473878"/>
            <a:ext cx="3347642" cy="887125"/>
          </a:xfrm>
          <a:prstGeom prst="rect">
            <a:avLst/>
          </a:prstGeom>
        </p:spPr>
      </p:pic>
      <p:pic>
        <p:nvPicPr>
          <p:cNvPr id="16" name="Picture 15"/>
          <p:cNvPicPr>
            <a:picLocks noChangeAspect="1"/>
          </p:cNvPicPr>
          <p:nvPr/>
        </p:nvPicPr>
        <p:blipFill>
          <a:blip r:embed="rId4" cstate="print">
            <a:duotone>
              <a:prstClr val="black"/>
              <a:schemeClr val="accent1">
                <a:tint val="45000"/>
                <a:satMod val="400000"/>
              </a:schemeClr>
            </a:duotone>
            <a:extLst>
              <a:ext uri="{BEBA8EAE-BF5A-486C-A8C5-ECC9F3942E4B}">
                <a14:imgProps xmlns:a14="http://schemas.microsoft.com/office/drawing/2010/main">
                  <a14:imgLayer r:embed="rId5">
                    <a14:imgEffect>
                      <a14:artisticPaintBrush/>
                    </a14:imgEffect>
                    <a14:imgEffect>
                      <a14:sharpenSoften amount="50000"/>
                    </a14:imgEffect>
                    <a14:imgEffect>
                      <a14:colorTemperature colorTemp="7200"/>
                    </a14:imgEffect>
                    <a14:imgEffect>
                      <a14:saturation sat="400000"/>
                    </a14:imgEffect>
                    <a14:imgEffect>
                      <a14:brightnessContrast bright="100000" contrast="-76000"/>
                    </a14:imgEffect>
                  </a14:imgLayer>
                </a14:imgProps>
              </a:ext>
              <a:ext uri="{28A0092B-C50C-407E-A947-70E740481C1C}">
                <a14:useLocalDpi xmlns:a14="http://schemas.microsoft.com/office/drawing/2010/main" val="0"/>
              </a:ext>
            </a:extLst>
          </a:blip>
          <a:stretch>
            <a:fillRect/>
          </a:stretch>
        </p:blipFill>
        <p:spPr>
          <a:xfrm>
            <a:off x="1426870" y="1638300"/>
            <a:ext cx="950078" cy="886670"/>
          </a:xfrm>
          <a:prstGeom prst="rect">
            <a:avLst/>
          </a:prstGeom>
        </p:spPr>
      </p:pic>
      <p:sp>
        <p:nvSpPr>
          <p:cNvPr id="17" name="TextBox 16"/>
          <p:cNvSpPr txBox="1"/>
          <p:nvPr/>
        </p:nvSpPr>
        <p:spPr>
          <a:xfrm>
            <a:off x="2424949" y="1780488"/>
            <a:ext cx="3581400" cy="707886"/>
          </a:xfrm>
          <a:prstGeom prst="rect">
            <a:avLst/>
          </a:prstGeom>
          <a:noFill/>
        </p:spPr>
        <p:txBody>
          <a:bodyPr wrap="square" rtlCol="0">
            <a:spAutoFit/>
          </a:bodyPr>
          <a:lstStyle/>
          <a:p>
            <a:r>
              <a:rPr lang="nl-NL" sz="4000" b="1" dirty="0">
                <a:solidFill>
                  <a:schemeClr val="tx2"/>
                </a:solidFill>
                <a:latin typeface="Arial" panose="020B0604020202020204" pitchFamily="34" charset="0"/>
                <a:cs typeface="Arial" panose="020B0604020202020204" pitchFamily="34" charset="0"/>
              </a:rPr>
              <a:t>HĐ 1:</a:t>
            </a:r>
            <a:endParaRPr lang="en-US" sz="4000" dirty="0">
              <a:solidFill>
                <a:schemeClr val="tx2"/>
              </a:solidFill>
              <a:latin typeface="Arial" panose="020B0604020202020204" pitchFamily="34" charset="0"/>
              <a:cs typeface="Arial" panose="020B0604020202020204" pitchFamily="34" charset="0"/>
            </a:endParaRPr>
          </a:p>
        </p:txBody>
      </p:sp>
      <p:sp>
        <p:nvSpPr>
          <p:cNvPr id="18" name="Rectangle 17"/>
          <p:cNvSpPr/>
          <p:nvPr/>
        </p:nvSpPr>
        <p:spPr>
          <a:xfrm>
            <a:off x="2408907" y="2517307"/>
            <a:ext cx="12478119" cy="969496"/>
          </a:xfrm>
          <a:prstGeom prst="rect">
            <a:avLst/>
          </a:prstGeom>
        </p:spPr>
        <p:txBody>
          <a:bodyPr wrap="square">
            <a:spAutoFit/>
          </a:bodyPr>
          <a:lstStyle/>
          <a:p>
            <a:pPr>
              <a:lnSpc>
                <a:spcPct val="150000"/>
              </a:lnSpc>
              <a:spcAft>
                <a:spcPts val="1000"/>
              </a:spcAft>
            </a:pPr>
            <a:r>
              <a:rPr lang="vi-VN" sz="3800" dirty="0">
                <a:solidFill>
                  <a:srgbClr val="000000"/>
                </a:solidFill>
                <a:ea typeface="Calibri" panose="020F0502020204030204" pitchFamily="34" charset="0"/>
                <a:cs typeface="Times New Roman" panose="02020603050405020304" pitchFamily="18" charset="0"/>
              </a:rPr>
              <a:t>Xác định các số và các phép tính có trong mỗi biểu thức</a:t>
            </a:r>
            <a:endParaRPr lang="en-US" sz="3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0" name="Picture 1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408758">
            <a:off x="17184718" y="9385544"/>
            <a:ext cx="1640672" cy="1431859"/>
          </a:xfrm>
          <a:prstGeom prst="rect">
            <a:avLst/>
          </a:prstGeom>
        </p:spPr>
      </p:pic>
      <p:sp>
        <p:nvSpPr>
          <p:cNvPr id="13" name="Rectangle 12"/>
          <p:cNvSpPr/>
          <p:nvPr/>
        </p:nvSpPr>
        <p:spPr>
          <a:xfrm>
            <a:off x="8082813" y="324742"/>
            <a:ext cx="3702923" cy="1131079"/>
          </a:xfrm>
          <a:prstGeom prst="rect">
            <a:avLst/>
          </a:prstGeom>
        </p:spPr>
        <p:txBody>
          <a:bodyPr wrap="square">
            <a:spAutoFit/>
          </a:bodyPr>
          <a:lstStyle/>
          <a:p>
            <a:pPr algn="just">
              <a:lnSpc>
                <a:spcPct val="150000"/>
              </a:lnSpc>
              <a:tabLst>
                <a:tab pos="360045" algn="l"/>
                <a:tab pos="720090" algn="l"/>
              </a:tabLst>
            </a:pPr>
            <a:r>
              <a:rPr lang="nl-NL" sz="4500" b="1" dirty="0">
                <a:latin typeface="Arial" panose="020B0604020202020204" pitchFamily="34" charset="0"/>
                <a:ea typeface="Calibri" panose="020F0502020204030204" pitchFamily="34" charset="0"/>
                <a:cs typeface="Arial" panose="020B0604020202020204" pitchFamily="34" charset="0"/>
              </a:rPr>
              <a:t>Biểu thức số</a:t>
            </a:r>
            <a:endParaRPr lang="en-US" sz="4500" dirty="0">
              <a:effectLst/>
              <a:latin typeface="Arial" panose="020B0604020202020204" pitchFamily="34" charset="0"/>
              <a:ea typeface="Calibri" panose="020F0502020204030204" pitchFamily="34" charset="0"/>
              <a:cs typeface="Arial" panose="020B0604020202020204" pitchFamily="34" charset="0"/>
            </a:endParaRPr>
          </a:p>
        </p:txBody>
      </p:sp>
      <p:sp>
        <p:nvSpPr>
          <p:cNvPr id="19" name="Oval 18"/>
          <p:cNvSpPr/>
          <p:nvPr/>
        </p:nvSpPr>
        <p:spPr>
          <a:xfrm>
            <a:off x="6612824" y="278733"/>
            <a:ext cx="1207168" cy="1207167"/>
          </a:xfrm>
          <a:prstGeom prst="ellipse">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500" b="1" dirty="0">
                <a:latin typeface="Arial" panose="020B0604020202020204" pitchFamily="34" charset="0"/>
                <a:cs typeface="Arial" panose="020B0604020202020204" pitchFamily="34" charset="0"/>
              </a:rPr>
              <a:t>1</a:t>
            </a:r>
          </a:p>
        </p:txBody>
      </p:sp>
      <mc:AlternateContent xmlns:mc="http://schemas.openxmlformats.org/markup-compatibility/2006" xmlns:a14="http://schemas.microsoft.com/office/drawing/2010/main">
        <mc:Choice Requires="a14">
          <p:graphicFrame>
            <p:nvGraphicFramePr>
              <p:cNvPr id="6" name="Table 5"/>
              <p:cNvGraphicFramePr>
                <a:graphicFrameLocks noGrp="1"/>
              </p:cNvGraphicFramePr>
              <p:nvPr>
                <p:extLst>
                  <p:ext uri="{D42A27DB-BD31-4B8C-83A1-F6EECF244321}">
                    <p14:modId xmlns:p14="http://schemas.microsoft.com/office/powerpoint/2010/main" val="690172755"/>
                  </p:ext>
                </p:extLst>
              </p:nvPr>
            </p:nvGraphicFramePr>
            <p:xfrm>
              <a:off x="838200" y="3949938"/>
              <a:ext cx="16611600" cy="5033963"/>
            </p:xfrm>
            <a:graphic>
              <a:graphicData uri="http://schemas.openxmlformats.org/drawingml/2006/table">
                <a:tbl>
                  <a:tblPr firstRow="1" firstCol="1" bandRow="1"/>
                  <a:tblGrid>
                    <a:gridCol w="5638800">
                      <a:extLst>
                        <a:ext uri="{9D8B030D-6E8A-4147-A177-3AD203B41FA5}">
                          <a16:colId xmlns:a16="http://schemas.microsoft.com/office/drawing/2014/main" val="944751671"/>
                        </a:ext>
                      </a:extLst>
                    </a:gridCol>
                    <a:gridCol w="5387768">
                      <a:extLst>
                        <a:ext uri="{9D8B030D-6E8A-4147-A177-3AD203B41FA5}">
                          <a16:colId xmlns:a16="http://schemas.microsoft.com/office/drawing/2014/main" val="604314574"/>
                        </a:ext>
                      </a:extLst>
                    </a:gridCol>
                    <a:gridCol w="5585032">
                      <a:extLst>
                        <a:ext uri="{9D8B030D-6E8A-4147-A177-3AD203B41FA5}">
                          <a16:colId xmlns:a16="http://schemas.microsoft.com/office/drawing/2014/main" val="1261910912"/>
                        </a:ext>
                      </a:extLst>
                    </a:gridCol>
                  </a:tblGrid>
                  <a:tr h="0">
                    <a:tc>
                      <a:txBody>
                        <a:bodyPr/>
                        <a:lstStyle/>
                        <a:p>
                          <a:pPr marL="76200" marR="76200" algn="ctr">
                            <a:lnSpc>
                              <a:spcPct val="150000"/>
                            </a:lnSpc>
                            <a:spcAft>
                              <a:spcPts val="800"/>
                            </a:spcAft>
                          </a:pPr>
                          <a:r>
                            <a:rPr lang="en-US" sz="40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Biểu</a:t>
                          </a:r>
                          <a:r>
                            <a:rPr lang="en-US" sz="40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thức</a:t>
                          </a:r>
                          <a:endParaRPr lang="en-US" sz="4000" dirty="0">
                            <a:effectLst/>
                            <a:latin typeface="Arial" panose="020B0604020202020204" pitchFamily="34" charset="0"/>
                            <a:ea typeface="Calibri" panose="020F0502020204030204" pitchFamily="34" charset="0"/>
                            <a:cs typeface="Arial" panose="020B0604020202020204" pitchFamily="34" charset="0"/>
                          </a:endParaRPr>
                        </a:p>
                      </a:txBody>
                      <a:tcPr marL="47625" marR="47625" marT="47625" marB="476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76200" marR="76200" algn="ctr">
                            <a:lnSpc>
                              <a:spcPct val="150000"/>
                            </a:lnSpc>
                            <a:spcAft>
                              <a:spcPts val="800"/>
                            </a:spcAft>
                          </a:pPr>
                          <a:r>
                            <a:rPr lang="en-US" sz="40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Số</a:t>
                          </a:r>
                          <a:endParaRPr lang="en-US" sz="4000" dirty="0">
                            <a:effectLst/>
                            <a:latin typeface="Arial" panose="020B0604020202020204" pitchFamily="34" charset="0"/>
                            <a:ea typeface="Calibri" panose="020F0502020204030204" pitchFamily="34" charset="0"/>
                            <a:cs typeface="Arial" panose="020B0604020202020204" pitchFamily="34" charset="0"/>
                          </a:endParaRPr>
                        </a:p>
                      </a:txBody>
                      <a:tcPr marL="47625" marR="47625" marT="47625" marB="476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76200" marR="76200" algn="ctr">
                            <a:lnSpc>
                              <a:spcPct val="150000"/>
                            </a:lnSpc>
                            <a:spcAft>
                              <a:spcPts val="800"/>
                            </a:spcAft>
                          </a:pPr>
                          <a:r>
                            <a:rPr lang="en-US" sz="40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Phép</a:t>
                          </a:r>
                          <a:r>
                            <a:rPr lang="en-US" sz="40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tính</a:t>
                          </a:r>
                          <a:endParaRPr lang="en-US" sz="4000" dirty="0">
                            <a:effectLst/>
                            <a:latin typeface="Arial" panose="020B0604020202020204" pitchFamily="34" charset="0"/>
                            <a:ea typeface="Calibri" panose="020F0502020204030204" pitchFamily="34" charset="0"/>
                            <a:cs typeface="Arial" panose="020B0604020202020204" pitchFamily="34" charset="0"/>
                          </a:endParaRPr>
                        </a:p>
                      </a:txBody>
                      <a:tcPr marL="47625" marR="47625" marT="47625" marB="476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2937579641"/>
                      </a:ext>
                    </a:extLst>
                  </a:tr>
                  <a:tr h="0">
                    <a:tc>
                      <a:txBody>
                        <a:bodyPr/>
                        <a:lstStyle/>
                        <a:p>
                          <a:pPr marL="76200" marR="76200" algn="ctr">
                            <a:lnSpc>
                              <a:spcPct val="150000"/>
                            </a:lnSpc>
                            <a:spcAft>
                              <a:spcPts val="800"/>
                            </a:spcAft>
                          </a:pPr>
                          <a14:m>
                            <m:oMathPara xmlns:m="http://schemas.openxmlformats.org/officeDocument/2006/math">
                              <m:oMathParaPr>
                                <m:jc m:val="centerGroup"/>
                              </m:oMathParaPr>
                              <m:oMath xmlns:m="http://schemas.openxmlformats.org/officeDocument/2006/math">
                                <m:r>
                                  <a:rPr lang="en-US" sz="4000" i="1" dirty="0"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100−(20. 3+30 . 1,5)</m:t>
                                </m:r>
                              </m:oMath>
                            </m:oMathPara>
                          </a14:m>
                          <a:endParaRPr lang="en-US" sz="4000" dirty="0">
                            <a:effectLst/>
                            <a:latin typeface="Arial" panose="020B0604020202020204" pitchFamily="34" charset="0"/>
                            <a:ea typeface="Calibri" panose="020F0502020204030204" pitchFamily="34" charset="0"/>
                            <a:cs typeface="Arial" panose="020B0604020202020204" pitchFamily="34" charset="0"/>
                          </a:endParaRPr>
                        </a:p>
                      </a:txBody>
                      <a:tcPr marL="47625" marR="47625" marT="47625" marB="476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76200" marR="76200" algn="ctr">
                            <a:lnSpc>
                              <a:spcPct val="150000"/>
                            </a:lnSpc>
                            <a:spcAft>
                              <a:spcPts val="800"/>
                            </a:spcAft>
                          </a:pPr>
                          <a:r>
                            <a:rPr lang="en-US" sz="4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4000">
                            <a:effectLst/>
                            <a:latin typeface="Arial" panose="020B0604020202020204" pitchFamily="34" charset="0"/>
                            <a:ea typeface="Calibri" panose="020F0502020204030204" pitchFamily="34" charset="0"/>
                            <a:cs typeface="Arial" panose="020B0604020202020204" pitchFamily="34" charset="0"/>
                          </a:endParaRPr>
                        </a:p>
                      </a:txBody>
                      <a:tcPr marL="47625" marR="47625" marT="47625" marB="476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76200" marR="76200" algn="ctr">
                            <a:lnSpc>
                              <a:spcPct val="150000"/>
                            </a:lnSpc>
                            <a:spcAft>
                              <a:spcPts val="800"/>
                            </a:spcAft>
                          </a:pPr>
                          <a:r>
                            <a:rPr lang="en-US" sz="4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4000">
                            <a:effectLst/>
                            <a:latin typeface="Arial" panose="020B0604020202020204" pitchFamily="34" charset="0"/>
                            <a:ea typeface="Calibri" panose="020F0502020204030204" pitchFamily="34" charset="0"/>
                            <a:cs typeface="Arial" panose="020B0604020202020204" pitchFamily="34" charset="0"/>
                          </a:endParaRPr>
                        </a:p>
                      </a:txBody>
                      <a:tcPr marL="47625" marR="47625" marT="47625" marB="476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76151552"/>
                      </a:ext>
                    </a:extLst>
                  </a:tr>
                  <a:tr h="0">
                    <a:tc>
                      <a:txBody>
                        <a:bodyPr/>
                        <a:lstStyle/>
                        <a:p>
                          <a:pPr marL="76200" marR="76200" algn="ctr">
                            <a:lnSpc>
                              <a:spcPct val="150000"/>
                            </a:lnSpc>
                            <a:spcAft>
                              <a:spcPts val="800"/>
                            </a:spcAft>
                          </a:pPr>
                          <a14:m>
                            <m:oMathPara xmlns:m="http://schemas.openxmlformats.org/officeDocument/2006/math">
                              <m:oMathParaPr>
                                <m:jc m:val="centerGroup"/>
                              </m:oMathParaPr>
                              <m:oMath xmlns:m="http://schemas.openxmlformats.org/officeDocument/2006/math">
                                <m:r>
                                  <a:rPr lang="en-US" sz="4000" smtClean="0">
                                    <a:latin typeface="Cambria Math" panose="02040503050406030204" pitchFamily="18" charset="0"/>
                                  </a:rPr>
                                  <m:t>300</m:t>
                                </m:r>
                                <m:r>
                                  <a:rPr lang="en-US" sz="4000" i="0">
                                    <a:latin typeface="Cambria Math" panose="02040503050406030204" pitchFamily="18" charset="0"/>
                                  </a:rPr>
                                  <m:t>+300.</m:t>
                                </m:r>
                                <m:r>
                                  <a:rPr lang="en-US" sz="4000" b="0" i="0" smtClean="0">
                                    <a:latin typeface="Cambria Math" panose="02040503050406030204" pitchFamily="18" charset="0"/>
                                  </a:rPr>
                                  <m:t> </m:t>
                                </m:r>
                                <m:f>
                                  <m:fPr>
                                    <m:ctrlPr>
                                      <a:rPr lang="en-US" sz="4000" i="1">
                                        <a:latin typeface="Cambria Math" panose="02040503050406030204" pitchFamily="18" charset="0"/>
                                      </a:rPr>
                                    </m:ctrlPr>
                                  </m:fPr>
                                  <m:num>
                                    <m:r>
                                      <a:rPr lang="en-US" sz="4000" i="0">
                                        <a:latin typeface="Cambria Math" panose="02040503050406030204" pitchFamily="18" charset="0"/>
                                      </a:rPr>
                                      <m:t>1</m:t>
                                    </m:r>
                                  </m:num>
                                  <m:den>
                                    <m:r>
                                      <a:rPr lang="en-US" sz="4000" i="0">
                                        <a:latin typeface="Cambria Math" panose="02040503050406030204" pitchFamily="18" charset="0"/>
                                      </a:rPr>
                                      <m:t>5</m:t>
                                    </m:r>
                                  </m:den>
                                </m:f>
                              </m:oMath>
                            </m:oMathPara>
                          </a14:m>
                          <a:endParaRPr lang="en-US" sz="4000" dirty="0">
                            <a:effectLst/>
                            <a:latin typeface="Arial" panose="020B0604020202020204" pitchFamily="34" charset="0"/>
                            <a:ea typeface="Calibri" panose="020F0502020204030204" pitchFamily="34" charset="0"/>
                            <a:cs typeface="Arial" panose="020B0604020202020204" pitchFamily="34" charset="0"/>
                          </a:endParaRPr>
                        </a:p>
                      </a:txBody>
                      <a:tcPr marL="47625" marR="47625" marT="47625" marB="476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76200" marR="76200" algn="ctr">
                            <a:lnSpc>
                              <a:spcPct val="150000"/>
                            </a:lnSpc>
                            <a:spcAft>
                              <a:spcPts val="800"/>
                            </a:spcAft>
                          </a:pPr>
                          <a:r>
                            <a:rPr lang="en-US" sz="4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4000">
                            <a:effectLst/>
                            <a:latin typeface="Arial" panose="020B0604020202020204" pitchFamily="34" charset="0"/>
                            <a:ea typeface="Calibri" panose="020F0502020204030204" pitchFamily="34" charset="0"/>
                            <a:cs typeface="Arial" panose="020B0604020202020204" pitchFamily="34" charset="0"/>
                          </a:endParaRPr>
                        </a:p>
                      </a:txBody>
                      <a:tcPr marL="47625" marR="47625" marT="47625" marB="476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76200" marR="76200" algn="ctr">
                            <a:lnSpc>
                              <a:spcPct val="150000"/>
                            </a:lnSpc>
                            <a:spcAft>
                              <a:spcPts val="800"/>
                            </a:spcAft>
                          </a:pPr>
                          <a:r>
                            <a:rPr lang="en-US" sz="4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4000">
                            <a:effectLst/>
                            <a:latin typeface="Arial" panose="020B0604020202020204" pitchFamily="34" charset="0"/>
                            <a:ea typeface="Calibri" panose="020F0502020204030204" pitchFamily="34" charset="0"/>
                            <a:cs typeface="Arial" panose="020B0604020202020204" pitchFamily="34" charset="0"/>
                          </a:endParaRPr>
                        </a:p>
                      </a:txBody>
                      <a:tcPr marL="47625" marR="47625" marT="47625" marB="476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90983973"/>
                      </a:ext>
                    </a:extLst>
                  </a:tr>
                  <a:tr h="0">
                    <a:tc>
                      <a:txBody>
                        <a:bodyPr/>
                        <a:lstStyle/>
                        <a:p>
                          <a:pPr marL="76200" marR="76200" algn="ctr">
                            <a:lnSpc>
                              <a:spcPct val="150000"/>
                            </a:lnSpc>
                            <a:spcAft>
                              <a:spcPts val="800"/>
                            </a:spcAft>
                          </a:pPr>
                          <a14:m>
                            <m:oMathPara xmlns:m="http://schemas.openxmlformats.org/officeDocument/2006/math">
                              <m:oMathParaPr>
                                <m:jc m:val="centerGroup"/>
                              </m:oMathParaPr>
                              <m:oMath xmlns:m="http://schemas.openxmlformats.org/officeDocument/2006/math">
                                <m:r>
                                  <a:rPr lang="en-US" sz="4000" i="1" dirty="0"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2.</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i="1">
                                        <a:effectLst/>
                                        <a:latin typeface="Cambria Math" panose="02040503050406030204" pitchFamily="18" charset="0"/>
                                        <a:ea typeface="Calibri" panose="020F0502020204030204" pitchFamily="34" charset="0"/>
                                        <a:cs typeface="Arial" panose="020B0604020202020204" pitchFamily="34" charset="0"/>
                                      </a:rPr>
                                      <m:t>3</m:t>
                                    </m:r>
                                  </m:e>
                                  <m:sup>
                                    <m:r>
                                      <a:rPr lang="en-US" sz="4000" i="1">
                                        <a:effectLst/>
                                        <a:latin typeface="Cambria Math" panose="02040503050406030204" pitchFamily="18" charset="0"/>
                                        <a:ea typeface="Calibri" panose="020F0502020204030204" pitchFamily="34" charset="0"/>
                                        <a:cs typeface="Arial" panose="020B0604020202020204" pitchFamily="34" charset="0"/>
                                      </a:rPr>
                                      <m:t>4</m:t>
                                    </m:r>
                                  </m:sup>
                                </m:sSup>
                                <m:r>
                                  <a:rPr lang="en-US" sz="4000" i="1" dirty="0"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:5</m:t>
                                </m:r>
                              </m:oMath>
                            </m:oMathPara>
                          </a14:m>
                          <a:endParaRPr lang="en-US" sz="4000" dirty="0">
                            <a:effectLst/>
                            <a:latin typeface="Arial" panose="020B0604020202020204" pitchFamily="34" charset="0"/>
                            <a:ea typeface="Calibri" panose="020F0502020204030204" pitchFamily="34" charset="0"/>
                            <a:cs typeface="Arial" panose="020B0604020202020204" pitchFamily="34" charset="0"/>
                          </a:endParaRPr>
                        </a:p>
                      </a:txBody>
                      <a:tcPr marL="47625" marR="47625" marT="47625" marB="476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76200" marR="76200" algn="ctr">
                            <a:lnSpc>
                              <a:spcPct val="150000"/>
                            </a:lnSpc>
                            <a:spcAft>
                              <a:spcPts val="800"/>
                            </a:spcAft>
                          </a:pPr>
                          <a:r>
                            <a:rPr lang="en-US" sz="4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4000">
                            <a:effectLst/>
                            <a:latin typeface="Arial" panose="020B0604020202020204" pitchFamily="34" charset="0"/>
                            <a:ea typeface="Calibri" panose="020F0502020204030204" pitchFamily="34" charset="0"/>
                            <a:cs typeface="Arial" panose="020B0604020202020204" pitchFamily="34" charset="0"/>
                          </a:endParaRPr>
                        </a:p>
                      </a:txBody>
                      <a:tcPr marL="47625" marR="47625" marT="47625" marB="476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76200" marR="76200" algn="ctr">
                            <a:lnSpc>
                              <a:spcPct val="150000"/>
                            </a:lnSpc>
                            <a:spcAft>
                              <a:spcPts val="800"/>
                            </a:spcAft>
                          </a:pP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4000" dirty="0">
                            <a:effectLst/>
                            <a:latin typeface="Arial" panose="020B0604020202020204" pitchFamily="34" charset="0"/>
                            <a:ea typeface="Calibri" panose="020F0502020204030204" pitchFamily="34" charset="0"/>
                            <a:cs typeface="Arial" panose="020B0604020202020204" pitchFamily="34" charset="0"/>
                          </a:endParaRPr>
                        </a:p>
                      </a:txBody>
                      <a:tcPr marL="47625" marR="47625" marT="47625" marB="476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65610898"/>
                      </a:ext>
                    </a:extLst>
                  </a:tr>
                </a:tbl>
              </a:graphicData>
            </a:graphic>
          </p:graphicFrame>
        </mc:Choice>
        <mc:Fallback xmlns="">
          <p:graphicFrame>
            <p:nvGraphicFramePr>
              <p:cNvPr id="6" name="Table 5"/>
              <p:cNvGraphicFramePr>
                <a:graphicFrameLocks noGrp="1"/>
              </p:cNvGraphicFramePr>
              <p:nvPr>
                <p:extLst>
                  <p:ext uri="{D42A27DB-BD31-4B8C-83A1-F6EECF244321}">
                    <p14:modId xmlns:p14="http://schemas.microsoft.com/office/powerpoint/2010/main" val="690172755"/>
                  </p:ext>
                </p:extLst>
              </p:nvPr>
            </p:nvGraphicFramePr>
            <p:xfrm>
              <a:off x="838200" y="3949938"/>
              <a:ext cx="16611600" cy="5146929"/>
            </p:xfrm>
            <a:graphic>
              <a:graphicData uri="http://schemas.openxmlformats.org/drawingml/2006/table">
                <a:tbl>
                  <a:tblPr firstRow="1" firstCol="1" bandRow="1"/>
                  <a:tblGrid>
                    <a:gridCol w="5638800">
                      <a:extLst>
                        <a:ext uri="{9D8B030D-6E8A-4147-A177-3AD203B41FA5}">
                          <a16:colId xmlns:a16="http://schemas.microsoft.com/office/drawing/2014/main" val="944751671"/>
                        </a:ext>
                      </a:extLst>
                    </a:gridCol>
                    <a:gridCol w="5387768">
                      <a:extLst>
                        <a:ext uri="{9D8B030D-6E8A-4147-A177-3AD203B41FA5}">
                          <a16:colId xmlns:a16="http://schemas.microsoft.com/office/drawing/2014/main" val="604314574"/>
                        </a:ext>
                      </a:extLst>
                    </a:gridCol>
                    <a:gridCol w="5585032">
                      <a:extLst>
                        <a:ext uri="{9D8B030D-6E8A-4147-A177-3AD203B41FA5}">
                          <a16:colId xmlns:a16="http://schemas.microsoft.com/office/drawing/2014/main" val="1261910912"/>
                        </a:ext>
                      </a:extLst>
                    </a:gridCol>
                  </a:tblGrid>
                  <a:tr h="1009650">
                    <a:tc>
                      <a:txBody>
                        <a:bodyPr/>
                        <a:lstStyle/>
                        <a:p>
                          <a:pPr marL="76200" marR="76200" algn="ctr">
                            <a:lnSpc>
                              <a:spcPct val="150000"/>
                            </a:lnSpc>
                            <a:spcAft>
                              <a:spcPts val="800"/>
                            </a:spcAft>
                          </a:pPr>
                          <a:r>
                            <a:rPr lang="en-US" sz="40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Biểu</a:t>
                          </a:r>
                          <a:r>
                            <a:rPr lang="en-US" sz="40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thức</a:t>
                          </a:r>
                          <a:endParaRPr lang="en-US" sz="4000" dirty="0">
                            <a:effectLst/>
                            <a:latin typeface="Arial" panose="020B0604020202020204" pitchFamily="34" charset="0"/>
                            <a:ea typeface="Calibri" panose="020F0502020204030204" pitchFamily="34" charset="0"/>
                            <a:cs typeface="Arial" panose="020B0604020202020204" pitchFamily="34" charset="0"/>
                          </a:endParaRPr>
                        </a:p>
                      </a:txBody>
                      <a:tcPr marL="47625" marR="47625" marT="47625" marB="476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76200" marR="76200" algn="ctr">
                            <a:lnSpc>
                              <a:spcPct val="150000"/>
                            </a:lnSpc>
                            <a:spcAft>
                              <a:spcPts val="800"/>
                            </a:spcAft>
                          </a:pPr>
                          <a:r>
                            <a:rPr lang="en-US" sz="40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Số</a:t>
                          </a:r>
                          <a:endParaRPr lang="en-US" sz="4000" dirty="0">
                            <a:effectLst/>
                            <a:latin typeface="Arial" panose="020B0604020202020204" pitchFamily="34" charset="0"/>
                            <a:ea typeface="Calibri" panose="020F0502020204030204" pitchFamily="34" charset="0"/>
                            <a:cs typeface="Arial" panose="020B0604020202020204" pitchFamily="34" charset="0"/>
                          </a:endParaRPr>
                        </a:p>
                      </a:txBody>
                      <a:tcPr marL="47625" marR="47625" marT="47625" marB="476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76200" marR="76200" algn="ctr">
                            <a:lnSpc>
                              <a:spcPct val="150000"/>
                            </a:lnSpc>
                            <a:spcAft>
                              <a:spcPts val="800"/>
                            </a:spcAft>
                          </a:pPr>
                          <a:r>
                            <a:rPr lang="en-US" sz="40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Phép</a:t>
                          </a:r>
                          <a:r>
                            <a:rPr lang="en-US" sz="40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tính</a:t>
                          </a:r>
                          <a:endParaRPr lang="en-US" sz="4000" dirty="0">
                            <a:effectLst/>
                            <a:latin typeface="Arial" panose="020B0604020202020204" pitchFamily="34" charset="0"/>
                            <a:ea typeface="Calibri" panose="020F0502020204030204" pitchFamily="34" charset="0"/>
                            <a:cs typeface="Arial" panose="020B0604020202020204" pitchFamily="34" charset="0"/>
                          </a:endParaRPr>
                        </a:p>
                      </a:txBody>
                      <a:tcPr marL="47625" marR="47625" marT="47625" marB="476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2937579641"/>
                      </a:ext>
                    </a:extLst>
                  </a:tr>
                  <a:tr h="1111250">
                    <a:tc>
                      <a:txBody>
                        <a:bodyPr/>
                        <a:lstStyle/>
                        <a:p>
                          <a:endParaRPr lang="en-US"/>
                        </a:p>
                      </a:txBody>
                      <a:tcPr marL="47625" marR="47625" marT="47625" marB="476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13"/>
                          <a:stretch>
                            <a:fillRect l="-108" t="-91257" r="-194919" b="-280328"/>
                          </a:stretch>
                        </a:blipFill>
                      </a:tcPr>
                    </a:tc>
                    <a:tc>
                      <a:txBody>
                        <a:bodyPr/>
                        <a:lstStyle/>
                        <a:p>
                          <a:pPr marL="76200" marR="76200" algn="ctr">
                            <a:lnSpc>
                              <a:spcPct val="150000"/>
                            </a:lnSpc>
                            <a:spcAft>
                              <a:spcPts val="800"/>
                            </a:spcAft>
                          </a:pPr>
                          <a:r>
                            <a:rPr lang="en-US" sz="4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4000">
                            <a:effectLst/>
                            <a:latin typeface="Arial" panose="020B0604020202020204" pitchFamily="34" charset="0"/>
                            <a:ea typeface="Calibri" panose="020F0502020204030204" pitchFamily="34" charset="0"/>
                            <a:cs typeface="Arial" panose="020B0604020202020204" pitchFamily="34" charset="0"/>
                          </a:endParaRPr>
                        </a:p>
                      </a:txBody>
                      <a:tcPr marL="47625" marR="47625" marT="47625" marB="476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76200" marR="76200" algn="ctr">
                            <a:lnSpc>
                              <a:spcPct val="150000"/>
                            </a:lnSpc>
                            <a:spcAft>
                              <a:spcPts val="800"/>
                            </a:spcAft>
                          </a:pPr>
                          <a:r>
                            <a:rPr lang="en-US" sz="4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4000">
                            <a:effectLst/>
                            <a:latin typeface="Arial" panose="020B0604020202020204" pitchFamily="34" charset="0"/>
                            <a:ea typeface="Calibri" panose="020F0502020204030204" pitchFamily="34" charset="0"/>
                            <a:cs typeface="Arial" panose="020B0604020202020204" pitchFamily="34" charset="0"/>
                          </a:endParaRPr>
                        </a:p>
                      </a:txBody>
                      <a:tcPr marL="47625" marR="47625" marT="47625" marB="476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76151552"/>
                      </a:ext>
                    </a:extLst>
                  </a:tr>
                  <a:tr h="1914779">
                    <a:tc>
                      <a:txBody>
                        <a:bodyPr/>
                        <a:lstStyle/>
                        <a:p>
                          <a:endParaRPr lang="en-US"/>
                        </a:p>
                      </a:txBody>
                      <a:tcPr marL="47625" marR="47625" marT="47625" marB="476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13"/>
                          <a:stretch>
                            <a:fillRect l="-108" t="-111465" r="-194919" b="-63376"/>
                          </a:stretch>
                        </a:blipFill>
                      </a:tcPr>
                    </a:tc>
                    <a:tc>
                      <a:txBody>
                        <a:bodyPr/>
                        <a:lstStyle/>
                        <a:p>
                          <a:pPr marL="76200" marR="76200" algn="ctr">
                            <a:lnSpc>
                              <a:spcPct val="150000"/>
                            </a:lnSpc>
                            <a:spcAft>
                              <a:spcPts val="800"/>
                            </a:spcAft>
                          </a:pPr>
                          <a:r>
                            <a:rPr lang="en-US" sz="4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4000">
                            <a:effectLst/>
                            <a:latin typeface="Arial" panose="020B0604020202020204" pitchFamily="34" charset="0"/>
                            <a:ea typeface="Calibri" panose="020F0502020204030204" pitchFamily="34" charset="0"/>
                            <a:cs typeface="Arial" panose="020B0604020202020204" pitchFamily="34" charset="0"/>
                          </a:endParaRPr>
                        </a:p>
                      </a:txBody>
                      <a:tcPr marL="47625" marR="47625" marT="47625" marB="476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76200" marR="76200" algn="ctr">
                            <a:lnSpc>
                              <a:spcPct val="150000"/>
                            </a:lnSpc>
                            <a:spcAft>
                              <a:spcPts val="800"/>
                            </a:spcAft>
                          </a:pPr>
                          <a:r>
                            <a:rPr lang="en-US" sz="4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4000">
                            <a:effectLst/>
                            <a:latin typeface="Arial" panose="020B0604020202020204" pitchFamily="34" charset="0"/>
                            <a:ea typeface="Calibri" panose="020F0502020204030204" pitchFamily="34" charset="0"/>
                            <a:cs typeface="Arial" panose="020B0604020202020204" pitchFamily="34" charset="0"/>
                          </a:endParaRPr>
                        </a:p>
                      </a:txBody>
                      <a:tcPr marL="47625" marR="47625" marT="47625" marB="476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90983973"/>
                      </a:ext>
                    </a:extLst>
                  </a:tr>
                  <a:tr h="1111250">
                    <a:tc>
                      <a:txBody>
                        <a:bodyPr/>
                        <a:lstStyle/>
                        <a:p>
                          <a:endParaRPr lang="en-US"/>
                        </a:p>
                      </a:txBody>
                      <a:tcPr marL="47625" marR="47625" marT="47625" marB="476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13"/>
                          <a:stretch>
                            <a:fillRect l="-108" t="-362842" r="-194919" b="-8743"/>
                          </a:stretch>
                        </a:blipFill>
                      </a:tcPr>
                    </a:tc>
                    <a:tc>
                      <a:txBody>
                        <a:bodyPr/>
                        <a:lstStyle/>
                        <a:p>
                          <a:pPr marL="76200" marR="76200" algn="ctr">
                            <a:lnSpc>
                              <a:spcPct val="150000"/>
                            </a:lnSpc>
                            <a:spcAft>
                              <a:spcPts val="800"/>
                            </a:spcAft>
                          </a:pPr>
                          <a:r>
                            <a:rPr lang="en-US" sz="4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4000">
                            <a:effectLst/>
                            <a:latin typeface="Arial" panose="020B0604020202020204" pitchFamily="34" charset="0"/>
                            <a:ea typeface="Calibri" panose="020F0502020204030204" pitchFamily="34" charset="0"/>
                            <a:cs typeface="Arial" panose="020B0604020202020204" pitchFamily="34" charset="0"/>
                          </a:endParaRPr>
                        </a:p>
                      </a:txBody>
                      <a:tcPr marL="47625" marR="47625" marT="47625" marB="476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76200" marR="76200" algn="ctr">
                            <a:lnSpc>
                              <a:spcPct val="150000"/>
                            </a:lnSpc>
                            <a:spcAft>
                              <a:spcPts val="800"/>
                            </a:spcAft>
                          </a:pP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4000" dirty="0">
                            <a:effectLst/>
                            <a:latin typeface="Arial" panose="020B0604020202020204" pitchFamily="34" charset="0"/>
                            <a:ea typeface="Calibri" panose="020F0502020204030204" pitchFamily="34" charset="0"/>
                            <a:cs typeface="Arial" panose="020B0604020202020204" pitchFamily="34" charset="0"/>
                          </a:endParaRPr>
                        </a:p>
                      </a:txBody>
                      <a:tcPr marL="47625" marR="47625" marT="47625" marB="476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65610898"/>
                      </a:ext>
                    </a:extLst>
                  </a:tr>
                </a:tbl>
              </a:graphicData>
            </a:graphic>
          </p:graphicFrame>
        </mc:Fallback>
      </mc:AlternateContent>
      <p:pic>
        <p:nvPicPr>
          <p:cNvPr id="21" name="Picture 15"/>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5157868" y="1485900"/>
            <a:ext cx="1670777" cy="1785336"/>
          </a:xfrm>
          <a:prstGeom prst="rect">
            <a:avLst/>
          </a:prstGeom>
        </p:spPr>
      </p:pic>
      <p:sp>
        <p:nvSpPr>
          <p:cNvPr id="7" name="Rectangle 6"/>
          <p:cNvSpPr/>
          <p:nvPr/>
        </p:nvSpPr>
        <p:spPr>
          <a:xfrm>
            <a:off x="6982991" y="5219700"/>
            <a:ext cx="4437433" cy="707886"/>
          </a:xfrm>
          <a:prstGeom prst="rect">
            <a:avLst/>
          </a:prstGeom>
          <a:solidFill>
            <a:schemeClr val="bg1"/>
          </a:solidFill>
        </p:spPr>
        <p:txBody>
          <a:bodyPr wrap="none">
            <a:spAutoFit/>
          </a:bodyPr>
          <a:lstStyle/>
          <a:p>
            <a:r>
              <a:rPr lang="en-US" sz="4000" b="1" dirty="0">
                <a:solidFill>
                  <a:srgbClr val="FF0000"/>
                </a:solidFill>
                <a:latin typeface="Arial" panose="020B0604020202020204" pitchFamily="34" charset="0"/>
                <a:ea typeface="Times New Roman" panose="02020603050405020304" pitchFamily="18" charset="0"/>
              </a:rPr>
              <a:t>100; 20; 3; 30; 1,5</a:t>
            </a:r>
            <a:endParaRPr lang="en-US" sz="4000" b="1" dirty="0">
              <a:solidFill>
                <a:srgbClr val="FF0000"/>
              </a:solidFill>
            </a:endParaRPr>
          </a:p>
        </p:txBody>
      </p:sp>
      <p:sp>
        <p:nvSpPr>
          <p:cNvPr id="8" name="Rectangle 7"/>
          <p:cNvSpPr/>
          <p:nvPr/>
        </p:nvSpPr>
        <p:spPr>
          <a:xfrm>
            <a:off x="12690288" y="5175584"/>
            <a:ext cx="4058099" cy="707886"/>
          </a:xfrm>
          <a:prstGeom prst="rect">
            <a:avLst/>
          </a:prstGeom>
          <a:solidFill>
            <a:schemeClr val="bg1"/>
          </a:solidFill>
        </p:spPr>
        <p:txBody>
          <a:bodyPr wrap="none">
            <a:spAutoFit/>
          </a:bodyPr>
          <a:lstStyle/>
          <a:p>
            <a:r>
              <a:rPr lang="en-US" sz="4000" b="1" dirty="0" err="1">
                <a:solidFill>
                  <a:srgbClr val="FF0000"/>
                </a:solidFill>
                <a:latin typeface="Arial" panose="020B0604020202020204" pitchFamily="34" charset="0"/>
                <a:ea typeface="Times New Roman" panose="02020603050405020304" pitchFamily="18" charset="0"/>
              </a:rPr>
              <a:t>Trừ</a:t>
            </a:r>
            <a:r>
              <a:rPr lang="en-US" sz="4000" b="1" dirty="0">
                <a:solidFill>
                  <a:srgbClr val="FF0000"/>
                </a:solidFill>
                <a:latin typeface="Arial" panose="020B0604020202020204" pitchFamily="34" charset="0"/>
                <a:ea typeface="Times New Roman" panose="02020603050405020304" pitchFamily="18" charset="0"/>
              </a:rPr>
              <a:t>, </a:t>
            </a:r>
            <a:r>
              <a:rPr lang="en-US" sz="4000" b="1" dirty="0" err="1">
                <a:solidFill>
                  <a:srgbClr val="FF0000"/>
                </a:solidFill>
                <a:latin typeface="Arial" panose="020B0604020202020204" pitchFamily="34" charset="0"/>
                <a:ea typeface="Times New Roman" panose="02020603050405020304" pitchFamily="18" charset="0"/>
              </a:rPr>
              <a:t>cộng</a:t>
            </a:r>
            <a:r>
              <a:rPr lang="en-US" sz="4000" b="1" dirty="0">
                <a:solidFill>
                  <a:srgbClr val="FF0000"/>
                </a:solidFill>
                <a:latin typeface="Arial" panose="020B0604020202020204" pitchFamily="34" charset="0"/>
                <a:ea typeface="Times New Roman" panose="02020603050405020304" pitchFamily="18" charset="0"/>
              </a:rPr>
              <a:t>, </a:t>
            </a:r>
            <a:r>
              <a:rPr lang="en-US" sz="4000" b="1" dirty="0" err="1">
                <a:solidFill>
                  <a:srgbClr val="FF0000"/>
                </a:solidFill>
                <a:latin typeface="Arial" panose="020B0604020202020204" pitchFamily="34" charset="0"/>
                <a:ea typeface="Times New Roman" panose="02020603050405020304" pitchFamily="18" charset="0"/>
              </a:rPr>
              <a:t>nhân</a:t>
            </a:r>
            <a:endParaRPr lang="en-US" sz="4000" b="1" dirty="0">
              <a:solidFill>
                <a:srgbClr val="FF0000"/>
              </a:solidFill>
            </a:endParaRPr>
          </a:p>
        </p:txBody>
      </p:sp>
      <p:sp>
        <p:nvSpPr>
          <p:cNvPr id="24" name="Rectangle 23"/>
          <p:cNvSpPr/>
          <p:nvPr/>
        </p:nvSpPr>
        <p:spPr>
          <a:xfrm>
            <a:off x="13218765" y="6721591"/>
            <a:ext cx="3001143" cy="707886"/>
          </a:xfrm>
          <a:prstGeom prst="rect">
            <a:avLst/>
          </a:prstGeom>
          <a:solidFill>
            <a:schemeClr val="bg1"/>
          </a:solidFill>
        </p:spPr>
        <p:txBody>
          <a:bodyPr wrap="none">
            <a:spAutoFit/>
          </a:bodyPr>
          <a:lstStyle/>
          <a:p>
            <a:r>
              <a:rPr lang="en-US" sz="4000" b="1" dirty="0" err="1">
                <a:solidFill>
                  <a:srgbClr val="FF0000"/>
                </a:solidFill>
                <a:latin typeface="Arial" panose="020B0604020202020204" pitchFamily="34" charset="0"/>
                <a:ea typeface="Times New Roman" panose="02020603050405020304" pitchFamily="18" charset="0"/>
              </a:rPr>
              <a:t>Cộng</a:t>
            </a:r>
            <a:r>
              <a:rPr lang="en-US" sz="4000" b="1" dirty="0">
                <a:solidFill>
                  <a:srgbClr val="FF0000"/>
                </a:solidFill>
                <a:latin typeface="Arial" panose="020B0604020202020204" pitchFamily="34" charset="0"/>
                <a:ea typeface="Times New Roman" panose="02020603050405020304" pitchFamily="18" charset="0"/>
              </a:rPr>
              <a:t>, </a:t>
            </a:r>
            <a:r>
              <a:rPr lang="en-US" sz="4000" b="1" dirty="0" err="1">
                <a:solidFill>
                  <a:srgbClr val="FF0000"/>
                </a:solidFill>
                <a:latin typeface="Arial" panose="020B0604020202020204" pitchFamily="34" charset="0"/>
                <a:ea typeface="Times New Roman" panose="02020603050405020304" pitchFamily="18" charset="0"/>
              </a:rPr>
              <a:t>nhân</a:t>
            </a:r>
            <a:endParaRPr lang="en-US" sz="4000" b="1" dirty="0">
              <a:solidFill>
                <a:srgbClr val="FF0000"/>
              </a:solidFill>
            </a:endParaRPr>
          </a:p>
        </p:txBody>
      </p:sp>
      <mc:AlternateContent xmlns:mc="http://schemas.openxmlformats.org/markup-compatibility/2006" xmlns:a14="http://schemas.microsoft.com/office/drawing/2010/main">
        <mc:Choice Requires="a14">
          <p:sp>
            <p:nvSpPr>
              <p:cNvPr id="29" name="Rectangle 28"/>
              <p:cNvSpPr/>
              <p:nvPr/>
            </p:nvSpPr>
            <p:spPr>
              <a:xfrm>
                <a:off x="8199006" y="8179366"/>
                <a:ext cx="1935594" cy="720134"/>
              </a:xfrm>
              <a:prstGeom prst="rect">
                <a:avLst/>
              </a:prstGeom>
              <a:solidFill>
                <a:schemeClr val="bg1"/>
              </a:solidFill>
            </p:spPr>
            <p:txBody>
              <a:bodyPr wrap="none">
                <a:spAutoFit/>
              </a:bodyPr>
              <a:lstStyle/>
              <a:p>
                <a:r>
                  <a:rPr lang="en-US" sz="4000" b="1" dirty="0">
                    <a:solidFill>
                      <a:srgbClr val="FF0000"/>
                    </a:solidFill>
                    <a:latin typeface="Arial" panose="020B0604020202020204" pitchFamily="34" charset="0"/>
                    <a:ea typeface="Times New Roman" panose="02020603050405020304" pitchFamily="18" charset="0"/>
                  </a:rPr>
                  <a:t>2; </a:t>
                </a:r>
                <a14:m>
                  <m:oMath xmlns:m="http://schemas.openxmlformats.org/officeDocument/2006/math">
                    <m:sSup>
                      <m:sSupPr>
                        <m:ctrlPr>
                          <a:rPr lang="en-US" sz="4000" b="1" i="1">
                            <a:solidFill>
                              <a:srgbClr val="FF0000"/>
                            </a:solidFill>
                            <a:effectLst/>
                            <a:latin typeface="Cambria Math" panose="02040503050406030204" pitchFamily="18" charset="0"/>
                            <a:cs typeface="Arial" panose="020B0604020202020204" pitchFamily="34" charset="0"/>
                          </a:rPr>
                        </m:ctrlPr>
                      </m:sSupPr>
                      <m:e>
                        <m:r>
                          <a:rPr lang="en-US" sz="4000" b="1" i="1">
                            <a:solidFill>
                              <a:srgbClr val="FF0000"/>
                            </a:solidFill>
                            <a:effectLst/>
                            <a:latin typeface="Cambria Math" panose="02040503050406030204" pitchFamily="18" charset="0"/>
                            <a:ea typeface="Calibri" panose="020F0502020204030204" pitchFamily="34" charset="0"/>
                            <a:cs typeface="Arial" panose="020B0604020202020204" pitchFamily="34" charset="0"/>
                          </a:rPr>
                          <m:t>𝟑</m:t>
                        </m:r>
                      </m:e>
                      <m:sup>
                        <m:r>
                          <a:rPr lang="en-US" sz="4000" b="1" i="1">
                            <a:solidFill>
                              <a:srgbClr val="FF0000"/>
                            </a:solidFill>
                            <a:effectLst/>
                            <a:latin typeface="Cambria Math" panose="02040503050406030204" pitchFamily="18" charset="0"/>
                            <a:ea typeface="Calibri" panose="020F0502020204030204" pitchFamily="34" charset="0"/>
                            <a:cs typeface="Arial" panose="020B0604020202020204" pitchFamily="34" charset="0"/>
                          </a:rPr>
                          <m:t>𝟒</m:t>
                        </m:r>
                      </m:sup>
                    </m:sSup>
                  </m:oMath>
                </a14:m>
                <a:r>
                  <a:rPr lang="en-US" sz="4000" b="1" dirty="0">
                    <a:solidFill>
                      <a:srgbClr val="FF0000"/>
                    </a:solidFill>
                    <a:effectLst/>
                    <a:latin typeface="Arial" panose="020B0604020202020204" pitchFamily="34" charset="0"/>
                    <a:ea typeface="Times New Roman" panose="02020603050405020304" pitchFamily="18" charset="0"/>
                  </a:rPr>
                  <a:t>; 5</a:t>
                </a:r>
                <a:endParaRPr lang="en-US" sz="4000" b="1" dirty="0">
                  <a:solidFill>
                    <a:srgbClr val="FF0000"/>
                  </a:solidFill>
                </a:endParaRPr>
              </a:p>
            </p:txBody>
          </p:sp>
        </mc:Choice>
        <mc:Fallback xmlns="">
          <p:sp>
            <p:nvSpPr>
              <p:cNvPr id="29" name="Rectangle 28"/>
              <p:cNvSpPr>
                <a:spLocks noRot="1" noChangeAspect="1" noMove="1" noResize="1" noEditPoints="1" noAdjustHandles="1" noChangeArrowheads="1" noChangeShapeType="1" noTextEdit="1"/>
              </p:cNvSpPr>
              <p:nvPr/>
            </p:nvSpPr>
            <p:spPr>
              <a:xfrm>
                <a:off x="8199006" y="8179366"/>
                <a:ext cx="1935594" cy="720134"/>
              </a:xfrm>
              <a:prstGeom prst="rect">
                <a:avLst/>
              </a:prstGeom>
              <a:blipFill>
                <a:blip r:embed="rId30"/>
                <a:stretch>
                  <a:fillRect l="-11321" t="-15254" r="-9748" b="-33898"/>
                </a:stretch>
              </a:blipFill>
            </p:spPr>
            <p:txBody>
              <a:bodyPr/>
              <a:lstStyle/>
              <a:p>
                <a:r>
                  <a:rPr lang="en-US">
                    <a:noFill/>
                  </a:rPr>
                  <a:t> </a:t>
                </a:r>
              </a:p>
            </p:txBody>
          </p:sp>
        </mc:Fallback>
      </mc:AlternateContent>
      <p:sp>
        <p:nvSpPr>
          <p:cNvPr id="30" name="Rectangle 29"/>
          <p:cNvSpPr/>
          <p:nvPr/>
        </p:nvSpPr>
        <p:spPr>
          <a:xfrm>
            <a:off x="13330975" y="8158733"/>
            <a:ext cx="2776722" cy="707886"/>
          </a:xfrm>
          <a:prstGeom prst="rect">
            <a:avLst/>
          </a:prstGeom>
          <a:solidFill>
            <a:schemeClr val="bg1"/>
          </a:solidFill>
        </p:spPr>
        <p:txBody>
          <a:bodyPr wrap="none">
            <a:spAutoFit/>
          </a:bodyPr>
          <a:lstStyle/>
          <a:p>
            <a:r>
              <a:rPr lang="en-US" sz="4000" b="1" dirty="0" err="1">
                <a:solidFill>
                  <a:srgbClr val="FF0000"/>
                </a:solidFill>
                <a:latin typeface="Arial" panose="020B0604020202020204" pitchFamily="34" charset="0"/>
                <a:ea typeface="Times New Roman" panose="02020603050405020304" pitchFamily="18" charset="0"/>
              </a:rPr>
              <a:t>Nhân</a:t>
            </a:r>
            <a:r>
              <a:rPr lang="en-US" sz="4000" b="1" dirty="0">
                <a:solidFill>
                  <a:srgbClr val="FF0000"/>
                </a:solidFill>
                <a:latin typeface="Arial" panose="020B0604020202020204" pitchFamily="34" charset="0"/>
                <a:ea typeface="Times New Roman" panose="02020603050405020304" pitchFamily="18" charset="0"/>
              </a:rPr>
              <a:t>, chia</a:t>
            </a:r>
            <a:endParaRPr lang="en-US" sz="4000" b="1" dirty="0">
              <a:solidFill>
                <a:srgbClr val="FF0000"/>
              </a:solidFill>
            </a:endParaRPr>
          </a:p>
        </p:txBody>
      </p:sp>
      <mc:AlternateContent xmlns:mc="http://schemas.openxmlformats.org/markup-compatibility/2006" xmlns:a14="http://schemas.microsoft.com/office/drawing/2010/main">
        <mc:Choice Requires="a14">
          <p:sp>
            <p:nvSpPr>
              <p:cNvPr id="9" name="Rectangle 8"/>
              <p:cNvSpPr/>
              <p:nvPr/>
            </p:nvSpPr>
            <p:spPr>
              <a:xfrm>
                <a:off x="8082813" y="6395540"/>
                <a:ext cx="1716046" cy="1248803"/>
              </a:xfrm>
              <a:prstGeom prst="rect">
                <a:avLst/>
              </a:prstGeom>
              <a:solidFill>
                <a:schemeClr val="bg1"/>
              </a:solidFill>
            </p:spPr>
            <p:txBody>
              <a:bodyPr wrap="none">
                <a:spAutoFit/>
              </a:bodyPr>
              <a:lstStyle/>
              <a:p>
                <a:pPr/>
                <a14:m>
                  <m:oMathPara xmlns:m="http://schemas.openxmlformats.org/officeDocument/2006/math">
                    <m:oMathParaPr>
                      <m:jc m:val="centerGroup"/>
                    </m:oMathParaPr>
                    <m:oMath xmlns:m="http://schemas.openxmlformats.org/officeDocument/2006/math">
                      <m:r>
                        <a:rPr lang="en-US" sz="4000" b="1" i="1">
                          <a:solidFill>
                            <a:srgbClr val="FF0000"/>
                          </a:solidFill>
                          <a:latin typeface="Cambria Math" panose="02040503050406030204" pitchFamily="18" charset="0"/>
                        </a:rPr>
                        <m:t>𝟑𝟎𝟎</m:t>
                      </m:r>
                      <m:r>
                        <a:rPr lang="en-US" sz="4000" b="1">
                          <a:solidFill>
                            <a:srgbClr val="FF0000"/>
                          </a:solidFill>
                          <a:latin typeface="Cambria Math" panose="02040503050406030204" pitchFamily="18" charset="0"/>
                        </a:rPr>
                        <m:t>. </m:t>
                      </m:r>
                      <m:f>
                        <m:fPr>
                          <m:ctrlPr>
                            <a:rPr lang="en-US" sz="4000" b="1" i="1">
                              <a:solidFill>
                                <a:srgbClr val="FF0000"/>
                              </a:solidFill>
                              <a:latin typeface="Cambria Math" panose="02040503050406030204" pitchFamily="18" charset="0"/>
                            </a:rPr>
                          </m:ctrlPr>
                        </m:fPr>
                        <m:num>
                          <m:r>
                            <a:rPr lang="en-US" sz="4000" b="1" i="1">
                              <a:solidFill>
                                <a:srgbClr val="FF0000"/>
                              </a:solidFill>
                              <a:latin typeface="Cambria Math" panose="02040503050406030204" pitchFamily="18" charset="0"/>
                            </a:rPr>
                            <m:t>𝟏</m:t>
                          </m:r>
                        </m:num>
                        <m:den>
                          <m:r>
                            <a:rPr lang="en-US" sz="4000" b="1" i="1">
                              <a:solidFill>
                                <a:srgbClr val="FF0000"/>
                              </a:solidFill>
                              <a:latin typeface="Cambria Math" panose="02040503050406030204" pitchFamily="18" charset="0"/>
                            </a:rPr>
                            <m:t>𝟓</m:t>
                          </m:r>
                        </m:den>
                      </m:f>
                    </m:oMath>
                  </m:oMathPara>
                </a14:m>
                <a:endParaRPr lang="en-US" b="1" dirty="0">
                  <a:solidFill>
                    <a:srgbClr val="FF0000"/>
                  </a:solidFill>
                </a:endParaRPr>
              </a:p>
            </p:txBody>
          </p:sp>
        </mc:Choice>
        <mc:Fallback xmlns="">
          <p:sp>
            <p:nvSpPr>
              <p:cNvPr id="9" name="Rectangle 8"/>
              <p:cNvSpPr>
                <a:spLocks noRot="1" noChangeAspect="1" noMove="1" noResize="1" noEditPoints="1" noAdjustHandles="1" noChangeArrowheads="1" noChangeShapeType="1" noTextEdit="1"/>
              </p:cNvSpPr>
              <p:nvPr/>
            </p:nvSpPr>
            <p:spPr>
              <a:xfrm>
                <a:off x="8082813" y="6395540"/>
                <a:ext cx="1716046" cy="1248803"/>
              </a:xfrm>
              <a:prstGeom prst="rect">
                <a:avLst/>
              </a:prstGeom>
              <a:blipFill>
                <a:blip r:embed="rId31"/>
                <a:stretch>
                  <a:fillRect/>
                </a:stretch>
              </a:blipFill>
            </p:spPr>
            <p:txBody>
              <a:bodyPr/>
              <a:lstStyle/>
              <a:p>
                <a:r>
                  <a:rPr 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barn(inVertical)">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500"/>
                                        <p:tgtEl>
                                          <p:spTgt spid="18"/>
                                        </p:tgtEl>
                                      </p:cBhvr>
                                    </p:animEffect>
                                  </p:childTnLst>
                                </p:cTn>
                              </p:par>
                              <p:par>
                                <p:cTn id="24" presetID="10" presetClass="entr" presetSubtype="0" fill="hold" nodeType="with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fade">
                                      <p:cBhvr>
                                        <p:cTn id="26" dur="500"/>
                                        <p:tgtEl>
                                          <p:spTgt spid="21"/>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500"/>
                                        <p:tgtEl>
                                          <p:spTgt spid="6"/>
                                        </p:tgtEl>
                                      </p:cBhvr>
                                    </p:animEffect>
                                    <p:anim calcmode="lin" valueType="num">
                                      <p:cBhvr>
                                        <p:cTn id="32" dur="500" fill="hold"/>
                                        <p:tgtEl>
                                          <p:spTgt spid="6"/>
                                        </p:tgtEl>
                                        <p:attrNameLst>
                                          <p:attrName>ppt_x</p:attrName>
                                        </p:attrNameLst>
                                      </p:cBhvr>
                                      <p:tavLst>
                                        <p:tav tm="0">
                                          <p:val>
                                            <p:strVal val="#ppt_x"/>
                                          </p:val>
                                        </p:tav>
                                        <p:tav tm="100000">
                                          <p:val>
                                            <p:strVal val="#ppt_x"/>
                                          </p:val>
                                        </p:tav>
                                      </p:tavLst>
                                    </p:anim>
                                    <p:anim calcmode="lin" valueType="num">
                                      <p:cBhvr>
                                        <p:cTn id="33"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barn(inVertical)">
                                      <p:cBhvr>
                                        <p:cTn id="38" dur="500"/>
                                        <p:tgtEl>
                                          <p:spTgt spid="7"/>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barn(inVertical)">
                                      <p:cBhvr>
                                        <p:cTn id="43" dur="500"/>
                                        <p:tgtEl>
                                          <p:spTgt spid="8"/>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1" fill="hold" grpId="0" nodeType="clickEffect">
                                  <p:stCondLst>
                                    <p:cond delay="0"/>
                                  </p:stCondLst>
                                  <p:childTnLst>
                                    <p:set>
                                      <p:cBhvr>
                                        <p:cTn id="47" dur="1" fill="hold">
                                          <p:stCondLst>
                                            <p:cond delay="0"/>
                                          </p:stCondLst>
                                        </p:cTn>
                                        <p:tgtEl>
                                          <p:spTgt spid="9"/>
                                        </p:tgtEl>
                                        <p:attrNameLst>
                                          <p:attrName>style.visibility</p:attrName>
                                        </p:attrNameLst>
                                      </p:cBhvr>
                                      <p:to>
                                        <p:strVal val="visible"/>
                                      </p:to>
                                    </p:set>
                                    <p:animEffect transition="in" filter="wipe(up)">
                                      <p:cBhvr>
                                        <p:cTn id="48" dur="500"/>
                                        <p:tgtEl>
                                          <p:spTgt spid="9"/>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1" fill="hold" grpId="0" nodeType="clickEffect">
                                  <p:stCondLst>
                                    <p:cond delay="0"/>
                                  </p:stCondLst>
                                  <p:childTnLst>
                                    <p:set>
                                      <p:cBhvr>
                                        <p:cTn id="52" dur="1" fill="hold">
                                          <p:stCondLst>
                                            <p:cond delay="0"/>
                                          </p:stCondLst>
                                        </p:cTn>
                                        <p:tgtEl>
                                          <p:spTgt spid="24"/>
                                        </p:tgtEl>
                                        <p:attrNameLst>
                                          <p:attrName>style.visibility</p:attrName>
                                        </p:attrNameLst>
                                      </p:cBhvr>
                                      <p:to>
                                        <p:strVal val="visible"/>
                                      </p:to>
                                    </p:set>
                                    <p:animEffect transition="in" filter="wipe(up)">
                                      <p:cBhvr>
                                        <p:cTn id="53" dur="500"/>
                                        <p:tgtEl>
                                          <p:spTgt spid="24"/>
                                        </p:tgtEl>
                                      </p:cBhvr>
                                    </p:animEffect>
                                  </p:childTnLst>
                                </p:cTn>
                              </p:par>
                            </p:childTnLst>
                          </p:cTn>
                        </p:par>
                      </p:childTnLst>
                    </p:cTn>
                  </p:par>
                  <p:par>
                    <p:cTn id="54" fill="hold">
                      <p:stCondLst>
                        <p:cond delay="indefinite"/>
                      </p:stCondLst>
                      <p:childTnLst>
                        <p:par>
                          <p:cTn id="55" fill="hold">
                            <p:stCondLst>
                              <p:cond delay="0"/>
                            </p:stCondLst>
                            <p:childTnLst>
                              <p:par>
                                <p:cTn id="56" presetID="14" presetClass="entr" presetSubtype="10" fill="hold" grpId="0" nodeType="clickEffect">
                                  <p:stCondLst>
                                    <p:cond delay="0"/>
                                  </p:stCondLst>
                                  <p:childTnLst>
                                    <p:set>
                                      <p:cBhvr>
                                        <p:cTn id="57" dur="1" fill="hold">
                                          <p:stCondLst>
                                            <p:cond delay="0"/>
                                          </p:stCondLst>
                                        </p:cTn>
                                        <p:tgtEl>
                                          <p:spTgt spid="29"/>
                                        </p:tgtEl>
                                        <p:attrNameLst>
                                          <p:attrName>style.visibility</p:attrName>
                                        </p:attrNameLst>
                                      </p:cBhvr>
                                      <p:to>
                                        <p:strVal val="visible"/>
                                      </p:to>
                                    </p:set>
                                    <p:animEffect transition="in" filter="randombar(horizontal)">
                                      <p:cBhvr>
                                        <p:cTn id="58" dur="500"/>
                                        <p:tgtEl>
                                          <p:spTgt spid="29"/>
                                        </p:tgtEl>
                                      </p:cBhvr>
                                    </p:animEffect>
                                  </p:childTnLst>
                                </p:cTn>
                              </p:par>
                            </p:childTnLst>
                          </p:cTn>
                        </p:par>
                      </p:childTnLst>
                    </p:cTn>
                  </p:par>
                  <p:par>
                    <p:cTn id="59" fill="hold">
                      <p:stCondLst>
                        <p:cond delay="indefinite"/>
                      </p:stCondLst>
                      <p:childTnLst>
                        <p:par>
                          <p:cTn id="60" fill="hold">
                            <p:stCondLst>
                              <p:cond delay="0"/>
                            </p:stCondLst>
                            <p:childTnLst>
                              <p:par>
                                <p:cTn id="61" presetID="14" presetClass="entr" presetSubtype="10" fill="hold" grpId="0" nodeType="clickEffect">
                                  <p:stCondLst>
                                    <p:cond delay="0"/>
                                  </p:stCondLst>
                                  <p:childTnLst>
                                    <p:set>
                                      <p:cBhvr>
                                        <p:cTn id="62" dur="1" fill="hold">
                                          <p:stCondLst>
                                            <p:cond delay="0"/>
                                          </p:stCondLst>
                                        </p:cTn>
                                        <p:tgtEl>
                                          <p:spTgt spid="30"/>
                                        </p:tgtEl>
                                        <p:attrNameLst>
                                          <p:attrName>style.visibility</p:attrName>
                                        </p:attrNameLst>
                                      </p:cBhvr>
                                      <p:to>
                                        <p:strVal val="visible"/>
                                      </p:to>
                                    </p:set>
                                    <p:animEffect transition="in" filter="randombar(horizontal)">
                                      <p:cBhvr>
                                        <p:cTn id="63"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3" grpId="0"/>
      <p:bldP spid="19" grpId="0" animBg="1"/>
      <p:bldP spid="7" grpId="0" animBg="1"/>
      <p:bldP spid="8" grpId="0" animBg="1"/>
      <p:bldP spid="24" grpId="0" animBg="1"/>
      <p:bldP spid="29" grpId="0" animBg="1"/>
      <p:bldP spid="30" grpId="0" animBg="1"/>
      <p:bldP spid="9"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5"/>
          <p:cNvPicPr>
            <a:picLocks noChangeAspect="1"/>
          </p:cNvPicPr>
          <p:nvPr/>
        </p:nvPicPr>
        <p:blipFill>
          <a:blip r:embed="rId2"/>
          <a:srcRect/>
          <a:stretch>
            <a:fillRect/>
          </a:stretch>
        </p:blipFill>
        <p:spPr>
          <a:xfrm>
            <a:off x="16530517" y="8953500"/>
            <a:ext cx="1180840" cy="946470"/>
          </a:xfrm>
          <a:prstGeom prst="rect">
            <a:avLst/>
          </a:prstGeom>
        </p:spPr>
      </p:pic>
      <p:sp>
        <p:nvSpPr>
          <p:cNvPr id="19" name="Oval Callout 18"/>
          <p:cNvSpPr/>
          <p:nvPr/>
        </p:nvSpPr>
        <p:spPr>
          <a:xfrm>
            <a:off x="8321842" y="5867400"/>
            <a:ext cx="1752600" cy="800100"/>
          </a:xfrm>
          <a:prstGeom prst="wedgeEllipseCallout">
            <a:avLst/>
          </a:prstGeom>
          <a:solidFill>
            <a:schemeClr val="accent3">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2" name="Rectangle 1"/>
              <p:cNvSpPr/>
              <p:nvPr/>
            </p:nvSpPr>
            <p:spPr>
              <a:xfrm>
                <a:off x="778042" y="473988"/>
                <a:ext cx="16840200" cy="5355312"/>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800" b="1"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Câu</a:t>
                </a:r>
                <a:r>
                  <a:rPr kumimoji="0" lang="en-US" sz="38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2:</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Mạng</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điện</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thoại</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di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động</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mà</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bác</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Khôi</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sử</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dụng</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có</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cước</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phí</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nhắn</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tin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nội</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mạng</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là</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200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đồng</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/tin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nhắn</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ngoại</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mạng</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là</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250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đồng</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/tin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nhắn</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a)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Viết</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biểu</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thức</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biểu</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thị</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số</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tiền</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bác</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Khôi</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phải</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trả</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khi</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nhắn</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𝑡</m:t>
                    </m:r>
                  </m:oMath>
                </a14:m>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tin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nhắn</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nội</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mạng</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và</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𝑙</m:t>
                    </m:r>
                  </m:oMath>
                </a14:m>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tin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nhắn</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ngoại</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mạng</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b)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Tính</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số</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tiền</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bác</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Khôi</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phải</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trả</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khi</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nhắn</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33 tin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nhắn</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nội</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mạng</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và</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27 tin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nhắn</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ngoại</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mạng</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a:t>
                </a:r>
              </a:p>
            </p:txBody>
          </p:sp>
        </mc:Choice>
        <mc:Fallback xmlns="">
          <p:sp>
            <p:nvSpPr>
              <p:cNvPr id="2" name="Rectangle 1"/>
              <p:cNvSpPr>
                <a:spLocks noRot="1" noChangeAspect="1" noMove="1" noResize="1" noEditPoints="1" noAdjustHandles="1" noChangeArrowheads="1" noChangeShapeType="1" noTextEdit="1"/>
              </p:cNvSpPr>
              <p:nvPr/>
            </p:nvSpPr>
            <p:spPr>
              <a:xfrm>
                <a:off x="778042" y="473988"/>
                <a:ext cx="16840200" cy="5355312"/>
              </a:xfrm>
              <a:prstGeom prst="rect">
                <a:avLst/>
              </a:prstGeom>
              <a:blipFill>
                <a:blip r:embed="rId3"/>
                <a:stretch>
                  <a:fillRect l="-1195" r="-1195" b="-159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ectangle 3"/>
              <p:cNvSpPr/>
              <p:nvPr/>
            </p:nvSpPr>
            <p:spPr>
              <a:xfrm>
                <a:off x="762000" y="6947306"/>
                <a:ext cx="16856242" cy="2768194"/>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b)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Thay</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𝑡</m:t>
                    </m:r>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=33</m:t>
                    </m:r>
                  </m:oMath>
                </a14:m>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và</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𝑙</m:t>
                    </m:r>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=27</m:t>
                    </m:r>
                  </m:oMath>
                </a14:m>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vào</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biểu</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thức</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trên</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ta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có</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số</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tiền</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bác</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Khôi</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phải</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trả</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khi</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nhắn</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33 tin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nhắn</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nội</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mạng</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và</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27 tin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nhắn</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ngoại</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mạng</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là</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3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14:m>
                  <m:oMath xmlns:m="http://schemas.openxmlformats.org/officeDocument/2006/math">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200.33+250.27=13350</m:t>
                    </m:r>
                    <m:r>
                      <m:rPr>
                        <m:nor/>
                      </m:rPr>
                      <a:rPr kumimoji="0" lang="en-US" sz="3800" b="0" i="1"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m:t> </m:t>
                    </m:r>
                    <m:r>
                      <m:rPr>
                        <m:nor/>
                      </m:rPr>
                      <a:rPr kumimoji="0" lang="en-US" sz="38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m:t>(đồ</m:t>
                    </m:r>
                    <m:r>
                      <m:rPr>
                        <m:nor/>
                      </m:rPr>
                      <a:rPr kumimoji="0" lang="en-US" sz="38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m:t>ng</m:t>
                    </m:r>
                    <m:r>
                      <m:rPr>
                        <m:nor/>
                      </m:rPr>
                      <a:rPr kumimoji="0" lang="en-US" sz="38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m:t>)</m:t>
                    </m:r>
                  </m:oMath>
                </a14:m>
                <a:endParaRPr kumimoji="0" lang="en-US" sz="3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762000" y="6947306"/>
                <a:ext cx="16856242" cy="2768194"/>
              </a:xfrm>
              <a:prstGeom prst="rect">
                <a:avLst/>
              </a:prstGeom>
              <a:blipFill>
                <a:blip r:embed="rId4"/>
                <a:stretch>
                  <a:fillRect l="-1193" r="-904"/>
                </a:stretch>
              </a:blipFill>
            </p:spPr>
            <p:txBody>
              <a:bodyPr/>
              <a:lstStyle/>
              <a:p>
                <a:r>
                  <a:rPr lang="en-US">
                    <a:noFill/>
                  </a:rPr>
                  <a:t> </a:t>
                </a:r>
              </a:p>
            </p:txBody>
          </p:sp>
        </mc:Fallback>
      </mc:AlternateContent>
    </p:spTree>
    <p:extLst>
      <p:ext uri="{BB962C8B-B14F-4D97-AF65-F5344CB8AC3E}">
        <p14:creationId xmlns:p14="http://schemas.microsoft.com/office/powerpoint/2010/main" val="20709278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E7FEFF"/>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03511" y="974600"/>
            <a:ext cx="3627543" cy="3205429"/>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898689" y="8115300"/>
            <a:ext cx="2301098" cy="2876373"/>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4800601" y="7081219"/>
            <a:ext cx="3276599" cy="5072681"/>
          </a:xfrm>
          <a:prstGeom prst="rect">
            <a:avLst/>
          </a:prstGeom>
        </p:spPr>
      </p:pic>
      <p:pic>
        <p:nvPicPr>
          <p:cNvPr id="7" name="Picture 7"/>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41093" y="93906"/>
            <a:ext cx="905034" cy="886933"/>
          </a:xfrm>
          <a:prstGeom prst="rect">
            <a:avLst/>
          </a:prstGeom>
        </p:spPr>
      </p:pic>
      <p:pic>
        <p:nvPicPr>
          <p:cNvPr id="10" name="Picture 10"/>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H="1">
            <a:off x="17199589" y="9388959"/>
            <a:ext cx="905034" cy="886933"/>
          </a:xfrm>
          <a:prstGeom prst="rect">
            <a:avLst/>
          </a:prstGeom>
        </p:spPr>
      </p:pic>
      <p:pic>
        <p:nvPicPr>
          <p:cNvPr id="11" name="Picture 11"/>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1596721" y="5965686"/>
            <a:ext cx="905034" cy="886933"/>
          </a:xfrm>
          <a:prstGeom prst="rect">
            <a:avLst/>
          </a:prstGeom>
        </p:spPr>
      </p:pic>
      <p:pic>
        <p:nvPicPr>
          <p:cNvPr id="12" name="Picture 12"/>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H="1">
            <a:off x="16785190" y="-252967"/>
            <a:ext cx="905034" cy="886933"/>
          </a:xfrm>
          <a:prstGeom prst="rect">
            <a:avLst/>
          </a:prstGeom>
        </p:spPr>
      </p:pic>
      <p:sp>
        <p:nvSpPr>
          <p:cNvPr id="13" name="TextBox 12">
            <a:extLst>
              <a:ext uri="{FF2B5EF4-FFF2-40B4-BE49-F238E27FC236}">
                <a16:creationId xmlns:a16="http://schemas.microsoft.com/office/drawing/2014/main" id="{6638C00F-E8A5-4110-A1AA-8DBFC98EA542}"/>
              </a:ext>
            </a:extLst>
          </p:cNvPr>
          <p:cNvSpPr txBox="1"/>
          <p:nvPr/>
        </p:nvSpPr>
        <p:spPr>
          <a:xfrm>
            <a:off x="4953000" y="974600"/>
            <a:ext cx="8610600" cy="1015663"/>
          </a:xfrm>
          <a:prstGeom prst="rect">
            <a:avLst/>
          </a:prstGeom>
          <a:noFill/>
        </p:spPr>
        <p:txBody>
          <a:bodyPr wrap="square" rtlCol="0">
            <a:spAutoFit/>
          </a:bodyPr>
          <a:lstStyle/>
          <a:p>
            <a:pPr algn="r"/>
            <a:r>
              <a:rPr lang="en-US" sz="6000" b="1" dirty="0">
                <a:solidFill>
                  <a:srgbClr val="FF0000"/>
                </a:solidFill>
                <a:latin typeface="Arial" panose="020B0604020202020204" pitchFamily="34" charset="0"/>
                <a:cs typeface="Arial" panose="020B0604020202020204" pitchFamily="34" charset="0"/>
              </a:rPr>
              <a:t>HƯỚNG DẪN VỀ NHÀ</a:t>
            </a:r>
            <a:endParaRPr lang="en-US" sz="6000" dirty="0">
              <a:solidFill>
                <a:srgbClr val="FF0000"/>
              </a:solidFill>
            </a:endParaRPr>
          </a:p>
        </p:txBody>
      </p:sp>
      <p:grpSp>
        <p:nvGrpSpPr>
          <p:cNvPr id="14" name="Group 13"/>
          <p:cNvGrpSpPr/>
          <p:nvPr/>
        </p:nvGrpSpPr>
        <p:grpSpPr>
          <a:xfrm>
            <a:off x="571499" y="2937428"/>
            <a:ext cx="5406547" cy="3730072"/>
            <a:chOff x="924909" y="3568797"/>
            <a:chExt cx="5411428" cy="4241703"/>
          </a:xfrm>
        </p:grpSpPr>
        <p:grpSp>
          <p:nvGrpSpPr>
            <p:cNvPr id="15" name="Group 3"/>
            <p:cNvGrpSpPr/>
            <p:nvPr/>
          </p:nvGrpSpPr>
          <p:grpSpPr>
            <a:xfrm>
              <a:off x="924909" y="3568797"/>
              <a:ext cx="5411428" cy="4241703"/>
              <a:chOff x="0" y="0"/>
              <a:chExt cx="3183193" cy="3101958"/>
            </a:xfrm>
          </p:grpSpPr>
          <p:sp>
            <p:nvSpPr>
              <p:cNvPr id="17" name="Freeform 4"/>
              <p:cNvSpPr/>
              <p:nvPr/>
            </p:nvSpPr>
            <p:spPr>
              <a:xfrm>
                <a:off x="10160" y="16510"/>
                <a:ext cx="3160333" cy="3074018"/>
              </a:xfrm>
              <a:custGeom>
                <a:avLst/>
                <a:gdLst/>
                <a:ahLst/>
                <a:cxnLst/>
                <a:rect l="l" t="t" r="r" b="b"/>
                <a:pathLst>
                  <a:path w="3160333" h="3074018">
                    <a:moveTo>
                      <a:pt x="3160333" y="3074018"/>
                    </a:moveTo>
                    <a:lnTo>
                      <a:pt x="0" y="3066398"/>
                    </a:lnTo>
                    <a:lnTo>
                      <a:pt x="0" y="1079377"/>
                    </a:lnTo>
                    <a:lnTo>
                      <a:pt x="17780" y="19050"/>
                    </a:lnTo>
                    <a:lnTo>
                      <a:pt x="1573825" y="0"/>
                    </a:lnTo>
                    <a:lnTo>
                      <a:pt x="3141283" y="5080"/>
                    </a:lnTo>
                    <a:close/>
                  </a:path>
                </a:pathLst>
              </a:custGeom>
              <a:solidFill>
                <a:srgbClr val="FFF5DE"/>
              </a:solidFill>
            </p:spPr>
          </p:sp>
          <p:sp>
            <p:nvSpPr>
              <p:cNvPr id="18" name="Freeform 5"/>
              <p:cNvSpPr/>
              <p:nvPr/>
            </p:nvSpPr>
            <p:spPr>
              <a:xfrm>
                <a:off x="-3810" y="0"/>
                <a:ext cx="3189543" cy="3100688"/>
              </a:xfrm>
              <a:custGeom>
                <a:avLst/>
                <a:gdLst/>
                <a:ahLst/>
                <a:cxnLst/>
                <a:rect l="l" t="t" r="r" b="b"/>
                <a:pathLst>
                  <a:path w="3189543" h="3100688">
                    <a:moveTo>
                      <a:pt x="3155253" y="21590"/>
                    </a:moveTo>
                    <a:cubicBezTo>
                      <a:pt x="3156523" y="34290"/>
                      <a:pt x="3156523" y="44450"/>
                      <a:pt x="3157793" y="54610"/>
                    </a:cubicBezTo>
                    <a:cubicBezTo>
                      <a:pt x="3160333" y="110368"/>
                      <a:pt x="3161603" y="177021"/>
                      <a:pt x="3164143" y="241294"/>
                    </a:cubicBezTo>
                    <a:cubicBezTo>
                      <a:pt x="3164143" y="334133"/>
                      <a:pt x="3176843" y="2164722"/>
                      <a:pt x="3183193" y="2257561"/>
                    </a:cubicBezTo>
                    <a:cubicBezTo>
                      <a:pt x="3189543" y="2398009"/>
                      <a:pt x="3185733" y="2540838"/>
                      <a:pt x="3185733" y="2681286"/>
                    </a:cubicBezTo>
                    <a:cubicBezTo>
                      <a:pt x="3185733" y="2805071"/>
                      <a:pt x="3187003" y="2919334"/>
                      <a:pt x="3188273" y="3039728"/>
                    </a:cubicBezTo>
                    <a:cubicBezTo>
                      <a:pt x="3188273" y="3061318"/>
                      <a:pt x="3188273" y="3075288"/>
                      <a:pt x="3188273" y="3099418"/>
                    </a:cubicBezTo>
                    <a:cubicBezTo>
                      <a:pt x="3165413" y="3099418"/>
                      <a:pt x="3145093" y="3100688"/>
                      <a:pt x="3119988" y="3099418"/>
                    </a:cubicBezTo>
                    <a:cubicBezTo>
                      <a:pt x="2961402" y="3094338"/>
                      <a:pt x="2800375" y="3100688"/>
                      <a:pt x="2641788" y="3095608"/>
                    </a:cubicBezTo>
                    <a:cubicBezTo>
                      <a:pt x="2546636" y="3091798"/>
                      <a:pt x="2453923" y="3094338"/>
                      <a:pt x="2358771" y="3091798"/>
                    </a:cubicBezTo>
                    <a:cubicBezTo>
                      <a:pt x="2314855" y="3090528"/>
                      <a:pt x="2270938" y="3089258"/>
                      <a:pt x="2227022" y="3087988"/>
                    </a:cubicBezTo>
                    <a:cubicBezTo>
                      <a:pt x="2200184" y="3087988"/>
                      <a:pt x="2175786" y="3089258"/>
                      <a:pt x="2148949" y="3089258"/>
                    </a:cubicBezTo>
                    <a:cubicBezTo>
                      <a:pt x="2080634" y="3087988"/>
                      <a:pt x="1892770" y="3089258"/>
                      <a:pt x="1824455" y="3087988"/>
                    </a:cubicBezTo>
                    <a:cubicBezTo>
                      <a:pt x="1775659" y="3086718"/>
                      <a:pt x="799740" y="3095608"/>
                      <a:pt x="750944" y="3094338"/>
                    </a:cubicBezTo>
                    <a:cubicBezTo>
                      <a:pt x="738745" y="3094338"/>
                      <a:pt x="724106" y="3095608"/>
                      <a:pt x="711907" y="3095608"/>
                    </a:cubicBezTo>
                    <a:cubicBezTo>
                      <a:pt x="682630" y="3095608"/>
                      <a:pt x="655792" y="3096878"/>
                      <a:pt x="626514" y="3096878"/>
                    </a:cubicBezTo>
                    <a:cubicBezTo>
                      <a:pt x="553320" y="3096878"/>
                      <a:pt x="482566" y="3095608"/>
                      <a:pt x="409372" y="3094338"/>
                    </a:cubicBezTo>
                    <a:cubicBezTo>
                      <a:pt x="365456" y="3093068"/>
                      <a:pt x="321540" y="3091798"/>
                      <a:pt x="280063" y="3090528"/>
                    </a:cubicBezTo>
                    <a:cubicBezTo>
                      <a:pt x="201989" y="3089258"/>
                      <a:pt x="123916" y="3087988"/>
                      <a:pt x="48260" y="3087988"/>
                    </a:cubicBezTo>
                    <a:cubicBezTo>
                      <a:pt x="38100" y="3087988"/>
                      <a:pt x="29210" y="3087988"/>
                      <a:pt x="19050" y="3086718"/>
                    </a:cubicBezTo>
                    <a:cubicBezTo>
                      <a:pt x="10160" y="3085448"/>
                      <a:pt x="5080" y="3079098"/>
                      <a:pt x="7620" y="3070208"/>
                    </a:cubicBezTo>
                    <a:cubicBezTo>
                      <a:pt x="16510" y="3038358"/>
                      <a:pt x="12700" y="2978846"/>
                      <a:pt x="11430" y="2916954"/>
                    </a:cubicBezTo>
                    <a:cubicBezTo>
                      <a:pt x="10160" y="2790788"/>
                      <a:pt x="6350" y="2667003"/>
                      <a:pt x="7620" y="2540838"/>
                    </a:cubicBezTo>
                    <a:cubicBezTo>
                      <a:pt x="5080" y="2383726"/>
                      <a:pt x="0" y="438874"/>
                      <a:pt x="7620" y="279382"/>
                    </a:cubicBezTo>
                    <a:cubicBezTo>
                      <a:pt x="8890" y="248436"/>
                      <a:pt x="7620" y="215109"/>
                      <a:pt x="8890" y="184163"/>
                    </a:cubicBezTo>
                    <a:cubicBezTo>
                      <a:pt x="10160" y="134173"/>
                      <a:pt x="12700" y="79422"/>
                      <a:pt x="13970" y="44450"/>
                    </a:cubicBezTo>
                    <a:cubicBezTo>
                      <a:pt x="13970" y="41910"/>
                      <a:pt x="15240" y="39370"/>
                      <a:pt x="16510" y="38100"/>
                    </a:cubicBezTo>
                    <a:cubicBezTo>
                      <a:pt x="38100" y="35560"/>
                      <a:pt x="62921" y="30480"/>
                      <a:pt x="101958" y="29210"/>
                    </a:cubicBezTo>
                    <a:cubicBezTo>
                      <a:pt x="167832" y="25400"/>
                      <a:pt x="233707" y="22860"/>
                      <a:pt x="302021" y="20320"/>
                    </a:cubicBezTo>
                    <a:cubicBezTo>
                      <a:pt x="348377" y="17780"/>
                      <a:pt x="394733" y="16510"/>
                      <a:pt x="438650" y="13970"/>
                    </a:cubicBezTo>
                    <a:cubicBezTo>
                      <a:pt x="482566" y="11430"/>
                      <a:pt x="528922" y="8890"/>
                      <a:pt x="572839" y="8890"/>
                    </a:cubicBezTo>
                    <a:cubicBezTo>
                      <a:pt x="621635" y="7620"/>
                      <a:pt x="670431" y="10160"/>
                      <a:pt x="719227" y="8890"/>
                    </a:cubicBezTo>
                    <a:cubicBezTo>
                      <a:pt x="780222" y="8890"/>
                      <a:pt x="1885450" y="6350"/>
                      <a:pt x="1946445" y="5080"/>
                    </a:cubicBezTo>
                    <a:cubicBezTo>
                      <a:pt x="2005000" y="3810"/>
                      <a:pt x="2063556" y="2540"/>
                      <a:pt x="2124551" y="2540"/>
                    </a:cubicBezTo>
                    <a:cubicBezTo>
                      <a:pt x="2224582" y="1270"/>
                      <a:pt x="2322174" y="0"/>
                      <a:pt x="2422206" y="0"/>
                    </a:cubicBezTo>
                    <a:cubicBezTo>
                      <a:pt x="2463683" y="0"/>
                      <a:pt x="2507599" y="2540"/>
                      <a:pt x="2549076" y="2540"/>
                    </a:cubicBezTo>
                    <a:cubicBezTo>
                      <a:pt x="2663746" y="3810"/>
                      <a:pt x="2780856" y="5080"/>
                      <a:pt x="2895527" y="7620"/>
                    </a:cubicBezTo>
                    <a:cubicBezTo>
                      <a:pt x="2956522" y="8890"/>
                      <a:pt x="3017517" y="12700"/>
                      <a:pt x="3078512" y="16510"/>
                    </a:cubicBezTo>
                    <a:cubicBezTo>
                      <a:pt x="3093151" y="16510"/>
                      <a:pt x="3107789" y="16510"/>
                      <a:pt x="3119988" y="16510"/>
                    </a:cubicBezTo>
                    <a:cubicBezTo>
                      <a:pt x="3136203" y="17780"/>
                      <a:pt x="3145093" y="20320"/>
                      <a:pt x="3155253" y="21590"/>
                    </a:cubicBezTo>
                    <a:close/>
                    <a:moveTo>
                      <a:pt x="3165413" y="3082908"/>
                    </a:moveTo>
                    <a:cubicBezTo>
                      <a:pt x="3166683" y="3066398"/>
                      <a:pt x="3167953" y="3053698"/>
                      <a:pt x="3167953" y="3040998"/>
                    </a:cubicBezTo>
                    <a:cubicBezTo>
                      <a:pt x="3166683" y="2907432"/>
                      <a:pt x="3165413" y="2781266"/>
                      <a:pt x="3165413" y="2645579"/>
                    </a:cubicBezTo>
                    <a:cubicBezTo>
                      <a:pt x="3165413" y="2583686"/>
                      <a:pt x="3167953" y="2521794"/>
                      <a:pt x="3166683" y="2459901"/>
                    </a:cubicBezTo>
                    <a:cubicBezTo>
                      <a:pt x="3166683" y="2402770"/>
                      <a:pt x="3165413" y="2343258"/>
                      <a:pt x="3164143" y="2286126"/>
                    </a:cubicBezTo>
                    <a:cubicBezTo>
                      <a:pt x="3159063" y="2198049"/>
                      <a:pt x="3147633" y="374601"/>
                      <a:pt x="3147633" y="286523"/>
                    </a:cubicBezTo>
                    <a:cubicBezTo>
                      <a:pt x="3145093" y="212729"/>
                      <a:pt x="3142553" y="136553"/>
                      <a:pt x="3140013" y="63500"/>
                    </a:cubicBezTo>
                    <a:cubicBezTo>
                      <a:pt x="3138743" y="44450"/>
                      <a:pt x="3137473" y="43180"/>
                      <a:pt x="3112669" y="41910"/>
                    </a:cubicBezTo>
                    <a:cubicBezTo>
                      <a:pt x="3105350" y="41910"/>
                      <a:pt x="3100470" y="41910"/>
                      <a:pt x="3093151" y="40640"/>
                    </a:cubicBezTo>
                    <a:cubicBezTo>
                      <a:pt x="3032156" y="36830"/>
                      <a:pt x="2968721" y="31750"/>
                      <a:pt x="2907726" y="30480"/>
                    </a:cubicBezTo>
                    <a:cubicBezTo>
                      <a:pt x="2758898" y="26670"/>
                      <a:pt x="2607631" y="25400"/>
                      <a:pt x="2458803" y="22860"/>
                    </a:cubicBezTo>
                    <a:cubicBezTo>
                      <a:pt x="2436845" y="22860"/>
                      <a:pt x="2412447" y="22860"/>
                      <a:pt x="2390489" y="22860"/>
                    </a:cubicBezTo>
                    <a:cubicBezTo>
                      <a:pt x="2353892" y="22860"/>
                      <a:pt x="2317295" y="22860"/>
                      <a:pt x="2283138" y="22860"/>
                    </a:cubicBezTo>
                    <a:cubicBezTo>
                      <a:pt x="2205064" y="22860"/>
                      <a:pt x="2126990" y="22860"/>
                      <a:pt x="2051357" y="24130"/>
                    </a:cubicBezTo>
                    <a:cubicBezTo>
                      <a:pt x="1985482" y="25400"/>
                      <a:pt x="875374" y="29210"/>
                      <a:pt x="809499" y="29210"/>
                    </a:cubicBezTo>
                    <a:cubicBezTo>
                      <a:pt x="702148" y="29210"/>
                      <a:pt x="594797" y="26670"/>
                      <a:pt x="487446" y="33020"/>
                    </a:cubicBezTo>
                    <a:cubicBezTo>
                      <a:pt x="431330" y="36830"/>
                      <a:pt x="377655" y="36830"/>
                      <a:pt x="323979" y="38100"/>
                    </a:cubicBezTo>
                    <a:cubicBezTo>
                      <a:pt x="231267" y="41910"/>
                      <a:pt x="138555" y="45720"/>
                      <a:pt x="49530" y="50800"/>
                    </a:cubicBezTo>
                    <a:cubicBezTo>
                      <a:pt x="36830" y="50800"/>
                      <a:pt x="34290" y="53340"/>
                      <a:pt x="33020" y="72280"/>
                    </a:cubicBezTo>
                    <a:cubicBezTo>
                      <a:pt x="31750" y="115129"/>
                      <a:pt x="31750" y="157978"/>
                      <a:pt x="30480" y="200826"/>
                    </a:cubicBezTo>
                    <a:cubicBezTo>
                      <a:pt x="29210" y="272241"/>
                      <a:pt x="26670" y="341275"/>
                      <a:pt x="25400" y="412689"/>
                    </a:cubicBezTo>
                    <a:cubicBezTo>
                      <a:pt x="20320" y="488864"/>
                      <a:pt x="26670" y="2350399"/>
                      <a:pt x="29210" y="2426575"/>
                    </a:cubicBezTo>
                    <a:cubicBezTo>
                      <a:pt x="29210" y="2507511"/>
                      <a:pt x="29210" y="2590828"/>
                      <a:pt x="30480" y="2671764"/>
                    </a:cubicBezTo>
                    <a:cubicBezTo>
                      <a:pt x="30480" y="2731276"/>
                      <a:pt x="33020" y="2790788"/>
                      <a:pt x="33020" y="2850300"/>
                    </a:cubicBezTo>
                    <a:cubicBezTo>
                      <a:pt x="33020" y="2914573"/>
                      <a:pt x="33020" y="2978846"/>
                      <a:pt x="31750" y="3040998"/>
                    </a:cubicBezTo>
                    <a:cubicBezTo>
                      <a:pt x="31750" y="3044808"/>
                      <a:pt x="31750" y="3047348"/>
                      <a:pt x="31750" y="3051158"/>
                    </a:cubicBezTo>
                    <a:cubicBezTo>
                      <a:pt x="31750" y="3061318"/>
                      <a:pt x="35560" y="3065128"/>
                      <a:pt x="44450" y="3065128"/>
                    </a:cubicBezTo>
                    <a:cubicBezTo>
                      <a:pt x="67801" y="3065128"/>
                      <a:pt x="101958" y="3066398"/>
                      <a:pt x="133675" y="3066398"/>
                    </a:cubicBezTo>
                    <a:cubicBezTo>
                      <a:pt x="180031" y="3066398"/>
                      <a:pt x="228827" y="3063858"/>
                      <a:pt x="275183" y="3066398"/>
                    </a:cubicBezTo>
                    <a:cubicBezTo>
                      <a:pt x="350817" y="3070208"/>
                      <a:pt x="426451" y="3072748"/>
                      <a:pt x="502085" y="3071478"/>
                    </a:cubicBezTo>
                    <a:cubicBezTo>
                      <a:pt x="550881" y="3070208"/>
                      <a:pt x="597237" y="3072748"/>
                      <a:pt x="646033" y="3072748"/>
                    </a:cubicBezTo>
                    <a:cubicBezTo>
                      <a:pt x="716787" y="3072748"/>
                      <a:pt x="787541" y="3071478"/>
                      <a:pt x="858295" y="3072748"/>
                    </a:cubicBezTo>
                    <a:cubicBezTo>
                      <a:pt x="963207" y="3074018"/>
                      <a:pt x="2114791" y="3063858"/>
                      <a:pt x="2222143" y="3066398"/>
                    </a:cubicBezTo>
                    <a:cubicBezTo>
                      <a:pt x="2268499" y="3067668"/>
                      <a:pt x="2314855" y="3068938"/>
                      <a:pt x="2358771" y="3068938"/>
                    </a:cubicBezTo>
                    <a:cubicBezTo>
                      <a:pt x="2439285" y="3071478"/>
                      <a:pt x="2517358" y="3067668"/>
                      <a:pt x="2597872" y="3071478"/>
                    </a:cubicBezTo>
                    <a:cubicBezTo>
                      <a:pt x="2663746" y="3074018"/>
                      <a:pt x="2729621" y="3074018"/>
                      <a:pt x="2795495" y="3076558"/>
                    </a:cubicBezTo>
                    <a:cubicBezTo>
                      <a:pt x="2893087" y="3080368"/>
                      <a:pt x="2990679" y="3082908"/>
                      <a:pt x="3088271" y="3084178"/>
                    </a:cubicBezTo>
                    <a:cubicBezTo>
                      <a:pt x="3124868" y="3084178"/>
                      <a:pt x="3145093" y="3082908"/>
                      <a:pt x="3165413" y="3082908"/>
                    </a:cubicBezTo>
                    <a:close/>
                  </a:path>
                </a:pathLst>
              </a:custGeom>
              <a:solidFill>
                <a:srgbClr val="000000"/>
              </a:solidFill>
            </p:spPr>
          </p:sp>
        </p:grpSp>
        <p:sp>
          <p:nvSpPr>
            <p:cNvPr id="16" name="Rectangle 15"/>
            <p:cNvSpPr/>
            <p:nvPr/>
          </p:nvSpPr>
          <p:spPr>
            <a:xfrm>
              <a:off x="1200555" y="4599147"/>
              <a:ext cx="4796230" cy="1824923"/>
            </a:xfrm>
            <a:prstGeom prst="rect">
              <a:avLst/>
            </a:prstGeom>
          </p:spPr>
          <p:txBody>
            <a:bodyPr wrap="square">
              <a:spAutoFit/>
            </a:bodyPr>
            <a:lstStyle/>
            <a:p>
              <a:pPr algn="ctr">
                <a:lnSpc>
                  <a:spcPct val="150000"/>
                </a:lnSpc>
                <a:buClr>
                  <a:srgbClr val="000000"/>
                </a:buClr>
                <a:buFont typeface="Arial"/>
                <a:buNone/>
              </a:pPr>
              <a:r>
                <a:rPr lang="pt-BR" sz="4000" kern="0" dirty="0">
                  <a:latin typeface="Arial"/>
                  <a:ea typeface="Calibri" panose="020F0502020204030204" pitchFamily="34" charset="0"/>
                  <a:cs typeface="Times New Roman" panose="02020603050405020304" pitchFamily="18" charset="0"/>
                  <a:sym typeface="Arial"/>
                </a:rPr>
                <a:t>* Ghi nhớ </a:t>
              </a:r>
            </a:p>
            <a:p>
              <a:pPr algn="ctr">
                <a:lnSpc>
                  <a:spcPct val="150000"/>
                </a:lnSpc>
                <a:buClr>
                  <a:srgbClr val="000000"/>
                </a:buClr>
                <a:buFont typeface="Arial"/>
                <a:buNone/>
              </a:pPr>
              <a:r>
                <a:rPr lang="pt-BR" sz="4000" kern="0" dirty="0">
                  <a:latin typeface="Arial"/>
                  <a:ea typeface="Calibri" panose="020F0502020204030204" pitchFamily="34" charset="0"/>
                  <a:cs typeface="Times New Roman" panose="02020603050405020304" pitchFamily="18" charset="0"/>
                  <a:sym typeface="Arial"/>
                </a:rPr>
                <a:t>kiến thức trong bài. </a:t>
              </a:r>
            </a:p>
          </p:txBody>
        </p:sp>
      </p:grpSp>
      <p:grpSp>
        <p:nvGrpSpPr>
          <p:cNvPr id="19" name="Group 18"/>
          <p:cNvGrpSpPr/>
          <p:nvPr/>
        </p:nvGrpSpPr>
        <p:grpSpPr>
          <a:xfrm>
            <a:off x="6324600" y="2960003"/>
            <a:ext cx="5480307" cy="3693752"/>
            <a:chOff x="6840639" y="3553166"/>
            <a:chExt cx="5422223" cy="5001862"/>
          </a:xfrm>
        </p:grpSpPr>
        <p:grpSp>
          <p:nvGrpSpPr>
            <p:cNvPr id="20" name="Group 3"/>
            <p:cNvGrpSpPr/>
            <p:nvPr/>
          </p:nvGrpSpPr>
          <p:grpSpPr>
            <a:xfrm>
              <a:off x="6840639" y="3553166"/>
              <a:ext cx="5422223" cy="5001862"/>
              <a:chOff x="-3810" y="-1"/>
              <a:chExt cx="3189543" cy="3657863"/>
            </a:xfrm>
          </p:grpSpPr>
          <p:sp>
            <p:nvSpPr>
              <p:cNvPr id="22" name="Freeform 4"/>
              <p:cNvSpPr/>
              <p:nvPr/>
            </p:nvSpPr>
            <p:spPr>
              <a:xfrm>
                <a:off x="10160" y="16510"/>
                <a:ext cx="3160333" cy="3641352"/>
              </a:xfrm>
              <a:custGeom>
                <a:avLst/>
                <a:gdLst/>
                <a:ahLst/>
                <a:cxnLst/>
                <a:rect l="l" t="t" r="r" b="b"/>
                <a:pathLst>
                  <a:path w="3160333" h="3074018">
                    <a:moveTo>
                      <a:pt x="3160333" y="3074018"/>
                    </a:moveTo>
                    <a:lnTo>
                      <a:pt x="0" y="3066398"/>
                    </a:lnTo>
                    <a:lnTo>
                      <a:pt x="0" y="1079377"/>
                    </a:lnTo>
                    <a:lnTo>
                      <a:pt x="17780" y="19050"/>
                    </a:lnTo>
                    <a:lnTo>
                      <a:pt x="1573825" y="0"/>
                    </a:lnTo>
                    <a:lnTo>
                      <a:pt x="3141283" y="5080"/>
                    </a:lnTo>
                    <a:close/>
                  </a:path>
                </a:pathLst>
              </a:custGeom>
              <a:solidFill>
                <a:srgbClr val="FFF5DE"/>
              </a:solidFill>
            </p:spPr>
          </p:sp>
          <p:sp>
            <p:nvSpPr>
              <p:cNvPr id="23" name="Freeform 5"/>
              <p:cNvSpPr/>
              <p:nvPr/>
            </p:nvSpPr>
            <p:spPr>
              <a:xfrm>
                <a:off x="-3810" y="-1"/>
                <a:ext cx="3189543" cy="3657862"/>
              </a:xfrm>
              <a:custGeom>
                <a:avLst/>
                <a:gdLst/>
                <a:ahLst/>
                <a:cxnLst/>
                <a:rect l="l" t="t" r="r" b="b"/>
                <a:pathLst>
                  <a:path w="3189543" h="3100688">
                    <a:moveTo>
                      <a:pt x="3155253" y="21590"/>
                    </a:moveTo>
                    <a:cubicBezTo>
                      <a:pt x="3156523" y="34290"/>
                      <a:pt x="3156523" y="44450"/>
                      <a:pt x="3157793" y="54610"/>
                    </a:cubicBezTo>
                    <a:cubicBezTo>
                      <a:pt x="3160333" y="110368"/>
                      <a:pt x="3161603" y="177021"/>
                      <a:pt x="3164143" y="241294"/>
                    </a:cubicBezTo>
                    <a:cubicBezTo>
                      <a:pt x="3164143" y="334133"/>
                      <a:pt x="3176843" y="2164722"/>
                      <a:pt x="3183193" y="2257561"/>
                    </a:cubicBezTo>
                    <a:cubicBezTo>
                      <a:pt x="3189543" y="2398009"/>
                      <a:pt x="3185733" y="2540838"/>
                      <a:pt x="3185733" y="2681286"/>
                    </a:cubicBezTo>
                    <a:cubicBezTo>
                      <a:pt x="3185733" y="2805071"/>
                      <a:pt x="3187003" y="2919334"/>
                      <a:pt x="3188273" y="3039728"/>
                    </a:cubicBezTo>
                    <a:cubicBezTo>
                      <a:pt x="3188273" y="3061318"/>
                      <a:pt x="3188273" y="3075288"/>
                      <a:pt x="3188273" y="3099418"/>
                    </a:cubicBezTo>
                    <a:cubicBezTo>
                      <a:pt x="3165413" y="3099418"/>
                      <a:pt x="3145093" y="3100688"/>
                      <a:pt x="3119988" y="3099418"/>
                    </a:cubicBezTo>
                    <a:cubicBezTo>
                      <a:pt x="2961402" y="3094338"/>
                      <a:pt x="2800375" y="3100688"/>
                      <a:pt x="2641788" y="3095608"/>
                    </a:cubicBezTo>
                    <a:cubicBezTo>
                      <a:pt x="2546636" y="3091798"/>
                      <a:pt x="2453923" y="3094338"/>
                      <a:pt x="2358771" y="3091798"/>
                    </a:cubicBezTo>
                    <a:cubicBezTo>
                      <a:pt x="2314855" y="3090528"/>
                      <a:pt x="2270938" y="3089258"/>
                      <a:pt x="2227022" y="3087988"/>
                    </a:cubicBezTo>
                    <a:cubicBezTo>
                      <a:pt x="2200184" y="3087988"/>
                      <a:pt x="2175786" y="3089258"/>
                      <a:pt x="2148949" y="3089258"/>
                    </a:cubicBezTo>
                    <a:cubicBezTo>
                      <a:pt x="2080634" y="3087988"/>
                      <a:pt x="1892770" y="3089258"/>
                      <a:pt x="1824455" y="3087988"/>
                    </a:cubicBezTo>
                    <a:cubicBezTo>
                      <a:pt x="1775659" y="3086718"/>
                      <a:pt x="799740" y="3095608"/>
                      <a:pt x="750944" y="3094338"/>
                    </a:cubicBezTo>
                    <a:cubicBezTo>
                      <a:pt x="738745" y="3094338"/>
                      <a:pt x="724106" y="3095608"/>
                      <a:pt x="711907" y="3095608"/>
                    </a:cubicBezTo>
                    <a:cubicBezTo>
                      <a:pt x="682630" y="3095608"/>
                      <a:pt x="655792" y="3096878"/>
                      <a:pt x="626514" y="3096878"/>
                    </a:cubicBezTo>
                    <a:cubicBezTo>
                      <a:pt x="553320" y="3096878"/>
                      <a:pt x="482566" y="3095608"/>
                      <a:pt x="409372" y="3094338"/>
                    </a:cubicBezTo>
                    <a:cubicBezTo>
                      <a:pt x="365456" y="3093068"/>
                      <a:pt x="321540" y="3091798"/>
                      <a:pt x="280063" y="3090528"/>
                    </a:cubicBezTo>
                    <a:cubicBezTo>
                      <a:pt x="201989" y="3089258"/>
                      <a:pt x="123916" y="3087988"/>
                      <a:pt x="48260" y="3087988"/>
                    </a:cubicBezTo>
                    <a:cubicBezTo>
                      <a:pt x="38100" y="3087988"/>
                      <a:pt x="29210" y="3087988"/>
                      <a:pt x="19050" y="3086718"/>
                    </a:cubicBezTo>
                    <a:cubicBezTo>
                      <a:pt x="10160" y="3085448"/>
                      <a:pt x="5080" y="3079098"/>
                      <a:pt x="7620" y="3070208"/>
                    </a:cubicBezTo>
                    <a:cubicBezTo>
                      <a:pt x="16510" y="3038358"/>
                      <a:pt x="12700" y="2978846"/>
                      <a:pt x="11430" y="2916954"/>
                    </a:cubicBezTo>
                    <a:cubicBezTo>
                      <a:pt x="10160" y="2790788"/>
                      <a:pt x="6350" y="2667003"/>
                      <a:pt x="7620" y="2540838"/>
                    </a:cubicBezTo>
                    <a:cubicBezTo>
                      <a:pt x="5080" y="2383726"/>
                      <a:pt x="0" y="438874"/>
                      <a:pt x="7620" y="279382"/>
                    </a:cubicBezTo>
                    <a:cubicBezTo>
                      <a:pt x="8890" y="248436"/>
                      <a:pt x="7620" y="215109"/>
                      <a:pt x="8890" y="184163"/>
                    </a:cubicBezTo>
                    <a:cubicBezTo>
                      <a:pt x="10160" y="134173"/>
                      <a:pt x="12700" y="79422"/>
                      <a:pt x="13970" y="44450"/>
                    </a:cubicBezTo>
                    <a:cubicBezTo>
                      <a:pt x="13970" y="41910"/>
                      <a:pt x="15240" y="39370"/>
                      <a:pt x="16510" y="38100"/>
                    </a:cubicBezTo>
                    <a:cubicBezTo>
                      <a:pt x="38100" y="35560"/>
                      <a:pt x="62921" y="30480"/>
                      <a:pt x="101958" y="29210"/>
                    </a:cubicBezTo>
                    <a:cubicBezTo>
                      <a:pt x="167832" y="25400"/>
                      <a:pt x="233707" y="22860"/>
                      <a:pt x="302021" y="20320"/>
                    </a:cubicBezTo>
                    <a:cubicBezTo>
                      <a:pt x="348377" y="17780"/>
                      <a:pt x="394733" y="16510"/>
                      <a:pt x="438650" y="13970"/>
                    </a:cubicBezTo>
                    <a:cubicBezTo>
                      <a:pt x="482566" y="11430"/>
                      <a:pt x="528922" y="8890"/>
                      <a:pt x="572839" y="8890"/>
                    </a:cubicBezTo>
                    <a:cubicBezTo>
                      <a:pt x="621635" y="7620"/>
                      <a:pt x="670431" y="10160"/>
                      <a:pt x="719227" y="8890"/>
                    </a:cubicBezTo>
                    <a:cubicBezTo>
                      <a:pt x="780222" y="8890"/>
                      <a:pt x="1885450" y="6350"/>
                      <a:pt x="1946445" y="5080"/>
                    </a:cubicBezTo>
                    <a:cubicBezTo>
                      <a:pt x="2005000" y="3810"/>
                      <a:pt x="2063556" y="2540"/>
                      <a:pt x="2124551" y="2540"/>
                    </a:cubicBezTo>
                    <a:cubicBezTo>
                      <a:pt x="2224582" y="1270"/>
                      <a:pt x="2322174" y="0"/>
                      <a:pt x="2422206" y="0"/>
                    </a:cubicBezTo>
                    <a:cubicBezTo>
                      <a:pt x="2463683" y="0"/>
                      <a:pt x="2507599" y="2540"/>
                      <a:pt x="2549076" y="2540"/>
                    </a:cubicBezTo>
                    <a:cubicBezTo>
                      <a:pt x="2663746" y="3810"/>
                      <a:pt x="2780856" y="5080"/>
                      <a:pt x="2895527" y="7620"/>
                    </a:cubicBezTo>
                    <a:cubicBezTo>
                      <a:pt x="2956522" y="8890"/>
                      <a:pt x="3017517" y="12700"/>
                      <a:pt x="3078512" y="16510"/>
                    </a:cubicBezTo>
                    <a:cubicBezTo>
                      <a:pt x="3093151" y="16510"/>
                      <a:pt x="3107789" y="16510"/>
                      <a:pt x="3119988" y="16510"/>
                    </a:cubicBezTo>
                    <a:cubicBezTo>
                      <a:pt x="3136203" y="17780"/>
                      <a:pt x="3145093" y="20320"/>
                      <a:pt x="3155253" y="21590"/>
                    </a:cubicBezTo>
                    <a:close/>
                    <a:moveTo>
                      <a:pt x="3165413" y="3082908"/>
                    </a:moveTo>
                    <a:cubicBezTo>
                      <a:pt x="3166683" y="3066398"/>
                      <a:pt x="3167953" y="3053698"/>
                      <a:pt x="3167953" y="3040998"/>
                    </a:cubicBezTo>
                    <a:cubicBezTo>
                      <a:pt x="3166683" y="2907432"/>
                      <a:pt x="3165413" y="2781266"/>
                      <a:pt x="3165413" y="2645579"/>
                    </a:cubicBezTo>
                    <a:cubicBezTo>
                      <a:pt x="3165413" y="2583686"/>
                      <a:pt x="3167953" y="2521794"/>
                      <a:pt x="3166683" y="2459901"/>
                    </a:cubicBezTo>
                    <a:cubicBezTo>
                      <a:pt x="3166683" y="2402770"/>
                      <a:pt x="3165413" y="2343258"/>
                      <a:pt x="3164143" y="2286126"/>
                    </a:cubicBezTo>
                    <a:cubicBezTo>
                      <a:pt x="3159063" y="2198049"/>
                      <a:pt x="3147633" y="374601"/>
                      <a:pt x="3147633" y="286523"/>
                    </a:cubicBezTo>
                    <a:cubicBezTo>
                      <a:pt x="3145093" y="212729"/>
                      <a:pt x="3142553" y="136553"/>
                      <a:pt x="3140013" y="63500"/>
                    </a:cubicBezTo>
                    <a:cubicBezTo>
                      <a:pt x="3138743" y="44450"/>
                      <a:pt x="3137473" y="43180"/>
                      <a:pt x="3112669" y="41910"/>
                    </a:cubicBezTo>
                    <a:cubicBezTo>
                      <a:pt x="3105350" y="41910"/>
                      <a:pt x="3100470" y="41910"/>
                      <a:pt x="3093151" y="40640"/>
                    </a:cubicBezTo>
                    <a:cubicBezTo>
                      <a:pt x="3032156" y="36830"/>
                      <a:pt x="2968721" y="31750"/>
                      <a:pt x="2907726" y="30480"/>
                    </a:cubicBezTo>
                    <a:cubicBezTo>
                      <a:pt x="2758898" y="26670"/>
                      <a:pt x="2607631" y="25400"/>
                      <a:pt x="2458803" y="22860"/>
                    </a:cubicBezTo>
                    <a:cubicBezTo>
                      <a:pt x="2436845" y="22860"/>
                      <a:pt x="2412447" y="22860"/>
                      <a:pt x="2390489" y="22860"/>
                    </a:cubicBezTo>
                    <a:cubicBezTo>
                      <a:pt x="2353892" y="22860"/>
                      <a:pt x="2317295" y="22860"/>
                      <a:pt x="2283138" y="22860"/>
                    </a:cubicBezTo>
                    <a:cubicBezTo>
                      <a:pt x="2205064" y="22860"/>
                      <a:pt x="2126990" y="22860"/>
                      <a:pt x="2051357" y="24130"/>
                    </a:cubicBezTo>
                    <a:cubicBezTo>
                      <a:pt x="1985482" y="25400"/>
                      <a:pt x="875374" y="29210"/>
                      <a:pt x="809499" y="29210"/>
                    </a:cubicBezTo>
                    <a:cubicBezTo>
                      <a:pt x="702148" y="29210"/>
                      <a:pt x="594797" y="26670"/>
                      <a:pt x="487446" y="33020"/>
                    </a:cubicBezTo>
                    <a:cubicBezTo>
                      <a:pt x="431330" y="36830"/>
                      <a:pt x="377655" y="36830"/>
                      <a:pt x="323979" y="38100"/>
                    </a:cubicBezTo>
                    <a:cubicBezTo>
                      <a:pt x="231267" y="41910"/>
                      <a:pt x="138555" y="45720"/>
                      <a:pt x="49530" y="50800"/>
                    </a:cubicBezTo>
                    <a:cubicBezTo>
                      <a:pt x="36830" y="50800"/>
                      <a:pt x="34290" y="53340"/>
                      <a:pt x="33020" y="72280"/>
                    </a:cubicBezTo>
                    <a:cubicBezTo>
                      <a:pt x="31750" y="115129"/>
                      <a:pt x="31750" y="157978"/>
                      <a:pt x="30480" y="200826"/>
                    </a:cubicBezTo>
                    <a:cubicBezTo>
                      <a:pt x="29210" y="272241"/>
                      <a:pt x="26670" y="341275"/>
                      <a:pt x="25400" y="412689"/>
                    </a:cubicBezTo>
                    <a:cubicBezTo>
                      <a:pt x="20320" y="488864"/>
                      <a:pt x="26670" y="2350399"/>
                      <a:pt x="29210" y="2426575"/>
                    </a:cubicBezTo>
                    <a:cubicBezTo>
                      <a:pt x="29210" y="2507511"/>
                      <a:pt x="29210" y="2590828"/>
                      <a:pt x="30480" y="2671764"/>
                    </a:cubicBezTo>
                    <a:cubicBezTo>
                      <a:pt x="30480" y="2731276"/>
                      <a:pt x="33020" y="2790788"/>
                      <a:pt x="33020" y="2850300"/>
                    </a:cubicBezTo>
                    <a:cubicBezTo>
                      <a:pt x="33020" y="2914573"/>
                      <a:pt x="33020" y="2978846"/>
                      <a:pt x="31750" y="3040998"/>
                    </a:cubicBezTo>
                    <a:cubicBezTo>
                      <a:pt x="31750" y="3044808"/>
                      <a:pt x="31750" y="3047348"/>
                      <a:pt x="31750" y="3051158"/>
                    </a:cubicBezTo>
                    <a:cubicBezTo>
                      <a:pt x="31750" y="3061318"/>
                      <a:pt x="35560" y="3065128"/>
                      <a:pt x="44450" y="3065128"/>
                    </a:cubicBezTo>
                    <a:cubicBezTo>
                      <a:pt x="67801" y="3065128"/>
                      <a:pt x="101958" y="3066398"/>
                      <a:pt x="133675" y="3066398"/>
                    </a:cubicBezTo>
                    <a:cubicBezTo>
                      <a:pt x="180031" y="3066398"/>
                      <a:pt x="228827" y="3063858"/>
                      <a:pt x="275183" y="3066398"/>
                    </a:cubicBezTo>
                    <a:cubicBezTo>
                      <a:pt x="350817" y="3070208"/>
                      <a:pt x="426451" y="3072748"/>
                      <a:pt x="502085" y="3071478"/>
                    </a:cubicBezTo>
                    <a:cubicBezTo>
                      <a:pt x="550881" y="3070208"/>
                      <a:pt x="597237" y="3072748"/>
                      <a:pt x="646033" y="3072748"/>
                    </a:cubicBezTo>
                    <a:cubicBezTo>
                      <a:pt x="716787" y="3072748"/>
                      <a:pt x="787541" y="3071478"/>
                      <a:pt x="858295" y="3072748"/>
                    </a:cubicBezTo>
                    <a:cubicBezTo>
                      <a:pt x="963207" y="3074018"/>
                      <a:pt x="2114791" y="3063858"/>
                      <a:pt x="2222143" y="3066398"/>
                    </a:cubicBezTo>
                    <a:cubicBezTo>
                      <a:pt x="2268499" y="3067668"/>
                      <a:pt x="2314855" y="3068938"/>
                      <a:pt x="2358771" y="3068938"/>
                    </a:cubicBezTo>
                    <a:cubicBezTo>
                      <a:pt x="2439285" y="3071478"/>
                      <a:pt x="2517358" y="3067668"/>
                      <a:pt x="2597872" y="3071478"/>
                    </a:cubicBezTo>
                    <a:cubicBezTo>
                      <a:pt x="2663746" y="3074018"/>
                      <a:pt x="2729621" y="3074018"/>
                      <a:pt x="2795495" y="3076558"/>
                    </a:cubicBezTo>
                    <a:cubicBezTo>
                      <a:pt x="2893087" y="3080368"/>
                      <a:pt x="2990679" y="3082908"/>
                      <a:pt x="3088271" y="3084178"/>
                    </a:cubicBezTo>
                    <a:cubicBezTo>
                      <a:pt x="3124868" y="3084178"/>
                      <a:pt x="3145093" y="3082908"/>
                      <a:pt x="3165413" y="3082908"/>
                    </a:cubicBezTo>
                    <a:close/>
                  </a:path>
                </a:pathLst>
              </a:custGeom>
              <a:solidFill>
                <a:srgbClr val="000000"/>
              </a:solidFill>
            </p:spPr>
          </p:sp>
        </p:grpSp>
        <p:sp>
          <p:nvSpPr>
            <p:cNvPr id="21" name="Rectangle 20"/>
            <p:cNvSpPr/>
            <p:nvPr/>
          </p:nvSpPr>
          <p:spPr>
            <a:xfrm>
              <a:off x="7279872" y="4685006"/>
              <a:ext cx="4360209" cy="1824923"/>
            </a:xfrm>
            <a:prstGeom prst="rect">
              <a:avLst/>
            </a:prstGeom>
          </p:spPr>
          <p:txBody>
            <a:bodyPr wrap="square">
              <a:spAutoFit/>
            </a:bodyPr>
            <a:lstStyle/>
            <a:p>
              <a:pPr algn="ctr">
                <a:lnSpc>
                  <a:spcPct val="150000"/>
                </a:lnSpc>
                <a:spcBef>
                  <a:spcPts val="600"/>
                </a:spcBef>
                <a:spcAft>
                  <a:spcPts val="600"/>
                </a:spcAft>
                <a:buClr>
                  <a:srgbClr val="000000"/>
                </a:buClr>
                <a:buFont typeface="Arial"/>
                <a:buNone/>
              </a:pPr>
              <a:r>
                <a:rPr lang="pt-BR" sz="4000" kern="0" dirty="0">
                  <a:latin typeface="Arial"/>
                  <a:ea typeface="Calibri" panose="020F0502020204030204" pitchFamily="34" charset="0"/>
                  <a:cs typeface="Times New Roman" panose="02020603050405020304" pitchFamily="18" charset="0"/>
                  <a:sym typeface="Arial"/>
                </a:rPr>
                <a:t>* Hoàn thành các bài tập trong SBT. </a:t>
              </a:r>
            </a:p>
          </p:txBody>
        </p:sp>
      </p:grpSp>
      <p:grpSp>
        <p:nvGrpSpPr>
          <p:cNvPr id="24" name="Group 23"/>
          <p:cNvGrpSpPr/>
          <p:nvPr/>
        </p:nvGrpSpPr>
        <p:grpSpPr>
          <a:xfrm>
            <a:off x="12190260" y="2857500"/>
            <a:ext cx="5548298" cy="3785652"/>
            <a:chOff x="12589070" y="3429564"/>
            <a:chExt cx="5538234" cy="4777111"/>
          </a:xfrm>
        </p:grpSpPr>
        <p:grpSp>
          <p:nvGrpSpPr>
            <p:cNvPr id="25" name="Group 3"/>
            <p:cNvGrpSpPr/>
            <p:nvPr/>
          </p:nvGrpSpPr>
          <p:grpSpPr>
            <a:xfrm>
              <a:off x="12644694" y="3479846"/>
              <a:ext cx="5422223" cy="4709752"/>
              <a:chOff x="-3810" y="0"/>
              <a:chExt cx="3189543" cy="3444242"/>
            </a:xfrm>
          </p:grpSpPr>
          <p:sp>
            <p:nvSpPr>
              <p:cNvPr id="27" name="Freeform 4"/>
              <p:cNvSpPr/>
              <p:nvPr/>
            </p:nvSpPr>
            <p:spPr>
              <a:xfrm>
                <a:off x="10160" y="16510"/>
                <a:ext cx="3160333" cy="3427732"/>
              </a:xfrm>
              <a:custGeom>
                <a:avLst/>
                <a:gdLst/>
                <a:ahLst/>
                <a:cxnLst/>
                <a:rect l="l" t="t" r="r" b="b"/>
                <a:pathLst>
                  <a:path w="3160333" h="3074018">
                    <a:moveTo>
                      <a:pt x="3160333" y="3074018"/>
                    </a:moveTo>
                    <a:lnTo>
                      <a:pt x="0" y="3066398"/>
                    </a:lnTo>
                    <a:lnTo>
                      <a:pt x="0" y="1079377"/>
                    </a:lnTo>
                    <a:lnTo>
                      <a:pt x="17780" y="19050"/>
                    </a:lnTo>
                    <a:lnTo>
                      <a:pt x="1573825" y="0"/>
                    </a:lnTo>
                    <a:lnTo>
                      <a:pt x="3141283" y="5080"/>
                    </a:lnTo>
                    <a:close/>
                  </a:path>
                </a:pathLst>
              </a:custGeom>
              <a:solidFill>
                <a:srgbClr val="FFF5DE"/>
              </a:solidFill>
            </p:spPr>
          </p:sp>
          <p:sp>
            <p:nvSpPr>
              <p:cNvPr id="28" name="Freeform 5"/>
              <p:cNvSpPr/>
              <p:nvPr/>
            </p:nvSpPr>
            <p:spPr>
              <a:xfrm>
                <a:off x="-3810" y="0"/>
                <a:ext cx="3189543" cy="3444242"/>
              </a:xfrm>
              <a:custGeom>
                <a:avLst/>
                <a:gdLst/>
                <a:ahLst/>
                <a:cxnLst/>
                <a:rect l="l" t="t" r="r" b="b"/>
                <a:pathLst>
                  <a:path w="3189543" h="3100688">
                    <a:moveTo>
                      <a:pt x="3155253" y="21590"/>
                    </a:moveTo>
                    <a:cubicBezTo>
                      <a:pt x="3156523" y="34290"/>
                      <a:pt x="3156523" y="44450"/>
                      <a:pt x="3157793" y="54610"/>
                    </a:cubicBezTo>
                    <a:cubicBezTo>
                      <a:pt x="3160333" y="110368"/>
                      <a:pt x="3161603" y="177021"/>
                      <a:pt x="3164143" y="241294"/>
                    </a:cubicBezTo>
                    <a:cubicBezTo>
                      <a:pt x="3164143" y="334133"/>
                      <a:pt x="3176843" y="2164722"/>
                      <a:pt x="3183193" y="2257561"/>
                    </a:cubicBezTo>
                    <a:cubicBezTo>
                      <a:pt x="3189543" y="2398009"/>
                      <a:pt x="3185733" y="2540838"/>
                      <a:pt x="3185733" y="2681286"/>
                    </a:cubicBezTo>
                    <a:cubicBezTo>
                      <a:pt x="3185733" y="2805071"/>
                      <a:pt x="3187003" y="2919334"/>
                      <a:pt x="3188273" y="3039728"/>
                    </a:cubicBezTo>
                    <a:cubicBezTo>
                      <a:pt x="3188273" y="3061318"/>
                      <a:pt x="3188273" y="3075288"/>
                      <a:pt x="3188273" y="3099418"/>
                    </a:cubicBezTo>
                    <a:cubicBezTo>
                      <a:pt x="3165413" y="3099418"/>
                      <a:pt x="3145093" y="3100688"/>
                      <a:pt x="3119988" y="3099418"/>
                    </a:cubicBezTo>
                    <a:cubicBezTo>
                      <a:pt x="2961402" y="3094338"/>
                      <a:pt x="2800375" y="3100688"/>
                      <a:pt x="2641788" y="3095608"/>
                    </a:cubicBezTo>
                    <a:cubicBezTo>
                      <a:pt x="2546636" y="3091798"/>
                      <a:pt x="2453923" y="3094338"/>
                      <a:pt x="2358771" y="3091798"/>
                    </a:cubicBezTo>
                    <a:cubicBezTo>
                      <a:pt x="2314855" y="3090528"/>
                      <a:pt x="2270938" y="3089258"/>
                      <a:pt x="2227022" y="3087988"/>
                    </a:cubicBezTo>
                    <a:cubicBezTo>
                      <a:pt x="2200184" y="3087988"/>
                      <a:pt x="2175786" y="3089258"/>
                      <a:pt x="2148949" y="3089258"/>
                    </a:cubicBezTo>
                    <a:cubicBezTo>
                      <a:pt x="2080634" y="3087988"/>
                      <a:pt x="1892770" y="3089258"/>
                      <a:pt x="1824455" y="3087988"/>
                    </a:cubicBezTo>
                    <a:cubicBezTo>
                      <a:pt x="1775659" y="3086718"/>
                      <a:pt x="799740" y="3095608"/>
                      <a:pt x="750944" y="3094338"/>
                    </a:cubicBezTo>
                    <a:cubicBezTo>
                      <a:pt x="738745" y="3094338"/>
                      <a:pt x="724106" y="3095608"/>
                      <a:pt x="711907" y="3095608"/>
                    </a:cubicBezTo>
                    <a:cubicBezTo>
                      <a:pt x="682630" y="3095608"/>
                      <a:pt x="655792" y="3096878"/>
                      <a:pt x="626514" y="3096878"/>
                    </a:cubicBezTo>
                    <a:cubicBezTo>
                      <a:pt x="553320" y="3096878"/>
                      <a:pt x="482566" y="3095608"/>
                      <a:pt x="409372" y="3094338"/>
                    </a:cubicBezTo>
                    <a:cubicBezTo>
                      <a:pt x="365456" y="3093068"/>
                      <a:pt x="321540" y="3091798"/>
                      <a:pt x="280063" y="3090528"/>
                    </a:cubicBezTo>
                    <a:cubicBezTo>
                      <a:pt x="201989" y="3089258"/>
                      <a:pt x="123916" y="3087988"/>
                      <a:pt x="48260" y="3087988"/>
                    </a:cubicBezTo>
                    <a:cubicBezTo>
                      <a:pt x="38100" y="3087988"/>
                      <a:pt x="29210" y="3087988"/>
                      <a:pt x="19050" y="3086718"/>
                    </a:cubicBezTo>
                    <a:cubicBezTo>
                      <a:pt x="10160" y="3085448"/>
                      <a:pt x="5080" y="3079098"/>
                      <a:pt x="7620" y="3070208"/>
                    </a:cubicBezTo>
                    <a:cubicBezTo>
                      <a:pt x="16510" y="3038358"/>
                      <a:pt x="12700" y="2978846"/>
                      <a:pt x="11430" y="2916954"/>
                    </a:cubicBezTo>
                    <a:cubicBezTo>
                      <a:pt x="10160" y="2790788"/>
                      <a:pt x="6350" y="2667003"/>
                      <a:pt x="7620" y="2540838"/>
                    </a:cubicBezTo>
                    <a:cubicBezTo>
                      <a:pt x="5080" y="2383726"/>
                      <a:pt x="0" y="438874"/>
                      <a:pt x="7620" y="279382"/>
                    </a:cubicBezTo>
                    <a:cubicBezTo>
                      <a:pt x="8890" y="248436"/>
                      <a:pt x="7620" y="215109"/>
                      <a:pt x="8890" y="184163"/>
                    </a:cubicBezTo>
                    <a:cubicBezTo>
                      <a:pt x="10160" y="134173"/>
                      <a:pt x="12700" y="79422"/>
                      <a:pt x="13970" y="44450"/>
                    </a:cubicBezTo>
                    <a:cubicBezTo>
                      <a:pt x="13970" y="41910"/>
                      <a:pt x="15240" y="39370"/>
                      <a:pt x="16510" y="38100"/>
                    </a:cubicBezTo>
                    <a:cubicBezTo>
                      <a:pt x="38100" y="35560"/>
                      <a:pt x="62921" y="30480"/>
                      <a:pt x="101958" y="29210"/>
                    </a:cubicBezTo>
                    <a:cubicBezTo>
                      <a:pt x="167832" y="25400"/>
                      <a:pt x="233707" y="22860"/>
                      <a:pt x="302021" y="20320"/>
                    </a:cubicBezTo>
                    <a:cubicBezTo>
                      <a:pt x="348377" y="17780"/>
                      <a:pt x="394733" y="16510"/>
                      <a:pt x="438650" y="13970"/>
                    </a:cubicBezTo>
                    <a:cubicBezTo>
                      <a:pt x="482566" y="11430"/>
                      <a:pt x="528922" y="8890"/>
                      <a:pt x="572839" y="8890"/>
                    </a:cubicBezTo>
                    <a:cubicBezTo>
                      <a:pt x="621635" y="7620"/>
                      <a:pt x="670431" y="10160"/>
                      <a:pt x="719227" y="8890"/>
                    </a:cubicBezTo>
                    <a:cubicBezTo>
                      <a:pt x="780222" y="8890"/>
                      <a:pt x="1885450" y="6350"/>
                      <a:pt x="1946445" y="5080"/>
                    </a:cubicBezTo>
                    <a:cubicBezTo>
                      <a:pt x="2005000" y="3810"/>
                      <a:pt x="2063556" y="2540"/>
                      <a:pt x="2124551" y="2540"/>
                    </a:cubicBezTo>
                    <a:cubicBezTo>
                      <a:pt x="2224582" y="1270"/>
                      <a:pt x="2322174" y="0"/>
                      <a:pt x="2422206" y="0"/>
                    </a:cubicBezTo>
                    <a:cubicBezTo>
                      <a:pt x="2463683" y="0"/>
                      <a:pt x="2507599" y="2540"/>
                      <a:pt x="2549076" y="2540"/>
                    </a:cubicBezTo>
                    <a:cubicBezTo>
                      <a:pt x="2663746" y="3810"/>
                      <a:pt x="2780856" y="5080"/>
                      <a:pt x="2895527" y="7620"/>
                    </a:cubicBezTo>
                    <a:cubicBezTo>
                      <a:pt x="2956522" y="8890"/>
                      <a:pt x="3017517" y="12700"/>
                      <a:pt x="3078512" y="16510"/>
                    </a:cubicBezTo>
                    <a:cubicBezTo>
                      <a:pt x="3093151" y="16510"/>
                      <a:pt x="3107789" y="16510"/>
                      <a:pt x="3119988" y="16510"/>
                    </a:cubicBezTo>
                    <a:cubicBezTo>
                      <a:pt x="3136203" y="17780"/>
                      <a:pt x="3145093" y="20320"/>
                      <a:pt x="3155253" y="21590"/>
                    </a:cubicBezTo>
                    <a:close/>
                    <a:moveTo>
                      <a:pt x="3165413" y="3082908"/>
                    </a:moveTo>
                    <a:cubicBezTo>
                      <a:pt x="3166683" y="3066398"/>
                      <a:pt x="3167953" y="3053698"/>
                      <a:pt x="3167953" y="3040998"/>
                    </a:cubicBezTo>
                    <a:cubicBezTo>
                      <a:pt x="3166683" y="2907432"/>
                      <a:pt x="3165413" y="2781266"/>
                      <a:pt x="3165413" y="2645579"/>
                    </a:cubicBezTo>
                    <a:cubicBezTo>
                      <a:pt x="3165413" y="2583686"/>
                      <a:pt x="3167953" y="2521794"/>
                      <a:pt x="3166683" y="2459901"/>
                    </a:cubicBezTo>
                    <a:cubicBezTo>
                      <a:pt x="3166683" y="2402770"/>
                      <a:pt x="3165413" y="2343258"/>
                      <a:pt x="3164143" y="2286126"/>
                    </a:cubicBezTo>
                    <a:cubicBezTo>
                      <a:pt x="3159063" y="2198049"/>
                      <a:pt x="3147633" y="374601"/>
                      <a:pt x="3147633" y="286523"/>
                    </a:cubicBezTo>
                    <a:cubicBezTo>
                      <a:pt x="3145093" y="212729"/>
                      <a:pt x="3142553" y="136553"/>
                      <a:pt x="3140013" y="63500"/>
                    </a:cubicBezTo>
                    <a:cubicBezTo>
                      <a:pt x="3138743" y="44450"/>
                      <a:pt x="3137473" y="43180"/>
                      <a:pt x="3112669" y="41910"/>
                    </a:cubicBezTo>
                    <a:cubicBezTo>
                      <a:pt x="3105350" y="41910"/>
                      <a:pt x="3100470" y="41910"/>
                      <a:pt x="3093151" y="40640"/>
                    </a:cubicBezTo>
                    <a:cubicBezTo>
                      <a:pt x="3032156" y="36830"/>
                      <a:pt x="2968721" y="31750"/>
                      <a:pt x="2907726" y="30480"/>
                    </a:cubicBezTo>
                    <a:cubicBezTo>
                      <a:pt x="2758898" y="26670"/>
                      <a:pt x="2607631" y="25400"/>
                      <a:pt x="2458803" y="22860"/>
                    </a:cubicBezTo>
                    <a:cubicBezTo>
                      <a:pt x="2436845" y="22860"/>
                      <a:pt x="2412447" y="22860"/>
                      <a:pt x="2390489" y="22860"/>
                    </a:cubicBezTo>
                    <a:cubicBezTo>
                      <a:pt x="2353892" y="22860"/>
                      <a:pt x="2317295" y="22860"/>
                      <a:pt x="2283138" y="22860"/>
                    </a:cubicBezTo>
                    <a:cubicBezTo>
                      <a:pt x="2205064" y="22860"/>
                      <a:pt x="2126990" y="22860"/>
                      <a:pt x="2051357" y="24130"/>
                    </a:cubicBezTo>
                    <a:cubicBezTo>
                      <a:pt x="1985482" y="25400"/>
                      <a:pt x="875374" y="29210"/>
                      <a:pt x="809499" y="29210"/>
                    </a:cubicBezTo>
                    <a:cubicBezTo>
                      <a:pt x="702148" y="29210"/>
                      <a:pt x="594797" y="26670"/>
                      <a:pt x="487446" y="33020"/>
                    </a:cubicBezTo>
                    <a:cubicBezTo>
                      <a:pt x="431330" y="36830"/>
                      <a:pt x="377655" y="36830"/>
                      <a:pt x="323979" y="38100"/>
                    </a:cubicBezTo>
                    <a:cubicBezTo>
                      <a:pt x="231267" y="41910"/>
                      <a:pt x="138555" y="45720"/>
                      <a:pt x="49530" y="50800"/>
                    </a:cubicBezTo>
                    <a:cubicBezTo>
                      <a:pt x="36830" y="50800"/>
                      <a:pt x="34290" y="53340"/>
                      <a:pt x="33020" y="72280"/>
                    </a:cubicBezTo>
                    <a:cubicBezTo>
                      <a:pt x="31750" y="115129"/>
                      <a:pt x="31750" y="157978"/>
                      <a:pt x="30480" y="200826"/>
                    </a:cubicBezTo>
                    <a:cubicBezTo>
                      <a:pt x="29210" y="272241"/>
                      <a:pt x="26670" y="341275"/>
                      <a:pt x="25400" y="412689"/>
                    </a:cubicBezTo>
                    <a:cubicBezTo>
                      <a:pt x="20320" y="488864"/>
                      <a:pt x="26670" y="2350399"/>
                      <a:pt x="29210" y="2426575"/>
                    </a:cubicBezTo>
                    <a:cubicBezTo>
                      <a:pt x="29210" y="2507511"/>
                      <a:pt x="29210" y="2590828"/>
                      <a:pt x="30480" y="2671764"/>
                    </a:cubicBezTo>
                    <a:cubicBezTo>
                      <a:pt x="30480" y="2731276"/>
                      <a:pt x="33020" y="2790788"/>
                      <a:pt x="33020" y="2850300"/>
                    </a:cubicBezTo>
                    <a:cubicBezTo>
                      <a:pt x="33020" y="2914573"/>
                      <a:pt x="33020" y="2978846"/>
                      <a:pt x="31750" y="3040998"/>
                    </a:cubicBezTo>
                    <a:cubicBezTo>
                      <a:pt x="31750" y="3044808"/>
                      <a:pt x="31750" y="3047348"/>
                      <a:pt x="31750" y="3051158"/>
                    </a:cubicBezTo>
                    <a:cubicBezTo>
                      <a:pt x="31750" y="3061318"/>
                      <a:pt x="35560" y="3065128"/>
                      <a:pt x="44450" y="3065128"/>
                    </a:cubicBezTo>
                    <a:cubicBezTo>
                      <a:pt x="67801" y="3065128"/>
                      <a:pt x="101958" y="3066398"/>
                      <a:pt x="133675" y="3066398"/>
                    </a:cubicBezTo>
                    <a:cubicBezTo>
                      <a:pt x="180031" y="3066398"/>
                      <a:pt x="228827" y="3063858"/>
                      <a:pt x="275183" y="3066398"/>
                    </a:cubicBezTo>
                    <a:cubicBezTo>
                      <a:pt x="350817" y="3070208"/>
                      <a:pt x="426451" y="3072748"/>
                      <a:pt x="502085" y="3071478"/>
                    </a:cubicBezTo>
                    <a:cubicBezTo>
                      <a:pt x="550881" y="3070208"/>
                      <a:pt x="597237" y="3072748"/>
                      <a:pt x="646033" y="3072748"/>
                    </a:cubicBezTo>
                    <a:cubicBezTo>
                      <a:pt x="716787" y="3072748"/>
                      <a:pt x="787541" y="3071478"/>
                      <a:pt x="858295" y="3072748"/>
                    </a:cubicBezTo>
                    <a:cubicBezTo>
                      <a:pt x="963207" y="3074018"/>
                      <a:pt x="2114791" y="3063858"/>
                      <a:pt x="2222143" y="3066398"/>
                    </a:cubicBezTo>
                    <a:cubicBezTo>
                      <a:pt x="2268499" y="3067668"/>
                      <a:pt x="2314855" y="3068938"/>
                      <a:pt x="2358771" y="3068938"/>
                    </a:cubicBezTo>
                    <a:cubicBezTo>
                      <a:pt x="2439285" y="3071478"/>
                      <a:pt x="2517358" y="3067668"/>
                      <a:pt x="2597872" y="3071478"/>
                    </a:cubicBezTo>
                    <a:cubicBezTo>
                      <a:pt x="2663746" y="3074018"/>
                      <a:pt x="2729621" y="3074018"/>
                      <a:pt x="2795495" y="3076558"/>
                    </a:cubicBezTo>
                    <a:cubicBezTo>
                      <a:pt x="2893087" y="3080368"/>
                      <a:pt x="2990679" y="3082908"/>
                      <a:pt x="3088271" y="3084178"/>
                    </a:cubicBezTo>
                    <a:cubicBezTo>
                      <a:pt x="3124868" y="3084178"/>
                      <a:pt x="3145093" y="3082908"/>
                      <a:pt x="3165413" y="3082908"/>
                    </a:cubicBezTo>
                    <a:close/>
                  </a:path>
                </a:pathLst>
              </a:custGeom>
              <a:solidFill>
                <a:srgbClr val="000000"/>
              </a:solidFill>
            </p:spPr>
          </p:sp>
        </p:grpSp>
        <p:sp>
          <p:nvSpPr>
            <p:cNvPr id="26" name="Rectangle 25"/>
            <p:cNvSpPr/>
            <p:nvPr/>
          </p:nvSpPr>
          <p:spPr>
            <a:xfrm>
              <a:off x="12589070" y="3429564"/>
              <a:ext cx="5538234" cy="4777111"/>
            </a:xfrm>
            <a:prstGeom prst="rect">
              <a:avLst/>
            </a:prstGeom>
          </p:spPr>
          <p:txBody>
            <a:bodyPr wrap="square">
              <a:spAutoFit/>
            </a:bodyPr>
            <a:lstStyle/>
            <a:p>
              <a:pPr algn="ctr">
                <a:lnSpc>
                  <a:spcPct val="150000"/>
                </a:lnSpc>
                <a:buClr>
                  <a:srgbClr val="000000"/>
                </a:buClr>
                <a:buFont typeface="Arial"/>
                <a:buNone/>
              </a:pPr>
              <a:r>
                <a:rPr lang="pt-BR" sz="4000" kern="0" dirty="0">
                  <a:latin typeface="Arial"/>
                  <a:ea typeface="Calibri" panose="020F0502020204030204" pitchFamily="34" charset="0"/>
                  <a:cs typeface="Times New Roman" panose="02020603050405020304" pitchFamily="18" charset="0"/>
                  <a:sym typeface="Arial"/>
                </a:rPr>
                <a:t>* </a:t>
              </a:r>
              <a:r>
                <a:rPr lang="vi-VN" sz="4000" kern="0" dirty="0">
                  <a:latin typeface="Arial"/>
                  <a:ea typeface="Calibri" panose="020F0502020204030204" pitchFamily="34" charset="0"/>
                  <a:cs typeface="Times New Roman" panose="02020603050405020304" pitchFamily="18" charset="0"/>
                  <a:sym typeface="Arial"/>
                </a:rPr>
                <a:t>Chuẩn bị trước </a:t>
              </a:r>
              <a:endParaRPr lang="en-US" sz="4000" kern="0" dirty="0">
                <a:latin typeface="Arial"/>
                <a:ea typeface="Calibri" panose="020F0502020204030204" pitchFamily="34" charset="0"/>
                <a:cs typeface="Times New Roman" panose="02020603050405020304" pitchFamily="18" charset="0"/>
                <a:sym typeface="Arial"/>
              </a:endParaRPr>
            </a:p>
            <a:p>
              <a:pPr algn="ctr">
                <a:lnSpc>
                  <a:spcPct val="150000"/>
                </a:lnSpc>
                <a:buClr>
                  <a:srgbClr val="000000"/>
                </a:buClr>
                <a:buFont typeface="Arial"/>
                <a:buNone/>
              </a:pPr>
              <a:r>
                <a:rPr lang="vi-VN" sz="4000" b="1" kern="0" dirty="0">
                  <a:latin typeface="Arial"/>
                  <a:ea typeface="Calibri" panose="020F0502020204030204" pitchFamily="34" charset="0"/>
                  <a:cs typeface="Times New Roman" panose="02020603050405020304" pitchFamily="18" charset="0"/>
                  <a:sym typeface="Arial"/>
                </a:rPr>
                <a:t>"Bài 2: Đa thức một biến. Nghiệm của đa thức một biến".</a:t>
              </a:r>
              <a:endParaRPr lang="pt-BR" sz="4000" b="1" kern="0" dirty="0">
                <a:latin typeface="Arial"/>
                <a:ea typeface="Calibri" panose="020F0502020204030204" pitchFamily="34" charset="0"/>
                <a:cs typeface="Times New Roman" panose="02020603050405020304" pitchFamily="18" charset="0"/>
                <a:sym typeface="Arial"/>
              </a:endParaRPr>
            </a:p>
          </p:txBody>
        </p:sp>
      </p:grpSp>
    </p:spTree>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500" fill="hold"/>
                                        <p:tgtEl>
                                          <p:spTgt spid="14"/>
                                        </p:tgtEl>
                                        <p:attrNameLst>
                                          <p:attrName>ppt_x</p:attrName>
                                        </p:attrNameLst>
                                      </p:cBhvr>
                                      <p:tavLst>
                                        <p:tav tm="0">
                                          <p:val>
                                            <p:strVal val="0-#ppt_w/2"/>
                                          </p:val>
                                        </p:tav>
                                        <p:tav tm="100000">
                                          <p:val>
                                            <p:strVal val="#ppt_x"/>
                                          </p:val>
                                        </p:tav>
                                      </p:tavLst>
                                    </p:anim>
                                    <p:anim calcmode="lin" valueType="num">
                                      <p:cBhvr additive="base">
                                        <p:cTn id="13" dur="500" fill="hold"/>
                                        <p:tgtEl>
                                          <p:spTgt spid="14"/>
                                        </p:tgtEl>
                                        <p:attrNameLst>
                                          <p:attrName>ppt_y</p:attrName>
                                        </p:attrNameLst>
                                      </p:cBhvr>
                                      <p:tavLst>
                                        <p:tav tm="0">
                                          <p:val>
                                            <p:strVal val="#ppt_y"/>
                                          </p:val>
                                        </p:tav>
                                        <p:tav tm="100000">
                                          <p:val>
                                            <p:strVal val="#ppt_y"/>
                                          </p:val>
                                        </p:tav>
                                      </p:tavLst>
                                    </p:anim>
                                  </p:childTnLst>
                                </p:cTn>
                              </p:par>
                              <p:par>
                                <p:cTn id="14" presetID="2" presetClass="entr" presetSubtype="8"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0-#ppt_w/2"/>
                                          </p:val>
                                        </p:tav>
                                        <p:tav tm="100000">
                                          <p:val>
                                            <p:strVal val="#ppt_x"/>
                                          </p:val>
                                        </p:tav>
                                      </p:tavLst>
                                    </p:anim>
                                    <p:anim calcmode="lin" valueType="num">
                                      <p:cBhvr additive="base">
                                        <p:cTn id="17"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barn(inVertical)">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randombar(horizontal)">
                                      <p:cBhvr>
                                        <p:cTn id="2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E7FEFF"/>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11884015" y="6036042"/>
            <a:ext cx="6784439" cy="5057491"/>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905201" y="6978733"/>
            <a:ext cx="2401547" cy="4114800"/>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239000" y="7277100"/>
            <a:ext cx="1171171" cy="1217664"/>
          </a:xfrm>
          <a:prstGeom prst="rect">
            <a:avLst/>
          </a:prstGeom>
        </p:spPr>
      </p:pic>
      <p:pic>
        <p:nvPicPr>
          <p:cNvPr id="7" name="Picture 7"/>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7086361" y="7793971"/>
            <a:ext cx="823225" cy="407122"/>
          </a:xfrm>
          <a:prstGeom prst="rect">
            <a:avLst/>
          </a:prstGeom>
        </p:spPr>
      </p:pic>
      <p:pic>
        <p:nvPicPr>
          <p:cNvPr id="8" name="Picture 8"/>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flipH="1" flipV="1">
            <a:off x="1028700" y="-1375992"/>
            <a:ext cx="3639719" cy="3513983"/>
          </a:xfrm>
          <a:prstGeom prst="rect">
            <a:avLst/>
          </a:prstGeom>
        </p:spPr>
      </p:pic>
      <p:pic>
        <p:nvPicPr>
          <p:cNvPr id="9" name="Picture 9"/>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511602" y="322767"/>
            <a:ext cx="3017405" cy="1053349"/>
          </a:xfrm>
          <a:prstGeom prst="rect">
            <a:avLst/>
          </a:prstGeom>
        </p:spPr>
      </p:pic>
      <p:pic>
        <p:nvPicPr>
          <p:cNvPr id="11" name="Picture 11"/>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611600" y="350530"/>
            <a:ext cx="1171171" cy="1217664"/>
          </a:xfrm>
          <a:prstGeom prst="rect">
            <a:avLst/>
          </a:prstGeom>
        </p:spPr>
      </p:pic>
      <p:pic>
        <p:nvPicPr>
          <p:cNvPr id="12" name="Picture 12"/>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6649460" y="772151"/>
            <a:ext cx="823225" cy="407122"/>
          </a:xfrm>
          <a:prstGeom prst="rect">
            <a:avLst/>
          </a:prstGeom>
        </p:spPr>
      </p:pic>
      <p:pic>
        <p:nvPicPr>
          <p:cNvPr id="13" name="Picture 1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65970" y="4305300"/>
            <a:ext cx="1171171" cy="1217664"/>
          </a:xfrm>
          <a:prstGeom prst="rect">
            <a:avLst/>
          </a:prstGeom>
        </p:spPr>
      </p:pic>
      <p:pic>
        <p:nvPicPr>
          <p:cNvPr id="14" name="Picture 14"/>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280176" y="4959839"/>
            <a:ext cx="746058" cy="368960"/>
          </a:xfrm>
          <a:prstGeom prst="rect">
            <a:avLst/>
          </a:prstGeom>
        </p:spPr>
      </p:pic>
      <p:sp>
        <p:nvSpPr>
          <p:cNvPr id="18" name="Rectangle 17"/>
          <p:cNvSpPr/>
          <p:nvPr/>
        </p:nvSpPr>
        <p:spPr>
          <a:xfrm>
            <a:off x="2667000" y="2415155"/>
            <a:ext cx="13030200" cy="3323987"/>
          </a:xfrm>
          <a:prstGeom prst="rect">
            <a:avLst/>
          </a:prstGeom>
        </p:spPr>
        <p:txBody>
          <a:bodyPr wrap="square">
            <a:spAutoFit/>
          </a:bodyPr>
          <a:lstStyle/>
          <a:p>
            <a:pPr lvl="0" algn="ctr">
              <a:lnSpc>
                <a:spcPct val="150000"/>
              </a:lnSpc>
            </a:pPr>
            <a:r>
              <a:rPr lang="en-US" sz="7000" b="1" dirty="0">
                <a:solidFill>
                  <a:prstClr val="black"/>
                </a:solidFill>
                <a:latin typeface="Arial" panose="020B0604020202020204" pitchFamily="34" charset="0"/>
                <a:cs typeface="Arial" panose="020B0604020202020204" pitchFamily="34" charset="0"/>
              </a:rPr>
              <a:t>CẢM ƠN CÁC EM </a:t>
            </a:r>
          </a:p>
          <a:p>
            <a:pPr lvl="0" algn="ctr">
              <a:lnSpc>
                <a:spcPct val="150000"/>
              </a:lnSpc>
            </a:pPr>
            <a:r>
              <a:rPr lang="en-US" sz="7000" b="1" dirty="0">
                <a:solidFill>
                  <a:prstClr val="black"/>
                </a:solidFill>
                <a:latin typeface="Arial" panose="020B0604020202020204" pitchFamily="34" charset="0"/>
                <a:cs typeface="Arial" panose="020B0604020202020204" pitchFamily="34" charset="0"/>
              </a:rPr>
              <a:t>ĐÃ LẮNG NGHE BÀI HỌC!</a:t>
            </a:r>
          </a:p>
        </p:txBody>
      </p:sp>
    </p:spTree>
  </p:cSld>
  <p:clrMapOvr>
    <a:masterClrMapping/>
  </p:clrMapOvr>
  <mc:AlternateContent xmlns:mc="http://schemas.openxmlformats.org/markup-compatibility/2006" xmlns:p14="http://schemas.microsoft.com/office/powerpoint/2010/main">
    <mc:Choice Requires="p14">
      <p:transition spd="med" p14:dur="700">
        <p14:flythrough/>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7FEF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38166" y="495300"/>
            <a:ext cx="1031750" cy="874673"/>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181600" y="9029700"/>
            <a:ext cx="4262034" cy="4114800"/>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0800000">
            <a:off x="7399334" y="8651055"/>
            <a:ext cx="2044300" cy="1564819"/>
          </a:xfrm>
          <a:prstGeom prst="rect">
            <a:avLst/>
          </a:prstGeom>
        </p:spPr>
      </p:pic>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V="1">
            <a:off x="16157167" y="-1485900"/>
            <a:ext cx="3639719" cy="3513983"/>
          </a:xfrm>
          <a:prstGeom prst="rect">
            <a:avLst/>
          </a:prstGeom>
        </p:spPr>
      </p:pic>
      <p:pic>
        <p:nvPicPr>
          <p:cNvPr id="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4975663" y="280151"/>
            <a:ext cx="3017405" cy="1053349"/>
          </a:xfrm>
          <a:prstGeom prst="rect">
            <a:avLst/>
          </a:prstGeom>
        </p:spPr>
      </p:pic>
      <p:pic>
        <p:nvPicPr>
          <p:cNvPr id="10" name="Picture 10"/>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104925" y="676124"/>
            <a:ext cx="800075" cy="395673"/>
          </a:xfrm>
          <a:prstGeom prst="rect">
            <a:avLst/>
          </a:prstGeom>
        </p:spPr>
      </p:pic>
      <p:sp>
        <p:nvSpPr>
          <p:cNvPr id="17" name="TextBox 16"/>
          <p:cNvSpPr txBox="1"/>
          <p:nvPr/>
        </p:nvSpPr>
        <p:spPr>
          <a:xfrm>
            <a:off x="6487041" y="563965"/>
            <a:ext cx="4953000" cy="1015663"/>
          </a:xfrm>
          <a:prstGeom prst="rect">
            <a:avLst/>
          </a:prstGeom>
          <a:noFill/>
        </p:spPr>
        <p:txBody>
          <a:bodyPr wrap="square" rtlCol="0">
            <a:spAutoFit/>
          </a:bodyPr>
          <a:lstStyle/>
          <a:p>
            <a:pPr algn="ctr"/>
            <a:r>
              <a:rPr lang="en-US" sz="6000" b="1" dirty="0">
                <a:solidFill>
                  <a:schemeClr val="tx2"/>
                </a:solidFill>
                <a:latin typeface="Arial" panose="020B0604020202020204" pitchFamily="34" charset="0"/>
                <a:cs typeface="Arial" panose="020B0604020202020204" pitchFamily="34" charset="0"/>
              </a:rPr>
              <a:t>NHẬN XÉT</a:t>
            </a:r>
          </a:p>
        </p:txBody>
      </p:sp>
      <p:sp>
        <p:nvSpPr>
          <p:cNvPr id="5" name="Rectangle 4"/>
          <p:cNvSpPr/>
          <p:nvPr/>
        </p:nvSpPr>
        <p:spPr>
          <a:xfrm>
            <a:off x="580253" y="1790700"/>
            <a:ext cx="13821548" cy="7478970"/>
          </a:xfrm>
          <a:prstGeom prst="rect">
            <a:avLst/>
          </a:prstGeom>
        </p:spPr>
        <p:txBody>
          <a:bodyPr wrap="square">
            <a:spAutoFit/>
          </a:bodyPr>
          <a:lstStyle/>
          <a:p>
            <a:pPr algn="just">
              <a:lnSpc>
                <a:spcPct val="150000"/>
              </a:lnSpc>
            </a:pPr>
            <a:r>
              <a:rPr lang="vi-VN" sz="4000" dirty="0"/>
              <a:t>Các số được nối với nhau bởi dấu các phép tính (cộng, trừ, nhân, chia, nâng lên luỹ thừa) tạo thành một biểu thức số. Đặc biệt, mỗi số cũng được coi là một biểu thức số.</a:t>
            </a:r>
          </a:p>
          <a:p>
            <a:pPr marL="571500" indent="-571500" algn="just">
              <a:lnSpc>
                <a:spcPct val="150000"/>
              </a:lnSpc>
              <a:buFont typeface="Arial" panose="020B0604020202020204" pitchFamily="34" charset="0"/>
              <a:buChar char="•"/>
            </a:pPr>
            <a:r>
              <a:rPr lang="vi-VN" sz="4000" dirty="0"/>
              <a:t>Trong biểu thức số có thể có các dấu ngoặc để chỉ thứ tự thực hiện các phép tính.</a:t>
            </a:r>
            <a:endParaRPr lang="en-US" sz="4000" dirty="0"/>
          </a:p>
          <a:p>
            <a:pPr marL="571500" indent="-571500" algn="just">
              <a:lnSpc>
                <a:spcPct val="150000"/>
              </a:lnSpc>
              <a:buFont typeface="Arial" panose="020B0604020202020204" pitchFamily="34" charset="0"/>
              <a:buChar char="•"/>
            </a:pPr>
            <a:r>
              <a:rPr lang="vi-VN" sz="4000" dirty="0"/>
              <a:t>Khi thực hiện các phép tính trong một biểu thức số, ta nhận được một số. Số đó được gọi là giá trị của biểu thức số đã cho.</a:t>
            </a:r>
          </a:p>
        </p:txBody>
      </p:sp>
      <p:pic>
        <p:nvPicPr>
          <p:cNvPr id="16" name="Picture 4"/>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4655337" y="4411579"/>
            <a:ext cx="4166063" cy="59055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anim calcmode="lin" valueType="num">
                                      <p:cBhvr>
                                        <p:cTn id="13" dur="500" fill="hold"/>
                                        <p:tgtEl>
                                          <p:spTgt spid="16"/>
                                        </p:tgtEl>
                                        <p:attrNameLst>
                                          <p:attrName>ppt_x</p:attrName>
                                        </p:attrNameLst>
                                      </p:cBhvr>
                                      <p:tavLst>
                                        <p:tav tm="0">
                                          <p:val>
                                            <p:strVal val="#ppt_x"/>
                                          </p:val>
                                        </p:tav>
                                        <p:tav tm="100000">
                                          <p:val>
                                            <p:strVal val="#ppt_x"/>
                                          </p:val>
                                        </p:tav>
                                      </p:tavLst>
                                    </p:anim>
                                    <p:anim calcmode="lin" valueType="num">
                                      <p:cBhvr>
                                        <p:cTn id="14" dur="500" fill="hold"/>
                                        <p:tgtEl>
                                          <p:spTgt spid="1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880471">
            <a:off x="-2332508" y="-1457481"/>
            <a:ext cx="3884554" cy="3941891"/>
          </a:xfrm>
          <a:prstGeom prst="rect">
            <a:avLst/>
          </a:prstGeom>
        </p:spPr>
      </p:pic>
      <p:grpSp>
        <p:nvGrpSpPr>
          <p:cNvPr id="12" name="Group 11"/>
          <p:cNvGrpSpPr/>
          <p:nvPr/>
        </p:nvGrpSpPr>
        <p:grpSpPr>
          <a:xfrm>
            <a:off x="6400800" y="1038951"/>
            <a:ext cx="5562600" cy="1066800"/>
            <a:chOff x="381000" y="190500"/>
            <a:chExt cx="5562600" cy="1066800"/>
          </a:xfrm>
          <a:solidFill>
            <a:schemeClr val="accent5"/>
          </a:solidFill>
        </p:grpSpPr>
        <p:sp>
          <p:nvSpPr>
            <p:cNvPr id="13" name="Rectangle 12"/>
            <p:cNvSpPr/>
            <p:nvPr/>
          </p:nvSpPr>
          <p:spPr>
            <a:xfrm>
              <a:off x="381000" y="190500"/>
              <a:ext cx="5562600" cy="1066800"/>
            </a:xfrm>
            <a:prstGeom prst="rect">
              <a:avLst/>
            </a:prstGeom>
            <a:grpFill/>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14" name="Rectangle 13"/>
            <p:cNvSpPr/>
            <p:nvPr/>
          </p:nvSpPr>
          <p:spPr>
            <a:xfrm>
              <a:off x="699938" y="190500"/>
              <a:ext cx="4946162" cy="1015663"/>
            </a:xfrm>
            <a:prstGeom prst="rect">
              <a:avLst/>
            </a:prstGeom>
            <a:noFill/>
            <a:ln>
              <a:noFill/>
            </a:ln>
          </p:spPr>
          <p:style>
            <a:lnRef idx="3">
              <a:schemeClr val="lt1"/>
            </a:lnRef>
            <a:fillRef idx="1">
              <a:schemeClr val="accent3"/>
            </a:fillRef>
            <a:effectRef idx="1">
              <a:schemeClr val="accent3"/>
            </a:effectRef>
            <a:fontRef idx="minor">
              <a:schemeClr val="lt1"/>
            </a:fontRef>
          </p:style>
          <p:txBody>
            <a:bodyPr wrap="none">
              <a:spAutoFit/>
            </a:bodyPr>
            <a:lstStyle/>
            <a:p>
              <a:pPr algn="just">
                <a:lnSpc>
                  <a:spcPct val="150000"/>
                </a:lnSpc>
                <a:spcAft>
                  <a:spcPts val="800"/>
                </a:spcAft>
              </a:pPr>
              <a:r>
                <a:rPr lang="nl-NL" sz="4000" b="1" dirty="0">
                  <a:solidFill>
                    <a:prstClr val="white"/>
                  </a:solidFill>
                  <a:latin typeface="Arial" panose="020B0604020202020204" pitchFamily="34" charset="0"/>
                  <a:ea typeface="Times New Roman" panose="02020603050405020304" pitchFamily="18" charset="0"/>
                  <a:cs typeface="Arial" panose="020B0604020202020204" pitchFamily="34" charset="0"/>
                </a:rPr>
                <a:t>Ví dụ </a:t>
              </a:r>
              <a:r>
                <a:rPr lang="en-US" sz="4000" b="1" dirty="0">
                  <a:solidFill>
                    <a:prstClr val="white"/>
                  </a:solidFill>
                  <a:latin typeface="Arial" panose="020B0604020202020204" pitchFamily="34" charset="0"/>
                  <a:ea typeface="Times New Roman" panose="02020603050405020304" pitchFamily="18" charset="0"/>
                  <a:cs typeface="Arial" panose="020B0604020202020204" pitchFamily="34" charset="0"/>
                </a:rPr>
                <a:t>1</a:t>
              </a:r>
              <a:r>
                <a:rPr lang="nl-NL" sz="4000" b="1" dirty="0">
                  <a:solidFill>
                    <a:prstClr val="white"/>
                  </a:solidFill>
                  <a:latin typeface="Arial" panose="020B0604020202020204" pitchFamily="34" charset="0"/>
                  <a:ea typeface="Times New Roman" panose="02020603050405020304" pitchFamily="18" charset="0"/>
                  <a:cs typeface="Arial" panose="020B0604020202020204" pitchFamily="34" charset="0"/>
                </a:rPr>
                <a:t> (SGK – tr</a:t>
              </a:r>
              <a:r>
                <a:rPr lang="en-US" sz="4000" b="1" dirty="0">
                  <a:solidFill>
                    <a:prstClr val="white"/>
                  </a:solidFill>
                  <a:latin typeface="Arial" panose="020B0604020202020204" pitchFamily="34" charset="0"/>
                  <a:ea typeface="Times New Roman" panose="02020603050405020304" pitchFamily="18" charset="0"/>
                  <a:cs typeface="Arial" panose="020B0604020202020204" pitchFamily="34" charset="0"/>
                </a:rPr>
                <a:t>41</a:t>
              </a:r>
              <a:r>
                <a:rPr lang="nl-NL" sz="4000" b="1" dirty="0">
                  <a:solidFill>
                    <a:prstClr val="white"/>
                  </a:solidFill>
                  <a:latin typeface="Arial" panose="020B0604020202020204" pitchFamily="34" charset="0"/>
                  <a:ea typeface="Times New Roman" panose="02020603050405020304" pitchFamily="18" charset="0"/>
                  <a:cs typeface="Arial" panose="020B0604020202020204" pitchFamily="34" charset="0"/>
                </a:rPr>
                <a:t>)</a:t>
              </a:r>
              <a:endParaRPr lang="en-US" sz="4000" dirty="0">
                <a:solidFill>
                  <a:prstClr val="white"/>
                </a:solidFill>
                <a:latin typeface="Arial" panose="020B0604020202020204" pitchFamily="34" charset="0"/>
                <a:ea typeface="Calibri" panose="020F0502020204030204" pitchFamily="34"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15" name="Rectangle 14"/>
              <p:cNvSpPr/>
              <p:nvPr/>
            </p:nvSpPr>
            <p:spPr>
              <a:xfrm>
                <a:off x="1828800" y="2471640"/>
                <a:ext cx="14706600" cy="3594446"/>
              </a:xfrm>
              <a:prstGeom prst="rect">
                <a:avLst/>
              </a:prstGeom>
            </p:spPr>
            <p:txBody>
              <a:bodyPr wrap="square">
                <a:spAutoFit/>
              </a:bodyPr>
              <a:lstStyle/>
              <a:p>
                <a:pPr>
                  <a:lnSpc>
                    <a:spcPct val="200000"/>
                  </a:lnSpc>
                  <a:spcAft>
                    <a:spcPts val="1200"/>
                  </a:spcAft>
                </a:pPr>
                <a:r>
                  <a:rPr lang="en-US" sz="4000" dirty="0" err="1">
                    <a:latin typeface="Arial" panose="020B0604020202020204" pitchFamily="34" charset="0"/>
                    <a:ea typeface="Calibri" panose="020F0502020204030204" pitchFamily="34" charset="0"/>
                    <a:cs typeface="Arial" panose="020B0604020202020204" pitchFamily="34" charset="0"/>
                  </a:rPr>
                  <a:t>Trong</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các</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phát</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biểu</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sau</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phát</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biểu</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nào</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đúng</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phát</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biểu</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nào</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sai</a:t>
                </a:r>
                <a:r>
                  <a:rPr lang="en-US" sz="4000" dirty="0">
                    <a:latin typeface="Arial" panose="020B0604020202020204" pitchFamily="34" charset="0"/>
                    <a:ea typeface="Calibri" panose="020F0502020204030204" pitchFamily="34" charset="0"/>
                    <a:cs typeface="Arial" panose="020B0604020202020204" pitchFamily="34" charset="0"/>
                  </a:rPr>
                  <a:t>?</a:t>
                </a:r>
                <a:br>
                  <a:rPr lang="en-US" sz="4000" dirty="0">
                    <a:latin typeface="Arial" panose="020B0604020202020204" pitchFamily="34" charset="0"/>
                    <a:ea typeface="Calibri" panose="020F0502020204030204" pitchFamily="34" charset="0"/>
                    <a:cs typeface="Arial" panose="020B0604020202020204" pitchFamily="34" charset="0"/>
                  </a:rPr>
                </a:br>
                <a:r>
                  <a:rPr lang="en-US" sz="4000" dirty="0">
                    <a:latin typeface="Arial" panose="020B0604020202020204" pitchFamily="34" charset="0"/>
                    <a:ea typeface="Calibri" panose="020F0502020204030204" pitchFamily="34" charset="0"/>
                    <a:cs typeface="Arial" panose="020B0604020202020204" pitchFamily="34" charset="0"/>
                  </a:rPr>
                  <a:t>a) 0 </a:t>
                </a:r>
                <a:r>
                  <a:rPr lang="en-US" sz="4000" dirty="0" err="1">
                    <a:latin typeface="Arial" panose="020B0604020202020204" pitchFamily="34" charset="0"/>
                    <a:ea typeface="Calibri" panose="020F0502020204030204" pitchFamily="34" charset="0"/>
                    <a:cs typeface="Arial" panose="020B0604020202020204" pitchFamily="34" charset="0"/>
                  </a:rPr>
                  <a:t>không</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phải</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là</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biểu</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thức</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số</a:t>
                </a:r>
                <a:r>
                  <a:rPr lang="en-US" sz="4000" dirty="0">
                    <a:latin typeface="Arial" panose="020B0604020202020204" pitchFamily="34" charset="0"/>
                    <a:ea typeface="Calibri" panose="020F0502020204030204" pitchFamily="34" charset="0"/>
                    <a:cs typeface="Arial" panose="020B0604020202020204" pitchFamily="34" charset="0"/>
                  </a:rPr>
                  <a:t>.</a:t>
                </a:r>
                <a:br>
                  <a:rPr lang="en-US" sz="4000" dirty="0">
                    <a:latin typeface="Arial" panose="020B0604020202020204" pitchFamily="34" charset="0"/>
                    <a:ea typeface="Calibri" panose="020F0502020204030204" pitchFamily="34" charset="0"/>
                    <a:cs typeface="Arial" panose="020B0604020202020204" pitchFamily="34" charset="0"/>
                  </a:rPr>
                </a:br>
                <a:r>
                  <a:rPr lang="en-US" sz="4000" dirty="0">
                    <a:latin typeface="Arial" panose="020B0604020202020204" pitchFamily="34" charset="0"/>
                    <a:ea typeface="Calibri" panose="020F0502020204030204" pitchFamily="34" charset="0"/>
                    <a:cs typeface="Arial" panose="020B0604020202020204" pitchFamily="34" charset="0"/>
                  </a:rPr>
                  <a:t>b) </a:t>
                </a:r>
                <a14:m>
                  <m:oMath xmlns:m="http://schemas.openxmlformats.org/officeDocument/2006/math">
                    <m:r>
                      <a:rPr lang="en-US" sz="4000">
                        <a:effectLst/>
                        <a:latin typeface="Cambria Math" panose="02040503050406030204" pitchFamily="18" charset="0"/>
                        <a:ea typeface="Calibri" panose="020F0502020204030204" pitchFamily="34" charset="0"/>
                        <a:cs typeface="Arial" panose="020B0604020202020204" pitchFamily="34" charset="0"/>
                      </a:rPr>
                      <m:t>200</m:t>
                    </m:r>
                    <m:r>
                      <a:rPr lang="en-US" sz="4000" i="1">
                        <a:effectLst/>
                        <a:latin typeface="Cambria Math" panose="02040503050406030204" pitchFamily="18" charset="0"/>
                        <a:ea typeface="Calibri" panose="020F0502020204030204" pitchFamily="34" charset="0"/>
                        <a:cs typeface="Arial" panose="020B0604020202020204" pitchFamily="34" charset="0"/>
                      </a:rPr>
                      <m:t>−</m:t>
                    </m:r>
                    <m:r>
                      <a:rPr lang="en-US" sz="4000">
                        <a:effectLst/>
                        <a:latin typeface="Cambria Math" panose="02040503050406030204" pitchFamily="18" charset="0"/>
                        <a:ea typeface="Calibri" panose="020F0502020204030204" pitchFamily="34" charset="0"/>
                        <a:cs typeface="Arial" panose="020B0604020202020204" pitchFamily="34" charset="0"/>
                      </a:rPr>
                      <m:t>200⋅</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a:effectLst/>
                            <a:latin typeface="Cambria Math" panose="02040503050406030204" pitchFamily="18" charset="0"/>
                            <a:ea typeface="Calibri" panose="020F0502020204030204" pitchFamily="34" charset="0"/>
                            <a:cs typeface="Arial" panose="020B0604020202020204" pitchFamily="34" charset="0"/>
                          </a:rPr>
                          <m:t>5</m:t>
                        </m:r>
                      </m:e>
                      <m:sup>
                        <m:r>
                          <a:rPr lang="en-US" sz="4000">
                            <a:effectLst/>
                            <a:latin typeface="Cambria Math" panose="02040503050406030204" pitchFamily="18" charset="0"/>
                            <a:ea typeface="Calibri" panose="020F0502020204030204" pitchFamily="34" charset="0"/>
                            <a:cs typeface="Arial" panose="020B0604020202020204" pitchFamily="34" charset="0"/>
                          </a:rPr>
                          <m:t>6</m:t>
                        </m:r>
                      </m:sup>
                    </m:sSup>
                  </m:oMath>
                </a14:m>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là</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biểu</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thức</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số</a:t>
                </a:r>
                <a:r>
                  <a:rPr lang="en-US" sz="4000" dirty="0">
                    <a:effectLst/>
                    <a:latin typeface="Arial" panose="020B0604020202020204" pitchFamily="34" charset="0"/>
                    <a:ea typeface="Calibri" panose="020F0502020204030204" pitchFamily="34" charset="0"/>
                    <a:cs typeface="Arial" panose="020B0604020202020204" pitchFamily="34" charset="0"/>
                  </a:rPr>
                  <a:t>.</a:t>
                </a:r>
                <a:endParaRPr lang="en-US" sz="32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5" name="Rectangle 14"/>
              <p:cNvSpPr>
                <a:spLocks noRot="1" noChangeAspect="1" noMove="1" noResize="1" noEditPoints="1" noAdjustHandles="1" noChangeArrowheads="1" noChangeShapeType="1" noTextEdit="1"/>
              </p:cNvSpPr>
              <p:nvPr/>
            </p:nvSpPr>
            <p:spPr>
              <a:xfrm>
                <a:off x="1828800" y="2471640"/>
                <a:ext cx="14706600" cy="3594446"/>
              </a:xfrm>
              <a:prstGeom prst="rect">
                <a:avLst/>
              </a:prstGeom>
              <a:blipFill>
                <a:blip r:embed="rId12"/>
                <a:stretch>
                  <a:fillRect l="-1450" r="-1243" b="-6271"/>
                </a:stretch>
              </a:blipFill>
            </p:spPr>
            <p:txBody>
              <a:bodyPr/>
              <a:lstStyle/>
              <a:p>
                <a:r>
                  <a:rPr lang="en-US">
                    <a:noFill/>
                  </a:rPr>
                  <a:t> </a:t>
                </a:r>
              </a:p>
            </p:txBody>
          </p:sp>
        </mc:Fallback>
      </mc:AlternateContent>
      <p:pic>
        <p:nvPicPr>
          <p:cNvPr id="22" name="Picture 14"/>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2408758">
            <a:off x="17225272" y="360231"/>
            <a:ext cx="1640672" cy="1431859"/>
          </a:xfrm>
          <a:prstGeom prst="rect">
            <a:avLst/>
          </a:prstGeom>
        </p:spPr>
      </p:pic>
      <p:pic>
        <p:nvPicPr>
          <p:cNvPr id="11" name="Picture 2"/>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13106400" y="6355027"/>
            <a:ext cx="3922906" cy="3741473"/>
          </a:xfrm>
          <a:prstGeom prst="rect">
            <a:avLst/>
          </a:prstGeom>
        </p:spPr>
      </p:pic>
      <p:grpSp>
        <p:nvGrpSpPr>
          <p:cNvPr id="16" name="Group 3"/>
          <p:cNvGrpSpPr/>
          <p:nvPr/>
        </p:nvGrpSpPr>
        <p:grpSpPr>
          <a:xfrm>
            <a:off x="-374189" y="9715500"/>
            <a:ext cx="20040600" cy="2336845"/>
            <a:chOff x="0" y="0"/>
            <a:chExt cx="3019157" cy="790488"/>
          </a:xfrm>
        </p:grpSpPr>
        <p:sp>
          <p:nvSpPr>
            <p:cNvPr id="17" name="Freeform 4"/>
            <p:cNvSpPr/>
            <p:nvPr/>
          </p:nvSpPr>
          <p:spPr>
            <a:xfrm>
              <a:off x="0" y="0"/>
              <a:ext cx="3019157" cy="790488"/>
            </a:xfrm>
            <a:custGeom>
              <a:avLst/>
              <a:gdLst/>
              <a:ahLst/>
              <a:cxnLst/>
              <a:rect l="l" t="t" r="r" b="b"/>
              <a:pathLst>
                <a:path w="3019157" h="790488">
                  <a:moveTo>
                    <a:pt x="2894697" y="790488"/>
                  </a:moveTo>
                  <a:lnTo>
                    <a:pt x="124460" y="790488"/>
                  </a:lnTo>
                  <a:cubicBezTo>
                    <a:pt x="55880" y="790488"/>
                    <a:pt x="0" y="734608"/>
                    <a:pt x="0" y="666028"/>
                  </a:cubicBezTo>
                  <a:lnTo>
                    <a:pt x="0" y="124460"/>
                  </a:lnTo>
                  <a:cubicBezTo>
                    <a:pt x="0" y="55880"/>
                    <a:pt x="55880" y="0"/>
                    <a:pt x="124460" y="0"/>
                  </a:cubicBezTo>
                  <a:lnTo>
                    <a:pt x="2894697" y="0"/>
                  </a:lnTo>
                  <a:cubicBezTo>
                    <a:pt x="2963277" y="0"/>
                    <a:pt x="3019157" y="55880"/>
                    <a:pt x="3019157" y="124460"/>
                  </a:cubicBezTo>
                  <a:lnTo>
                    <a:pt x="3019157" y="666028"/>
                  </a:lnTo>
                  <a:cubicBezTo>
                    <a:pt x="3019157" y="734608"/>
                    <a:pt x="2963277" y="790488"/>
                    <a:pt x="2894697" y="790488"/>
                  </a:cubicBezTo>
                  <a:close/>
                </a:path>
              </a:pathLst>
            </a:custGeom>
            <a:solidFill>
              <a:srgbClr val="3D5F7B"/>
            </a:solidFill>
          </p:spPr>
        </p:sp>
      </p:grpSp>
      <p:pic>
        <p:nvPicPr>
          <p:cNvPr id="18" name="Picture 4"/>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rot="-951394" flipH="1">
            <a:off x="-339060" y="8400958"/>
            <a:ext cx="1729410" cy="1663378"/>
          </a:xfrm>
          <a:prstGeom prst="rect">
            <a:avLst/>
          </a:prstGeom>
        </p:spPr>
      </p:pic>
      <p:pic>
        <p:nvPicPr>
          <p:cNvPr id="20" name="Picture 21"/>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a:off x="9634079" y="4066275"/>
            <a:ext cx="799696" cy="799696"/>
          </a:xfrm>
          <a:prstGeom prst="rect">
            <a:avLst/>
          </a:prstGeom>
        </p:spPr>
      </p:pic>
      <p:pic>
        <p:nvPicPr>
          <p:cNvPr id="21" name="Picture 4"/>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a:off x="9654365" y="5231860"/>
            <a:ext cx="865396" cy="804266"/>
          </a:xfrm>
          <a:prstGeom prst="rect">
            <a:avLst/>
          </a:prstGeom>
        </p:spPr>
      </p:pic>
    </p:spTree>
    <p:extLst>
      <p:ext uri="{BB962C8B-B14F-4D97-AF65-F5344CB8AC3E}">
        <p14:creationId xmlns:p14="http://schemas.microsoft.com/office/powerpoint/2010/main" val="3609189091"/>
      </p:ext>
    </p:extLst>
  </p:cSld>
  <p:clrMapOvr>
    <a:masterClrMapping/>
  </p:clrMapOvr>
  <mc:AlternateContent xmlns:mc="http://schemas.openxmlformats.org/markup-compatibility/2006" xmlns:p14="http://schemas.microsoft.com/office/powerpoint/2010/main">
    <mc:Choice Requires="p14">
      <p:transition spd="med" p14:dur="700">
        <p:push dir="r"/>
      </p:transition>
    </mc:Choice>
    <mc:Fallback xmlns="">
      <p:transition spd="med">
        <p:push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par>
                                <p:cTn id="13" presetID="10"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20"/>
                                        </p:tgtEl>
                                        <p:attrNameLst>
                                          <p:attrName>style.visibility</p:attrName>
                                        </p:attrNameLst>
                                      </p:cBhvr>
                                      <p:to>
                                        <p:strVal val="visible"/>
                                      </p:to>
                                    </p:set>
                                    <p:anim calcmode="lin" valueType="num">
                                      <p:cBhvr>
                                        <p:cTn id="20" dur="500" fill="hold"/>
                                        <p:tgtEl>
                                          <p:spTgt spid="20"/>
                                        </p:tgtEl>
                                        <p:attrNameLst>
                                          <p:attrName>ppt_w</p:attrName>
                                        </p:attrNameLst>
                                      </p:cBhvr>
                                      <p:tavLst>
                                        <p:tav tm="0">
                                          <p:val>
                                            <p:fltVal val="0"/>
                                          </p:val>
                                        </p:tav>
                                        <p:tav tm="100000">
                                          <p:val>
                                            <p:strVal val="#ppt_w"/>
                                          </p:val>
                                        </p:tav>
                                      </p:tavLst>
                                    </p:anim>
                                    <p:anim calcmode="lin" valueType="num">
                                      <p:cBhvr>
                                        <p:cTn id="21" dur="500" fill="hold"/>
                                        <p:tgtEl>
                                          <p:spTgt spid="20"/>
                                        </p:tgtEl>
                                        <p:attrNameLst>
                                          <p:attrName>ppt_h</p:attrName>
                                        </p:attrNameLst>
                                      </p:cBhvr>
                                      <p:tavLst>
                                        <p:tav tm="0">
                                          <p:val>
                                            <p:fltVal val="0"/>
                                          </p:val>
                                        </p:tav>
                                        <p:tav tm="100000">
                                          <p:val>
                                            <p:strVal val="#ppt_h"/>
                                          </p:val>
                                        </p:tav>
                                      </p:tavLst>
                                    </p:anim>
                                    <p:animEffect transition="in" filter="fade">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anim calcmode="lin" valueType="num">
                                      <p:cBhvr>
                                        <p:cTn id="27" dur="500" fill="hold"/>
                                        <p:tgtEl>
                                          <p:spTgt spid="21"/>
                                        </p:tgtEl>
                                        <p:attrNameLst>
                                          <p:attrName>ppt_w</p:attrName>
                                        </p:attrNameLst>
                                      </p:cBhvr>
                                      <p:tavLst>
                                        <p:tav tm="0">
                                          <p:val>
                                            <p:fltVal val="0"/>
                                          </p:val>
                                        </p:tav>
                                        <p:tav tm="100000">
                                          <p:val>
                                            <p:strVal val="#ppt_w"/>
                                          </p:val>
                                        </p:tav>
                                      </p:tavLst>
                                    </p:anim>
                                    <p:anim calcmode="lin" valueType="num">
                                      <p:cBhvr>
                                        <p:cTn id="28" dur="500" fill="hold"/>
                                        <p:tgtEl>
                                          <p:spTgt spid="21"/>
                                        </p:tgtEl>
                                        <p:attrNameLst>
                                          <p:attrName>ppt_h</p:attrName>
                                        </p:attrNameLst>
                                      </p:cBhvr>
                                      <p:tavLst>
                                        <p:tav tm="0">
                                          <p:val>
                                            <p:fltVal val="0"/>
                                          </p:val>
                                        </p:tav>
                                        <p:tav tm="100000">
                                          <p:val>
                                            <p:strVal val="#ppt_h"/>
                                          </p:val>
                                        </p:tav>
                                      </p:tavLst>
                                    </p:anim>
                                    <p:animEffect transition="in" filter="fade">
                                      <p:cBhvr>
                                        <p:cTn id="2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6219564" y="848236"/>
            <a:ext cx="5562600" cy="1066800"/>
            <a:chOff x="381000" y="190500"/>
            <a:chExt cx="5562600" cy="1066800"/>
          </a:xfrm>
          <a:solidFill>
            <a:schemeClr val="accent5"/>
          </a:solidFill>
        </p:grpSpPr>
        <p:sp>
          <p:nvSpPr>
            <p:cNvPr id="13" name="Rectangle 12"/>
            <p:cNvSpPr/>
            <p:nvPr/>
          </p:nvSpPr>
          <p:spPr>
            <a:xfrm>
              <a:off x="381000" y="190500"/>
              <a:ext cx="5562600" cy="1066800"/>
            </a:xfrm>
            <a:prstGeom prst="rect">
              <a:avLst/>
            </a:prstGeom>
            <a:grpFill/>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Rectangle 13"/>
            <p:cNvSpPr/>
            <p:nvPr/>
          </p:nvSpPr>
          <p:spPr>
            <a:xfrm>
              <a:off x="685800" y="190500"/>
              <a:ext cx="4974439" cy="1015663"/>
            </a:xfrm>
            <a:prstGeom prst="rect">
              <a:avLst/>
            </a:prstGeom>
            <a:noFill/>
            <a:ln>
              <a:noFill/>
            </a:ln>
          </p:spPr>
          <p:style>
            <a:lnRef idx="3">
              <a:schemeClr val="lt1"/>
            </a:lnRef>
            <a:fillRef idx="1">
              <a:schemeClr val="accent3"/>
            </a:fillRef>
            <a:effectRef idx="1">
              <a:schemeClr val="accent3"/>
            </a:effectRef>
            <a:fontRef idx="minor">
              <a:schemeClr val="lt1"/>
            </a:fontRef>
          </p:style>
          <p:txBody>
            <a:bodyPr wrap="non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nl-NL" sz="40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Ví dụ </a:t>
              </a:r>
              <a:r>
                <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2</a:t>
              </a:r>
              <a:r>
                <a:rPr kumimoji="0" lang="nl-NL" sz="40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(SGK – tr</a:t>
              </a:r>
              <a:r>
                <a:rPr lang="en-US" sz="4000" b="1" dirty="0">
                  <a:solidFill>
                    <a:prstClr val="white"/>
                  </a:solidFill>
                  <a:latin typeface="Arial" panose="020B0604020202020204" pitchFamily="34" charset="0"/>
                  <a:ea typeface="Times New Roman" panose="02020603050405020304" pitchFamily="18" charset="0"/>
                  <a:cs typeface="Arial" panose="020B0604020202020204" pitchFamily="34" charset="0"/>
                </a:rPr>
                <a:t>41</a:t>
              </a:r>
              <a:r>
                <a:rPr kumimoji="0" lang="nl-NL" sz="40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a:t>
              </a: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pic>
        <p:nvPicPr>
          <p:cNvPr id="22" name="Picture 1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8135749">
            <a:off x="-613496" y="369548"/>
            <a:ext cx="1640672" cy="1431859"/>
          </a:xfrm>
          <a:prstGeom prst="rect">
            <a:avLst/>
          </a:prstGeom>
        </p:spPr>
      </p:pic>
      <p:grpSp>
        <p:nvGrpSpPr>
          <p:cNvPr id="18" name="Group 17"/>
          <p:cNvGrpSpPr/>
          <p:nvPr/>
        </p:nvGrpSpPr>
        <p:grpSpPr>
          <a:xfrm>
            <a:off x="16699853" y="72971"/>
            <a:ext cx="1446081" cy="1217664"/>
            <a:chOff x="16459200" y="496068"/>
            <a:chExt cx="1446081" cy="1217664"/>
          </a:xfrm>
        </p:grpSpPr>
        <p:pic>
          <p:nvPicPr>
            <p:cNvPr id="21" name="Picture 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734110" y="496068"/>
              <a:ext cx="1171171" cy="1217664"/>
            </a:xfrm>
            <a:prstGeom prst="rect">
              <a:avLst/>
            </a:prstGeom>
          </p:spPr>
        </p:pic>
        <p:pic>
          <p:nvPicPr>
            <p:cNvPr id="23" name="Picture 1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459200" y="919652"/>
              <a:ext cx="823225" cy="407122"/>
            </a:xfrm>
            <a:prstGeom prst="rect">
              <a:avLst/>
            </a:prstGeom>
          </p:spPr>
        </p:pic>
      </p:grpSp>
      <p:pic>
        <p:nvPicPr>
          <p:cNvPr id="24" name="Picture 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478131" flipH="1">
            <a:off x="108439" y="8317765"/>
            <a:ext cx="1051033" cy="1637587"/>
          </a:xfrm>
          <a:prstGeom prst="rect">
            <a:avLst/>
          </a:prstGeom>
        </p:spPr>
      </p:pic>
      <mc:AlternateContent xmlns:mc="http://schemas.openxmlformats.org/markup-compatibility/2006" xmlns:a14="http://schemas.microsoft.com/office/drawing/2010/main">
        <mc:Choice Requires="a14">
          <p:sp>
            <p:nvSpPr>
              <p:cNvPr id="6" name="Rectangle 5"/>
              <p:cNvSpPr/>
              <p:nvPr/>
            </p:nvSpPr>
            <p:spPr>
              <a:xfrm>
                <a:off x="873697" y="2251701"/>
                <a:ext cx="16576103" cy="3825471"/>
              </a:xfrm>
              <a:prstGeom prst="rect">
                <a:avLst/>
              </a:prstGeom>
            </p:spPr>
            <p:txBody>
              <a:bodyPr wrap="square">
                <a:spAutoFit/>
              </a:bodyPr>
              <a:lstStyle/>
              <a:p>
                <a:pPr algn="just">
                  <a:lnSpc>
                    <a:spcPct val="150000"/>
                  </a:lnSpc>
                  <a:spcAft>
                    <a:spcPts val="1200"/>
                  </a:spcAft>
                </a:pPr>
                <a:r>
                  <a:rPr lang="vi-VN" sz="4000" dirty="0">
                    <a:ea typeface="Calibri" panose="020F0502020204030204" pitchFamily="34" charset="0"/>
                    <a:cs typeface="Arial" panose="020B0604020202020204" pitchFamily="34" charset="0"/>
                  </a:rPr>
                  <a:t>Nhà trường cử một đoàn tham gia giải đấu cờ vua gồm: 1 giáo viên phụ trách đoàn; mỗi khối 6,7,8,9 đều có 3 học sinh nam và 2 học sinh nữ. Biểu thức số nào sau đây biểu thị tổng số thành viên của đoàn?</a:t>
                </a:r>
              </a:p>
              <a:p>
                <a:pPr algn="just">
                  <a:lnSpc>
                    <a:spcPct val="150000"/>
                  </a:lnSpc>
                  <a:spcAft>
                    <a:spcPts val="1200"/>
                  </a:spcAft>
                </a:pPr>
                <a:r>
                  <a:rPr lang="vi-VN" sz="4000" dirty="0">
                    <a:ea typeface="Calibri" panose="020F0502020204030204" pitchFamily="34" charset="0"/>
                    <a:cs typeface="Arial" panose="020B0604020202020204" pitchFamily="34" charset="0"/>
                  </a:rPr>
                  <a:t>a) </a:t>
                </a:r>
                <a14:m>
                  <m:oMath xmlns:m="http://schemas.openxmlformats.org/officeDocument/2006/math">
                    <m:r>
                      <a:rPr lang="vi-VN" sz="4000" i="1" dirty="0" smtClean="0">
                        <a:latin typeface="Cambria Math" panose="02040503050406030204" pitchFamily="18" charset="0"/>
                        <a:ea typeface="Calibri" panose="020F0502020204030204" pitchFamily="34" charset="0"/>
                        <a:cs typeface="Arial" panose="020B0604020202020204" pitchFamily="34" charset="0"/>
                      </a:rPr>
                      <m:t>1+4</m:t>
                    </m:r>
                    <m:r>
                      <a:rPr lang="en-US" sz="4000" b="0" i="1" dirty="0" smtClean="0">
                        <a:latin typeface="Cambria Math" panose="02040503050406030204" pitchFamily="18" charset="0"/>
                        <a:ea typeface="Calibri" panose="020F0502020204030204" pitchFamily="34" charset="0"/>
                        <a:cs typeface="Arial" panose="020B0604020202020204" pitchFamily="34" charset="0"/>
                      </a:rPr>
                      <m:t> . </m:t>
                    </m:r>
                    <m:r>
                      <a:rPr lang="vi-VN" sz="4000" i="1" dirty="0" smtClean="0">
                        <a:latin typeface="Cambria Math" panose="02040503050406030204" pitchFamily="18" charset="0"/>
                        <a:ea typeface="Calibri" panose="020F0502020204030204" pitchFamily="34" charset="0"/>
                        <a:cs typeface="Arial" panose="020B0604020202020204" pitchFamily="34" charset="0"/>
                      </a:rPr>
                      <m:t>3+2 </m:t>
                    </m:r>
                  </m:oMath>
                </a14:m>
                <a:r>
                  <a:rPr lang="vi-VN" sz="4000" dirty="0">
                    <a:ea typeface="Calibri" panose="020F0502020204030204" pitchFamily="34" charset="0"/>
                    <a:cs typeface="Arial" panose="020B0604020202020204" pitchFamily="34" charset="0"/>
                  </a:rPr>
                  <a:t>(thành viên).</a:t>
                </a:r>
              </a:p>
            </p:txBody>
          </p:sp>
        </mc:Choice>
        <mc:Fallback xmlns="">
          <p:sp>
            <p:nvSpPr>
              <p:cNvPr id="6" name="Rectangle 5"/>
              <p:cNvSpPr>
                <a:spLocks noRot="1" noChangeAspect="1" noMove="1" noResize="1" noEditPoints="1" noAdjustHandles="1" noChangeArrowheads="1" noChangeShapeType="1" noTextEdit="1"/>
              </p:cNvSpPr>
              <p:nvPr/>
            </p:nvSpPr>
            <p:spPr>
              <a:xfrm>
                <a:off x="873697" y="2251701"/>
                <a:ext cx="16576103" cy="3825471"/>
              </a:xfrm>
              <a:prstGeom prst="rect">
                <a:avLst/>
              </a:prstGeom>
              <a:blipFill>
                <a:blip r:embed="rId19"/>
                <a:stretch>
                  <a:fillRect l="-1287" r="-1287" b="-5892"/>
                </a:stretch>
              </a:blipFill>
            </p:spPr>
            <p:txBody>
              <a:bodyPr/>
              <a:lstStyle/>
              <a:p>
                <a:r>
                  <a:rPr lang="en-US">
                    <a:noFill/>
                  </a:rPr>
                  <a:t> </a:t>
                </a:r>
              </a:p>
            </p:txBody>
          </p:sp>
        </mc:Fallback>
      </mc:AlternateContent>
      <p:pic>
        <p:nvPicPr>
          <p:cNvPr id="17" name="Picture 18"/>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a:off x="15392400" y="6596617"/>
            <a:ext cx="2172482" cy="3423683"/>
          </a:xfrm>
          <a:prstGeom prst="rect">
            <a:avLst/>
          </a:prstGeom>
        </p:spPr>
      </p:pic>
      <mc:AlternateContent xmlns:mc="http://schemas.openxmlformats.org/markup-compatibility/2006" xmlns:a14="http://schemas.microsoft.com/office/drawing/2010/main">
        <mc:Choice Requires="a14">
          <p:sp>
            <p:nvSpPr>
              <p:cNvPr id="2" name="Rectangle 1"/>
              <p:cNvSpPr/>
              <p:nvPr/>
            </p:nvSpPr>
            <p:spPr>
              <a:xfrm>
                <a:off x="873697" y="6413837"/>
                <a:ext cx="6836808" cy="1015663"/>
              </a:xfrm>
              <a:prstGeom prst="rect">
                <a:avLst/>
              </a:prstGeom>
            </p:spPr>
            <p:txBody>
              <a:bodyPr wrap="none">
                <a:spAutoFit/>
              </a:bodyPr>
              <a:lstStyle/>
              <a:p>
                <a:pPr lvl="0" algn="just">
                  <a:lnSpc>
                    <a:spcPct val="150000"/>
                  </a:lnSpc>
                  <a:spcAft>
                    <a:spcPts val="1200"/>
                  </a:spcAft>
                </a:pPr>
                <a:r>
                  <a:rPr lang="vi-VN" sz="4000" dirty="0">
                    <a:solidFill>
                      <a:prstClr val="black"/>
                    </a:solidFill>
                    <a:ea typeface="Calibri" panose="020F0502020204030204" pitchFamily="34" charset="0"/>
                    <a:cs typeface="Arial" panose="020B0604020202020204" pitchFamily="34" charset="0"/>
                  </a:rPr>
                  <a:t>b) </a:t>
                </a:r>
                <a14:m>
                  <m:oMath xmlns:m="http://schemas.openxmlformats.org/officeDocument/2006/math">
                    <m:r>
                      <a:rPr lang="vi-VN" sz="4000" i="1" dirty="0">
                        <a:solidFill>
                          <a:prstClr val="black"/>
                        </a:solidFill>
                        <a:latin typeface="Cambria Math" panose="02040503050406030204" pitchFamily="18" charset="0"/>
                        <a:ea typeface="Calibri" panose="020F0502020204030204" pitchFamily="34" charset="0"/>
                        <a:cs typeface="Arial" panose="020B0604020202020204" pitchFamily="34" charset="0"/>
                      </a:rPr>
                      <m:t>1+4</m:t>
                    </m:r>
                    <m:r>
                      <a:rPr lang="en-US" sz="4000" i="1" dirty="0">
                        <a:solidFill>
                          <a:prstClr val="black"/>
                        </a:solidFill>
                        <a:latin typeface="Cambria Math" panose="02040503050406030204" pitchFamily="18" charset="0"/>
                        <a:ea typeface="Calibri" panose="020F0502020204030204" pitchFamily="34" charset="0"/>
                        <a:cs typeface="Arial" panose="020B0604020202020204" pitchFamily="34" charset="0"/>
                      </a:rPr>
                      <m:t> . </m:t>
                    </m:r>
                    <m:r>
                      <a:rPr lang="vi-VN" sz="4000" i="1" dirty="0">
                        <a:solidFill>
                          <a:prstClr val="black"/>
                        </a:solidFill>
                        <a:latin typeface="Cambria Math" panose="02040503050406030204" pitchFamily="18" charset="0"/>
                        <a:ea typeface="Calibri" panose="020F0502020204030204" pitchFamily="34" charset="0"/>
                        <a:cs typeface="Arial" panose="020B0604020202020204" pitchFamily="34" charset="0"/>
                      </a:rPr>
                      <m:t>(3+2) </m:t>
                    </m:r>
                  </m:oMath>
                </a14:m>
                <a:r>
                  <a:rPr lang="vi-VN" sz="4000" dirty="0">
                    <a:solidFill>
                      <a:prstClr val="black"/>
                    </a:solidFill>
                    <a:ea typeface="Calibri" panose="020F0502020204030204" pitchFamily="34" charset="0"/>
                    <a:cs typeface="Arial" panose="020B0604020202020204" pitchFamily="34" charset="0"/>
                  </a:rPr>
                  <a:t>(thành viên).</a:t>
                </a:r>
              </a:p>
            </p:txBody>
          </p:sp>
        </mc:Choice>
        <mc:Fallback xmlns="">
          <p:sp>
            <p:nvSpPr>
              <p:cNvPr id="2" name="Rectangle 1"/>
              <p:cNvSpPr>
                <a:spLocks noRot="1" noChangeAspect="1" noMove="1" noResize="1" noEditPoints="1" noAdjustHandles="1" noChangeArrowheads="1" noChangeShapeType="1" noTextEdit="1"/>
              </p:cNvSpPr>
              <p:nvPr/>
            </p:nvSpPr>
            <p:spPr>
              <a:xfrm>
                <a:off x="873697" y="6413837"/>
                <a:ext cx="6836808" cy="1015663"/>
              </a:xfrm>
              <a:prstGeom prst="rect">
                <a:avLst/>
              </a:prstGeom>
              <a:blipFill>
                <a:blip r:embed="rId22"/>
                <a:stretch>
                  <a:fillRect l="-3119" r="-2050" b="-13772"/>
                </a:stretch>
              </a:blipFill>
            </p:spPr>
            <p:txBody>
              <a:bodyPr/>
              <a:lstStyle/>
              <a:p>
                <a:r>
                  <a:rPr lang="en-US">
                    <a:noFill/>
                  </a:rPr>
                  <a:t> </a:t>
                </a:r>
              </a:p>
            </p:txBody>
          </p:sp>
        </mc:Fallback>
      </mc:AlternateContent>
      <p:pic>
        <p:nvPicPr>
          <p:cNvPr id="15" name="Picture 14"/>
          <p:cNvPicPr>
            <a:picLocks noChangeAspect="1"/>
          </p:cNvPicPr>
          <p:nvPr/>
        </p:nvPicPr>
        <p:blipFill>
          <a:blip r:embed="rId23" cstate="print">
            <a:extLst>
              <a:ext uri="{28A0092B-C50C-407E-A947-70E740481C1C}">
                <a14:useLocalDpi xmlns:a14="http://schemas.microsoft.com/office/drawing/2010/main" val="0"/>
              </a:ext>
              <a:ext uri="{96DAC541-7B7A-43D3-8B79-37D633B846F1}">
                <asvg:svgBlip xmlns:asvg="http://schemas.microsoft.com/office/drawing/2016/SVG/main" r:embed="rId24"/>
              </a:ext>
            </a:extLst>
          </a:blip>
          <a:srcRect/>
          <a:stretch>
            <a:fillRect/>
          </a:stretch>
        </p:blipFill>
        <p:spPr>
          <a:xfrm>
            <a:off x="8011837" y="6387411"/>
            <a:ext cx="1149911" cy="1118289"/>
          </a:xfrm>
          <a:prstGeom prst="rect">
            <a:avLst/>
          </a:prstGeom>
        </p:spPr>
      </p:pic>
    </p:spTree>
    <p:extLst>
      <p:ext uri="{BB962C8B-B14F-4D97-AF65-F5344CB8AC3E}">
        <p14:creationId xmlns:p14="http://schemas.microsoft.com/office/powerpoint/2010/main" val="1417180047"/>
      </p:ext>
    </p:extLst>
  </p:cSld>
  <p:clrMapOvr>
    <a:masterClrMapping/>
  </p:clrMapOvr>
  <mc:AlternateContent xmlns:mc="http://schemas.openxmlformats.org/markup-compatibility/2006" xmlns:p14="http://schemas.microsoft.com/office/powerpoint/2010/main">
    <mc:Choice Requires="p14">
      <p:transition spd="med" p14:dur="700">
        <p:wipe dir="d"/>
      </p:transition>
    </mc:Choice>
    <mc:Fallback xmlns="">
      <p:transition spd="med">
        <p:wipe dir="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 calcmode="lin" valueType="num">
                                      <p:cBhvr>
                                        <p:cTn id="20" dur="500" fill="hold"/>
                                        <p:tgtEl>
                                          <p:spTgt spid="15"/>
                                        </p:tgtEl>
                                        <p:attrNameLst>
                                          <p:attrName>ppt_w</p:attrName>
                                        </p:attrNameLst>
                                      </p:cBhvr>
                                      <p:tavLst>
                                        <p:tav tm="0">
                                          <p:val>
                                            <p:fltVal val="0"/>
                                          </p:val>
                                        </p:tav>
                                        <p:tav tm="100000">
                                          <p:val>
                                            <p:strVal val="#ppt_w"/>
                                          </p:val>
                                        </p:tav>
                                      </p:tavLst>
                                    </p:anim>
                                    <p:anim calcmode="lin" valueType="num">
                                      <p:cBhvr>
                                        <p:cTn id="21" dur="500" fill="hold"/>
                                        <p:tgtEl>
                                          <p:spTgt spid="15"/>
                                        </p:tgtEl>
                                        <p:attrNameLst>
                                          <p:attrName>ppt_h</p:attrName>
                                        </p:attrNameLst>
                                      </p:cBhvr>
                                      <p:tavLst>
                                        <p:tav tm="0">
                                          <p:val>
                                            <p:fltVal val="0"/>
                                          </p:val>
                                        </p:tav>
                                        <p:tav tm="100000">
                                          <p:val>
                                            <p:strVal val="#ppt_h"/>
                                          </p:val>
                                        </p:tav>
                                      </p:tavLst>
                                    </p:anim>
                                    <p:animEffect transition="in" filter="fade">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7FEFF"/>
        </a:solidFill>
        <a:effectLst/>
      </p:bgPr>
    </p:bg>
    <p:spTree>
      <p:nvGrpSpPr>
        <p:cNvPr id="1" name=""/>
        <p:cNvGrpSpPr/>
        <p:nvPr/>
      </p:nvGrpSpPr>
      <p:grpSpPr>
        <a:xfrm>
          <a:off x="0" y="0"/>
          <a:ext cx="0" cy="0"/>
          <a:chOff x="0" y="0"/>
          <a:chExt cx="0" cy="0"/>
        </a:xfrm>
      </p:grpSpPr>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04800" y="1866900"/>
            <a:ext cx="905034" cy="886933"/>
          </a:xfrm>
          <a:prstGeom prst="rect">
            <a:avLst/>
          </a:prstGeom>
        </p:spPr>
      </p:pic>
      <p:pic>
        <p:nvPicPr>
          <p:cNvPr id="12" name="Picture 1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17226792" y="266700"/>
            <a:ext cx="905034" cy="886933"/>
          </a:xfrm>
          <a:prstGeom prst="rect">
            <a:avLst/>
          </a:prstGeom>
        </p:spPr>
      </p:pic>
      <p:grpSp>
        <p:nvGrpSpPr>
          <p:cNvPr id="13" name="Group 12"/>
          <p:cNvGrpSpPr/>
          <p:nvPr/>
        </p:nvGrpSpPr>
        <p:grpSpPr>
          <a:xfrm>
            <a:off x="1599662" y="876300"/>
            <a:ext cx="4496338" cy="1043674"/>
            <a:chOff x="7162800" y="539360"/>
            <a:chExt cx="4648200" cy="1043674"/>
          </a:xfrm>
          <a:solidFill>
            <a:srgbClr val="FFE07D"/>
          </a:solidFill>
        </p:grpSpPr>
        <p:grpSp>
          <p:nvGrpSpPr>
            <p:cNvPr id="14" name="Group 6"/>
            <p:cNvGrpSpPr/>
            <p:nvPr/>
          </p:nvGrpSpPr>
          <p:grpSpPr>
            <a:xfrm>
              <a:off x="7162800" y="668634"/>
              <a:ext cx="4648200" cy="914400"/>
              <a:chOff x="0" y="271615"/>
              <a:chExt cx="8385740" cy="1921233"/>
            </a:xfrm>
            <a:grpFill/>
          </p:grpSpPr>
          <p:sp>
            <p:nvSpPr>
              <p:cNvPr id="16" name="Freeform 7"/>
              <p:cNvSpPr/>
              <p:nvPr/>
            </p:nvSpPr>
            <p:spPr>
              <a:xfrm>
                <a:off x="0" y="271615"/>
                <a:ext cx="8385740" cy="1921233"/>
              </a:xfrm>
              <a:custGeom>
                <a:avLst/>
                <a:gdLst/>
                <a:ahLst/>
                <a:cxnLst/>
                <a:rect l="l" t="t" r="r" b="b"/>
                <a:pathLst>
                  <a:path w="8385740" h="2387260">
                    <a:moveTo>
                      <a:pt x="8261280" y="2387260"/>
                    </a:moveTo>
                    <a:lnTo>
                      <a:pt x="124460" y="2387260"/>
                    </a:lnTo>
                    <a:cubicBezTo>
                      <a:pt x="55880" y="2387260"/>
                      <a:pt x="0" y="2331379"/>
                      <a:pt x="0" y="2262799"/>
                    </a:cubicBezTo>
                    <a:lnTo>
                      <a:pt x="0" y="124460"/>
                    </a:lnTo>
                    <a:cubicBezTo>
                      <a:pt x="0" y="55880"/>
                      <a:pt x="55880" y="0"/>
                      <a:pt x="124460" y="0"/>
                    </a:cubicBezTo>
                    <a:lnTo>
                      <a:pt x="8261280" y="0"/>
                    </a:lnTo>
                    <a:cubicBezTo>
                      <a:pt x="8329860" y="0"/>
                      <a:pt x="8385740" y="55880"/>
                      <a:pt x="8385740" y="124460"/>
                    </a:cubicBezTo>
                    <a:lnTo>
                      <a:pt x="8385740" y="2262800"/>
                    </a:lnTo>
                    <a:cubicBezTo>
                      <a:pt x="8385740" y="2331380"/>
                      <a:pt x="8329860" y="2387260"/>
                      <a:pt x="8261280" y="2387260"/>
                    </a:cubicBezTo>
                    <a:close/>
                  </a:path>
                </a:pathLst>
              </a:custGeom>
              <a:grpFill/>
            </p:spPr>
            <p:style>
              <a:lnRef idx="3">
                <a:schemeClr val="lt1"/>
              </a:lnRef>
              <a:fillRef idx="1">
                <a:schemeClr val="accent1"/>
              </a:fillRef>
              <a:effectRef idx="1">
                <a:schemeClr val="accent1"/>
              </a:effectRef>
              <a:fontRef idx="minor">
                <a:schemeClr val="lt1"/>
              </a:fontRef>
            </p:style>
          </p:sp>
        </p:grpSp>
        <p:sp>
          <p:nvSpPr>
            <p:cNvPr id="15" name="Rectangle 14"/>
            <p:cNvSpPr/>
            <p:nvPr/>
          </p:nvSpPr>
          <p:spPr>
            <a:xfrm>
              <a:off x="7332978" y="539360"/>
              <a:ext cx="4316579" cy="1002710"/>
            </a:xfrm>
            <a:prstGeom prst="rect">
              <a:avLst/>
            </a:prstGeom>
            <a:noFill/>
            <a:ln>
              <a:noFill/>
            </a:ln>
          </p:spPr>
          <p:style>
            <a:lnRef idx="3">
              <a:schemeClr val="lt1"/>
            </a:lnRef>
            <a:fillRef idx="1">
              <a:schemeClr val="accent1"/>
            </a:fillRef>
            <a:effectRef idx="1">
              <a:schemeClr val="accent1"/>
            </a:effectRef>
            <a:fontRef idx="minor">
              <a:schemeClr val="lt1"/>
            </a:fontRef>
          </p:style>
          <p:txBody>
            <a:bodyPr wrap="square">
              <a:spAutoFit/>
            </a:bodyPr>
            <a:lstStyle/>
            <a:p>
              <a:pPr marL="0" marR="0" lvl="0" indent="0" algn="ctr" defTabSz="914400" rtl="0" eaLnBrk="1" fontAlgn="auto" latinLnBrk="0" hangingPunct="1">
                <a:lnSpc>
                  <a:spcPct val="150000"/>
                </a:lnSpc>
                <a:spcBef>
                  <a:spcPts val="0"/>
                </a:spcBef>
                <a:spcAft>
                  <a:spcPts val="800"/>
                </a:spcAft>
                <a:buClrTx/>
                <a:buSzTx/>
                <a:buFontTx/>
                <a:buNone/>
                <a:tabLst/>
                <a:defRPr/>
              </a:pPr>
              <a:r>
                <a:rPr kumimoji="0" lang="nl-NL" sz="45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Times New Roman" panose="02020603050405020304" pitchFamily="18" charset="0"/>
                  <a:cs typeface="Arial" panose="020B0604020202020204" pitchFamily="34" charset="0"/>
                </a:rPr>
                <a:t>LUYỆN</a:t>
              </a:r>
              <a:r>
                <a:rPr kumimoji="0" lang="nl-NL" sz="4500" b="0"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Times New Roman" panose="02020603050405020304" pitchFamily="18" charset="0"/>
                  <a:cs typeface="Arial" panose="020B0604020202020204" pitchFamily="34" charset="0"/>
                </a:rPr>
                <a:t> TẬP 1</a:t>
              </a:r>
              <a:endParaRPr kumimoji="0" lang="en-US" sz="45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Calibri" panose="020F0502020204030204" pitchFamily="34" charset="0"/>
                <a:cs typeface="Arial" panose="020B0604020202020204" pitchFamily="34" charset="0"/>
              </a:endParaRPr>
            </a:p>
          </p:txBody>
        </p:sp>
      </p:grpSp>
      <p:grpSp>
        <p:nvGrpSpPr>
          <p:cNvPr id="26" name="Group 3"/>
          <p:cNvGrpSpPr/>
          <p:nvPr/>
        </p:nvGrpSpPr>
        <p:grpSpPr>
          <a:xfrm>
            <a:off x="-326571" y="9639300"/>
            <a:ext cx="20040600" cy="2336845"/>
            <a:chOff x="0" y="0"/>
            <a:chExt cx="3019157" cy="790488"/>
          </a:xfrm>
        </p:grpSpPr>
        <p:sp>
          <p:nvSpPr>
            <p:cNvPr id="28" name="Freeform 4"/>
            <p:cNvSpPr/>
            <p:nvPr/>
          </p:nvSpPr>
          <p:spPr>
            <a:xfrm>
              <a:off x="0" y="0"/>
              <a:ext cx="3019157" cy="790488"/>
            </a:xfrm>
            <a:custGeom>
              <a:avLst/>
              <a:gdLst/>
              <a:ahLst/>
              <a:cxnLst/>
              <a:rect l="l" t="t" r="r" b="b"/>
              <a:pathLst>
                <a:path w="3019157" h="790488">
                  <a:moveTo>
                    <a:pt x="2894697" y="790488"/>
                  </a:moveTo>
                  <a:lnTo>
                    <a:pt x="124460" y="790488"/>
                  </a:lnTo>
                  <a:cubicBezTo>
                    <a:pt x="55880" y="790488"/>
                    <a:pt x="0" y="734608"/>
                    <a:pt x="0" y="666028"/>
                  </a:cubicBezTo>
                  <a:lnTo>
                    <a:pt x="0" y="124460"/>
                  </a:lnTo>
                  <a:cubicBezTo>
                    <a:pt x="0" y="55880"/>
                    <a:pt x="55880" y="0"/>
                    <a:pt x="124460" y="0"/>
                  </a:cubicBezTo>
                  <a:lnTo>
                    <a:pt x="2894697" y="0"/>
                  </a:lnTo>
                  <a:cubicBezTo>
                    <a:pt x="2963277" y="0"/>
                    <a:pt x="3019157" y="55880"/>
                    <a:pt x="3019157" y="124460"/>
                  </a:cubicBezTo>
                  <a:lnTo>
                    <a:pt x="3019157" y="666028"/>
                  </a:lnTo>
                  <a:cubicBezTo>
                    <a:pt x="3019157" y="734608"/>
                    <a:pt x="2963277" y="790488"/>
                    <a:pt x="2894697" y="790488"/>
                  </a:cubicBezTo>
                  <a:close/>
                </a:path>
              </a:pathLst>
            </a:custGeom>
            <a:solidFill>
              <a:srgbClr val="3D5F7B"/>
            </a:solidFill>
          </p:spPr>
        </p:sp>
      </p:grpSp>
      <p:sp>
        <p:nvSpPr>
          <p:cNvPr id="2" name="Rectangle 1"/>
          <p:cNvSpPr/>
          <p:nvPr/>
        </p:nvSpPr>
        <p:spPr>
          <a:xfrm>
            <a:off x="1524000" y="2171700"/>
            <a:ext cx="15316200" cy="901593"/>
          </a:xfrm>
          <a:prstGeom prst="rect">
            <a:avLst/>
          </a:prstGeom>
        </p:spPr>
        <p:txBody>
          <a:bodyPr wrap="square">
            <a:spAutoFit/>
          </a:bodyPr>
          <a:lstStyle/>
          <a:p>
            <a:pPr>
              <a:lnSpc>
                <a:spcPct val="150000"/>
              </a:lnSpc>
            </a:pP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phát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sau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phát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nào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đúng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phát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nào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sai</a:t>
            </a:r>
            <a:r>
              <a:rPr lang="en-US" sz="4000" dirty="0">
                <a:latin typeface="Arial" panose="020B0604020202020204" pitchFamily="34" charset="0"/>
                <a:cs typeface="Arial" panose="020B0604020202020204" pitchFamily="34" charset="0"/>
              </a:rPr>
              <a:t>?</a:t>
            </a:r>
          </a:p>
        </p:txBody>
      </p:sp>
      <p:sp>
        <p:nvSpPr>
          <p:cNvPr id="4" name="Rectangle 3"/>
          <p:cNvSpPr/>
          <p:nvPr/>
        </p:nvSpPr>
        <p:spPr>
          <a:xfrm>
            <a:off x="1600200" y="4457700"/>
            <a:ext cx="8077200" cy="2862322"/>
          </a:xfrm>
          <a:prstGeom prst="rect">
            <a:avLst/>
          </a:prstGeom>
        </p:spPr>
        <p:txBody>
          <a:bodyPr wrap="square">
            <a:spAutoFit/>
          </a:bodyPr>
          <a:lstStyle/>
          <a:p>
            <a:pPr lvl="0" algn="just">
              <a:lnSpc>
                <a:spcPct val="150000"/>
              </a:lnSpc>
            </a:pPr>
            <a:r>
              <a:rPr lang="en-US" sz="4000" dirty="0">
                <a:solidFill>
                  <a:prstClr val="black"/>
                </a:solidFill>
                <a:latin typeface="Arial" panose="020B0604020202020204" pitchFamily="34" charset="0"/>
                <a:cs typeface="Arial" panose="020B0604020202020204" pitchFamily="34" charset="0"/>
              </a:rPr>
              <a:t>b) </a:t>
            </a:r>
            <a:r>
              <a:rPr lang="en-US" sz="4000" dirty="0" err="1">
                <a:solidFill>
                  <a:prstClr val="black"/>
                </a:solidFill>
                <a:latin typeface="Arial" panose="020B0604020202020204" pitchFamily="34" charset="0"/>
                <a:cs typeface="Arial" panose="020B0604020202020204" pitchFamily="34" charset="0"/>
              </a:rPr>
              <a:t>Biểu</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thức</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số</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phải</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có</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đầy</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đủ</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các</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phép</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tính</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cộng</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trừ</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nhân</a:t>
            </a:r>
            <a:r>
              <a:rPr lang="en-US" sz="4000" dirty="0">
                <a:solidFill>
                  <a:prstClr val="black"/>
                </a:solidFill>
                <a:latin typeface="Arial" panose="020B0604020202020204" pitchFamily="34" charset="0"/>
                <a:cs typeface="Arial" panose="020B0604020202020204" pitchFamily="34" charset="0"/>
              </a:rPr>
              <a:t>, chia, </a:t>
            </a:r>
            <a:r>
              <a:rPr lang="en-US" sz="4000" dirty="0" err="1">
                <a:solidFill>
                  <a:prstClr val="black"/>
                </a:solidFill>
                <a:latin typeface="Arial" panose="020B0604020202020204" pitchFamily="34" charset="0"/>
                <a:cs typeface="Arial" panose="020B0604020202020204" pitchFamily="34" charset="0"/>
              </a:rPr>
              <a:t>nâng</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lên</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lũy</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thừa</a:t>
            </a:r>
            <a:r>
              <a:rPr lang="en-US" sz="4000" dirty="0">
                <a:solidFill>
                  <a:prstClr val="black"/>
                </a:solidFill>
                <a:latin typeface="Arial" panose="020B0604020202020204" pitchFamily="34" charset="0"/>
                <a:cs typeface="Arial" panose="020B0604020202020204" pitchFamily="34" charset="0"/>
              </a:rPr>
              <a:t>.</a:t>
            </a:r>
          </a:p>
        </p:txBody>
      </p:sp>
      <p:sp>
        <p:nvSpPr>
          <p:cNvPr id="5" name="Rectangle 4"/>
          <p:cNvSpPr/>
          <p:nvPr/>
        </p:nvSpPr>
        <p:spPr>
          <a:xfrm>
            <a:off x="1599662" y="3314700"/>
            <a:ext cx="8230138" cy="1015663"/>
          </a:xfrm>
          <a:prstGeom prst="rect">
            <a:avLst/>
          </a:prstGeom>
        </p:spPr>
        <p:txBody>
          <a:bodyPr wrap="none">
            <a:spAutoFit/>
          </a:bodyPr>
          <a:lstStyle/>
          <a:p>
            <a:pPr lvl="0">
              <a:lnSpc>
                <a:spcPct val="150000"/>
              </a:lnSpc>
            </a:pPr>
            <a:r>
              <a:rPr lang="en-US" sz="4000" dirty="0">
                <a:solidFill>
                  <a:prstClr val="black"/>
                </a:solidFill>
                <a:latin typeface="Arial" panose="020B0604020202020204" pitchFamily="34" charset="0"/>
                <a:cs typeface="Arial" panose="020B0604020202020204" pitchFamily="34" charset="0"/>
              </a:rPr>
              <a:t>a) 12.a </a:t>
            </a:r>
            <a:r>
              <a:rPr lang="en-US" sz="4000" dirty="0" err="1">
                <a:solidFill>
                  <a:prstClr val="black"/>
                </a:solidFill>
                <a:latin typeface="Arial" panose="020B0604020202020204" pitchFamily="34" charset="0"/>
                <a:cs typeface="Arial" panose="020B0604020202020204" pitchFamily="34" charset="0"/>
              </a:rPr>
              <a:t>không</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phải</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là</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biểu</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thức</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số</a:t>
            </a:r>
            <a:r>
              <a:rPr lang="en-US" sz="4000" dirty="0">
                <a:solidFill>
                  <a:prstClr val="black"/>
                </a:solidFill>
                <a:latin typeface="Arial" panose="020B0604020202020204" pitchFamily="34" charset="0"/>
                <a:cs typeface="Arial" panose="020B0604020202020204" pitchFamily="34" charset="0"/>
              </a:rPr>
              <a:t>.</a:t>
            </a:r>
          </a:p>
        </p:txBody>
      </p:sp>
      <p:pic>
        <p:nvPicPr>
          <p:cNvPr id="17" name="Picture 28"/>
          <p:cNvPicPr>
            <a:picLocks noChangeAspect="1"/>
          </p:cNvPicPr>
          <p:nvPr/>
        </p:nvPicPr>
        <p:blipFill>
          <a:blip r:embed="rId4"/>
          <a:srcRect/>
          <a:stretch>
            <a:fillRect/>
          </a:stretch>
        </p:blipFill>
        <p:spPr>
          <a:xfrm>
            <a:off x="13487400" y="5984312"/>
            <a:ext cx="4078739" cy="3684461"/>
          </a:xfrm>
          <a:prstGeom prst="rect">
            <a:avLst/>
          </a:prstGeom>
        </p:spPr>
      </p:pic>
      <p:pic>
        <p:nvPicPr>
          <p:cNvPr id="18" name="Picture 2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0287000" y="3422830"/>
            <a:ext cx="953654" cy="953654"/>
          </a:xfrm>
          <a:prstGeom prst="rect">
            <a:avLst/>
          </a:prstGeom>
        </p:spPr>
      </p:pic>
      <p:pic>
        <p:nvPicPr>
          <p:cNvPr id="19" name="Picture 2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0287000" y="5104246"/>
            <a:ext cx="953654" cy="953654"/>
          </a:xfrm>
          <a:prstGeom prst="rect">
            <a:avLst/>
          </a:prstGeom>
        </p:spPr>
      </p:pic>
      <p:pic>
        <p:nvPicPr>
          <p:cNvPr id="22" name="Picture 5"/>
          <p:cNvPicPr>
            <a:picLocks noChangeAspect="1"/>
          </p:cNvPicPr>
          <p:nvPr/>
        </p:nvPicPr>
        <p:blipFill>
          <a:blip r:embed="rId7"/>
          <a:srcRect/>
          <a:stretch>
            <a:fillRect/>
          </a:stretch>
        </p:blipFill>
        <p:spPr>
          <a:xfrm>
            <a:off x="6477000" y="7873663"/>
            <a:ext cx="1524000" cy="1367791"/>
          </a:xfrm>
          <a:prstGeom prst="rect">
            <a:avLst/>
          </a:prstGeom>
        </p:spPr>
      </p:pic>
    </p:spTree>
    <p:extLst>
      <p:ext uri="{BB962C8B-B14F-4D97-AF65-F5344CB8AC3E}">
        <p14:creationId xmlns:p14="http://schemas.microsoft.com/office/powerpoint/2010/main" val="535168260"/>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anim calcmode="lin" valueType="num">
                                      <p:cBhvr>
                                        <p:cTn id="13" dur="500" fill="hold"/>
                                        <p:tgtEl>
                                          <p:spTgt spid="2"/>
                                        </p:tgtEl>
                                        <p:attrNameLst>
                                          <p:attrName>ppt_x</p:attrName>
                                        </p:attrNameLst>
                                      </p:cBhvr>
                                      <p:tavLst>
                                        <p:tav tm="0">
                                          <p:val>
                                            <p:strVal val="#ppt_x"/>
                                          </p:val>
                                        </p:tav>
                                        <p:tav tm="100000">
                                          <p:val>
                                            <p:strVal val="#ppt_x"/>
                                          </p:val>
                                        </p:tav>
                                      </p:tavLst>
                                    </p:anim>
                                    <p:anim calcmode="lin" valueType="num">
                                      <p:cBhvr>
                                        <p:cTn id="14" dur="5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500"/>
                                        <p:tgtEl>
                                          <p:spTgt spid="4"/>
                                        </p:tgtEl>
                                      </p:cBhvr>
                                    </p:animEffect>
                                    <p:anim calcmode="lin" valueType="num">
                                      <p:cBhvr>
                                        <p:cTn id="25" dur="500" fill="hold"/>
                                        <p:tgtEl>
                                          <p:spTgt spid="4"/>
                                        </p:tgtEl>
                                        <p:attrNameLst>
                                          <p:attrName>ppt_x</p:attrName>
                                        </p:attrNameLst>
                                      </p:cBhvr>
                                      <p:tavLst>
                                        <p:tav tm="0">
                                          <p:val>
                                            <p:strVal val="#ppt_x"/>
                                          </p:val>
                                        </p:tav>
                                        <p:tav tm="100000">
                                          <p:val>
                                            <p:strVal val="#ppt_x"/>
                                          </p:val>
                                        </p:tav>
                                      </p:tavLst>
                                    </p:anim>
                                    <p:anim calcmode="lin" valueType="num">
                                      <p:cBhvr>
                                        <p:cTn id="26" dur="500" fill="hold"/>
                                        <p:tgtEl>
                                          <p:spTgt spid="4"/>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500"/>
                                        <p:tgtEl>
                                          <p:spTgt spid="17"/>
                                        </p:tgtEl>
                                      </p:cBhvr>
                                    </p:animEffect>
                                    <p:anim calcmode="lin" valueType="num">
                                      <p:cBhvr>
                                        <p:cTn id="30" dur="500" fill="hold"/>
                                        <p:tgtEl>
                                          <p:spTgt spid="17"/>
                                        </p:tgtEl>
                                        <p:attrNameLst>
                                          <p:attrName>ppt_x</p:attrName>
                                        </p:attrNameLst>
                                      </p:cBhvr>
                                      <p:tavLst>
                                        <p:tav tm="0">
                                          <p:val>
                                            <p:strVal val="#ppt_x"/>
                                          </p:val>
                                        </p:tav>
                                        <p:tav tm="100000">
                                          <p:val>
                                            <p:strVal val="#ppt_x"/>
                                          </p:val>
                                        </p:tav>
                                      </p:tavLst>
                                    </p:anim>
                                    <p:anim calcmode="lin" valueType="num">
                                      <p:cBhvr>
                                        <p:cTn id="31" dur="500" fill="hold"/>
                                        <p:tgtEl>
                                          <p:spTgt spid="17"/>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fade">
                                      <p:cBhvr>
                                        <p:cTn id="34" dur="500"/>
                                        <p:tgtEl>
                                          <p:spTgt spid="22"/>
                                        </p:tgtEl>
                                      </p:cBhvr>
                                    </p:animEffect>
                                    <p:anim calcmode="lin" valueType="num">
                                      <p:cBhvr>
                                        <p:cTn id="35" dur="500" fill="hold"/>
                                        <p:tgtEl>
                                          <p:spTgt spid="22"/>
                                        </p:tgtEl>
                                        <p:attrNameLst>
                                          <p:attrName>ppt_x</p:attrName>
                                        </p:attrNameLst>
                                      </p:cBhvr>
                                      <p:tavLst>
                                        <p:tav tm="0">
                                          <p:val>
                                            <p:strVal val="#ppt_x"/>
                                          </p:val>
                                        </p:tav>
                                        <p:tav tm="100000">
                                          <p:val>
                                            <p:strVal val="#ppt_x"/>
                                          </p:val>
                                        </p:tav>
                                      </p:tavLst>
                                    </p:anim>
                                    <p:anim calcmode="lin" valueType="num">
                                      <p:cBhvr>
                                        <p:cTn id="36" dur="5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nodeType="clickEffect">
                                  <p:stCondLst>
                                    <p:cond delay="0"/>
                                  </p:stCondLst>
                                  <p:childTnLst>
                                    <p:set>
                                      <p:cBhvr>
                                        <p:cTn id="40" dur="1" fill="hold">
                                          <p:stCondLst>
                                            <p:cond delay="0"/>
                                          </p:stCondLst>
                                        </p:cTn>
                                        <p:tgtEl>
                                          <p:spTgt spid="18"/>
                                        </p:tgtEl>
                                        <p:attrNameLst>
                                          <p:attrName>style.visibility</p:attrName>
                                        </p:attrNameLst>
                                      </p:cBhvr>
                                      <p:to>
                                        <p:strVal val="visible"/>
                                      </p:to>
                                    </p:set>
                                    <p:anim calcmode="lin" valueType="num">
                                      <p:cBhvr>
                                        <p:cTn id="41" dur="500" fill="hold"/>
                                        <p:tgtEl>
                                          <p:spTgt spid="18"/>
                                        </p:tgtEl>
                                        <p:attrNameLst>
                                          <p:attrName>ppt_w</p:attrName>
                                        </p:attrNameLst>
                                      </p:cBhvr>
                                      <p:tavLst>
                                        <p:tav tm="0">
                                          <p:val>
                                            <p:fltVal val="0"/>
                                          </p:val>
                                        </p:tav>
                                        <p:tav tm="100000">
                                          <p:val>
                                            <p:strVal val="#ppt_w"/>
                                          </p:val>
                                        </p:tav>
                                      </p:tavLst>
                                    </p:anim>
                                    <p:anim calcmode="lin" valueType="num">
                                      <p:cBhvr>
                                        <p:cTn id="42" dur="500" fill="hold"/>
                                        <p:tgtEl>
                                          <p:spTgt spid="18"/>
                                        </p:tgtEl>
                                        <p:attrNameLst>
                                          <p:attrName>ppt_h</p:attrName>
                                        </p:attrNameLst>
                                      </p:cBhvr>
                                      <p:tavLst>
                                        <p:tav tm="0">
                                          <p:val>
                                            <p:fltVal val="0"/>
                                          </p:val>
                                        </p:tav>
                                        <p:tav tm="100000">
                                          <p:val>
                                            <p:strVal val="#ppt_h"/>
                                          </p:val>
                                        </p:tav>
                                      </p:tavLst>
                                    </p:anim>
                                    <p:animEffect transition="in" filter="fade">
                                      <p:cBhvr>
                                        <p:cTn id="43" dur="500"/>
                                        <p:tgtEl>
                                          <p:spTgt spid="18"/>
                                        </p:tgtEl>
                                      </p:cBhvr>
                                    </p:animEffect>
                                  </p:childTnLst>
                                </p:cTn>
                              </p:par>
                              <p:par>
                                <p:cTn id="44" presetID="53" presetClass="entr" presetSubtype="16" fill="hold" nodeType="withEffect">
                                  <p:stCondLst>
                                    <p:cond delay="0"/>
                                  </p:stCondLst>
                                  <p:childTnLst>
                                    <p:set>
                                      <p:cBhvr>
                                        <p:cTn id="45" dur="1" fill="hold">
                                          <p:stCondLst>
                                            <p:cond delay="0"/>
                                          </p:stCondLst>
                                        </p:cTn>
                                        <p:tgtEl>
                                          <p:spTgt spid="19"/>
                                        </p:tgtEl>
                                        <p:attrNameLst>
                                          <p:attrName>style.visibility</p:attrName>
                                        </p:attrNameLst>
                                      </p:cBhvr>
                                      <p:to>
                                        <p:strVal val="visible"/>
                                      </p:to>
                                    </p:set>
                                    <p:anim calcmode="lin" valueType="num">
                                      <p:cBhvr>
                                        <p:cTn id="46" dur="500" fill="hold"/>
                                        <p:tgtEl>
                                          <p:spTgt spid="19"/>
                                        </p:tgtEl>
                                        <p:attrNameLst>
                                          <p:attrName>ppt_w</p:attrName>
                                        </p:attrNameLst>
                                      </p:cBhvr>
                                      <p:tavLst>
                                        <p:tav tm="0">
                                          <p:val>
                                            <p:fltVal val="0"/>
                                          </p:val>
                                        </p:tav>
                                        <p:tav tm="100000">
                                          <p:val>
                                            <p:strVal val="#ppt_w"/>
                                          </p:val>
                                        </p:tav>
                                      </p:tavLst>
                                    </p:anim>
                                    <p:anim calcmode="lin" valueType="num">
                                      <p:cBhvr>
                                        <p:cTn id="47" dur="500" fill="hold"/>
                                        <p:tgtEl>
                                          <p:spTgt spid="19"/>
                                        </p:tgtEl>
                                        <p:attrNameLst>
                                          <p:attrName>ppt_h</p:attrName>
                                        </p:attrNameLst>
                                      </p:cBhvr>
                                      <p:tavLst>
                                        <p:tav tm="0">
                                          <p:val>
                                            <p:fltVal val="0"/>
                                          </p:val>
                                        </p:tav>
                                        <p:tav tm="100000">
                                          <p:val>
                                            <p:strVal val="#ppt_h"/>
                                          </p:val>
                                        </p:tav>
                                      </p:tavLst>
                                    </p:anim>
                                    <p:animEffect transition="in" filter="fade">
                                      <p:cBhvr>
                                        <p:cTn id="4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1125</TotalTime>
  <Words>4806</Words>
  <Application>Microsoft Office PowerPoint</Application>
  <PresentationFormat>Custom</PresentationFormat>
  <Paragraphs>325</Paragraphs>
  <Slides>52</Slides>
  <Notes>8</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52</vt:i4>
      </vt:variant>
    </vt:vector>
  </HeadingPairs>
  <TitlesOfParts>
    <vt:vector size="59" baseType="lpstr">
      <vt:lpstr>Cambria Math</vt:lpstr>
      <vt:lpstr>Arial</vt:lpstr>
      <vt:lpstr>Times New Roman</vt:lpstr>
      <vt:lpstr>Kavoon</vt:lpstr>
      <vt:lpstr>Calibri Light</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Light Blue Playful Math Subject Presentation</dc:title>
  <dc:creator>Admin</dc:creator>
  <cp:lastModifiedBy>Theu Tran</cp:lastModifiedBy>
  <cp:revision>119</cp:revision>
  <dcterms:created xsi:type="dcterms:W3CDTF">2006-08-16T00:00:00Z</dcterms:created>
  <dcterms:modified xsi:type="dcterms:W3CDTF">2026-04-03T13:24:48Z</dcterms:modified>
  <dc:identifier>DAFSQ1J57nY</dc:identifier>
</cp:coreProperties>
</file>