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316" r:id="rId4"/>
    <p:sldId id="258" r:id="rId5"/>
    <p:sldId id="317" r:id="rId6"/>
    <p:sldId id="318" r:id="rId7"/>
    <p:sldId id="269" r:id="rId8"/>
    <p:sldId id="280" r:id="rId9"/>
    <p:sldId id="319" r:id="rId10"/>
    <p:sldId id="304" r:id="rId11"/>
    <p:sldId id="271" r:id="rId12"/>
    <p:sldId id="320" r:id="rId13"/>
    <p:sldId id="276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7944" autoAdjust="0"/>
    <p:restoredTop sz="94660"/>
  </p:normalViewPr>
  <p:slideViewPr>
    <p:cSldViewPr snapToGrid="0">
      <p:cViewPr>
        <p:scale>
          <a:sx n="100" d="100"/>
          <a:sy n="100" d="100"/>
        </p:scale>
        <p:origin x="-192" y="73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10/7/2023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572107" y="126687"/>
            <a:ext cx="567526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BẢN VẼ CHI TIẾT </a:t>
            </a:r>
            <a:endParaRPr lang="en-US" sz="2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5" y="3428997"/>
            <a:ext cx="9" cy="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8593" y="717286"/>
            <a:ext cx="10804692" cy="59912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55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1.2. Trình tự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chế tạo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bản vẽ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Yêu cầu về gia công,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KỸ THUẬT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8879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7" y="1169550"/>
            <a:ext cx="10604720" cy="54786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7861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4627756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 TẬP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04800" y="584775"/>
            <a:ext cx="116939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Bài 1. Đọc bản vẽ chi tiết gối đỡ (Hình 3.6) theo trình tự trên Bảng 3.1.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688" y="1169550"/>
            <a:ext cx="4999986" cy="547867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226106"/>
              </p:ext>
            </p:extLst>
          </p:nvPr>
        </p:nvGraphicFramePr>
        <p:xfrm>
          <a:off x="5518675" y="1107995"/>
          <a:ext cx="6336252" cy="4572000"/>
        </p:xfrm>
        <a:graphic>
          <a:graphicData uri="http://schemas.openxmlformats.org/drawingml/2006/table">
            <a:tbl>
              <a:tblPr/>
              <a:tblGrid>
                <a:gridCol w="2112084">
                  <a:extLst>
                    <a:ext uri="{9D8B030D-6E8A-4147-A177-3AD203B41FA5}">
                      <a16:colId xmlns:a16="http://schemas.microsoft.com/office/drawing/2014/main" xmlns="" val="261927390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xmlns="" val="695805292"/>
                    </a:ext>
                  </a:extLst>
                </a:gridCol>
                <a:gridCol w="2112084">
                  <a:extLst>
                    <a:ext uri="{9D8B030D-6E8A-4147-A177-3AD203B41FA5}">
                      <a16:colId xmlns:a16="http://schemas.microsoft.com/office/drawing/2014/main" xmlns="" val="2747644962"/>
                    </a:ext>
                  </a:extLst>
                </a:gridCol>
              </a:tblGrid>
              <a:tr h="777240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Trình tự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gối đỡ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en-US" sz="2000" b="1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(Hình 3.6)</a:t>
                      </a:r>
                      <a:endParaRPr lang="en-US" sz="200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7358020"/>
                  </a:ext>
                </a:extLst>
              </a:tr>
              <a:tr h="77724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Tên gọi chi tiết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Vật liệu chế tạo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 bản vẽ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Gối đỡ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Thép</a:t>
                      </a:r>
                    </a:p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Tỉ lệ: 1 : 1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39524973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2. Hình biểu diễn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 các hình chiếu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 chiếu đứng, hình chiếu bằng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64202147"/>
                  </a:ext>
                </a:extLst>
              </a:tr>
              <a:tr h="129540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3. Kích thước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chung của chi tiết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Kích thước các phần của chi tiết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Chiều dài: 50; chiều rộng: 25; chiều cao: 25</a:t>
                      </a:r>
                    </a:p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Khoét: đường kính 20 mm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301469875"/>
                  </a:ext>
                </a:extLst>
              </a:tr>
              <a:tr h="518160">
                <a:tc>
                  <a:txBody>
                    <a:bodyPr/>
                    <a:lstStyle/>
                    <a:p>
                      <a:pPr algn="just"/>
                      <a:r>
                        <a:rPr lang="vi-VN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4. Yêu cầu kĩ thuật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lí bề mặt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2000"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Làm tù cạnh, mạ kẽm</a:t>
                      </a:r>
                    </a:p>
                  </a:txBody>
                  <a:tcPr marL="0" marR="0" marT="0" marB="0">
                    <a:lnL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BBBB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56395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13729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096107" y="0"/>
            <a:ext cx="2732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 DỤNG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60916" y="584775"/>
            <a:ext cx="1153779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/>
              <a:t> </a:t>
            </a:r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Sưu tầm và đọc một bản vẽ chi tiết, trao đổi với bạn nội dụng của bản vẽ đó.</a:t>
            </a:r>
          </a:p>
        </p:txBody>
      </p:sp>
    </p:spTree>
    <p:extLst>
      <p:ext uri="{BB962C8B-B14F-4D97-AF65-F5344CB8AC3E}">
        <p14:creationId xmlns:p14="http://schemas.microsoft.com/office/powerpoint/2010/main" val="833883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loud Callout 1"/>
          <p:cNvSpPr/>
          <p:nvPr/>
        </p:nvSpPr>
        <p:spPr>
          <a:xfrm>
            <a:off x="8871813" y="71562"/>
            <a:ext cx="3192966" cy="5939622"/>
          </a:xfrm>
          <a:prstGeom prst="cloudCallout">
            <a:avLst>
              <a:gd name="adj1" fmla="val -84528"/>
              <a:gd name="adj2" fmla="val 58805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 3.1 là một bản vẽ chi tiết, em hãy cho biết trên bản vẽ đó có những gì?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5094" y="330078"/>
            <a:ext cx="7403491" cy="4602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940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9055" y="382832"/>
            <a:ext cx="5863043" cy="460240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755362" y="772609"/>
            <a:ext cx="4618653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Các thông tin về bản vẽ: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Yêu cầu: làm tù cạnh và mạ kẽm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14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8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vẽ: 04/06, người vẽ Lê Thị A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Ngày kiểm tra: 04/06, người kiểm tra Trần Văn B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liệu: thép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Tờ số 3</a:t>
            </a:r>
          </a:p>
        </p:txBody>
      </p:sp>
    </p:spTree>
    <p:extLst>
      <p:ext uri="{BB962C8B-B14F-4D97-AF65-F5344CB8AC3E}">
        <p14:creationId xmlns:p14="http://schemas.microsoft.com/office/powerpoint/2010/main" val="1512437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6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0510" y="1654763"/>
            <a:ext cx="10982086" cy="4923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351863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11548947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Quan sát Hình 3.3 và cho biết tên gọi của chi tiết được biểu diễn trong hình là gì; hãy mô tả hình dạng, kích thước và các yêu cầu kĩ thuật của chi tiết đó.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971" y="1720077"/>
            <a:ext cx="6326111" cy="492331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6578082" y="1216224"/>
            <a:ext cx="514116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Tên gọi chi tiết: đầu côn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Hình dạng: nón cụt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Kích thước: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ngoài: Ø30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vòng trong: Ø20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Đường kính khoét: Ø10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Chiều cao: 40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Độ dày đáy: 10 mm</a:t>
            </a:r>
          </a:p>
          <a:p>
            <a:r>
              <a:rPr lang="vi-VN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Yêu cầu kĩ thuật: làm tù cạnh, mạ kẽm.</a:t>
            </a:r>
          </a:p>
        </p:txBody>
      </p:sp>
    </p:spTree>
    <p:extLst>
      <p:ext uri="{BB962C8B-B14F-4D97-AF65-F5344CB8AC3E}">
        <p14:creationId xmlns:p14="http://schemas.microsoft.com/office/powerpoint/2010/main" val="627361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4481" y="0"/>
            <a:ext cx="11374017" cy="5766319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750906" y="5980923"/>
            <a:ext cx="62048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Hình 3.2. Sơ đồ nội dung bản vẽ chi tiết</a:t>
            </a:r>
            <a:endParaRPr lang="en-US" sz="2800" b="1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1957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I. Nội dung của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Bản vẽ chi tiết là bản vẽ kỹ thuật thể hiện thông tin của một chi tiết, được sử dụng để chế tạo và kiểm tra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Bản vẽ chi tiết gồm các nội dung sau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Hình biểu diễn: gồm hình chiếu, hình cắt…diễn tả hình dạng, cấu tạo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thước: kích thước xác định độ lớn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Yêu cầu kỹ thuật: gồm chỉ dẫn về việc gia công, xử lý bề mặt….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+Khung tên: gồm thông tin về tên gọi chi tiết, vật liệu chế tạo, tỉ lệ vẽ, họ tên của những người có trách nhiệm đối với bản vẽ</a:t>
            </a:r>
            <a:endParaRPr lang="vi-VN" sz="28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6878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449765" y="106157"/>
            <a:ext cx="947800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1.Quan sát bảng 3.1. Trình bày trình tự đọc bản vẽ chi tiết</a:t>
            </a:r>
          </a:p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2. Quan sát Hình 3.5 và cho biết trình tự đọc bản vẽ ống lót theo trình tự bảng 3.1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205274"/>
              </p:ext>
            </p:extLst>
          </p:nvPr>
        </p:nvGraphicFramePr>
        <p:xfrm>
          <a:off x="449765" y="1900803"/>
          <a:ext cx="6940080" cy="4572000"/>
        </p:xfrm>
        <a:graphic>
          <a:graphicData uri="http://schemas.openxmlformats.org/drawingml/2006/table">
            <a:tbl>
              <a:tblPr firstRow="1" firstCol="1" bandRow="1"/>
              <a:tblGrid>
                <a:gridCol w="1399150">
                  <a:extLst>
                    <a:ext uri="{9D8B030D-6E8A-4147-A177-3AD203B41FA5}">
                      <a16:colId xmlns:a16="http://schemas.microsoft.com/office/drawing/2014/main" xmlns="" val="793621372"/>
                    </a:ext>
                  </a:extLst>
                </a:gridCol>
                <a:gridCol w="2672116">
                  <a:extLst>
                    <a:ext uri="{9D8B030D-6E8A-4147-A177-3AD203B41FA5}">
                      <a16:colId xmlns:a16="http://schemas.microsoft.com/office/drawing/2014/main" xmlns="" val="354312389"/>
                    </a:ext>
                  </a:extLst>
                </a:gridCol>
                <a:gridCol w="2868814">
                  <a:extLst>
                    <a:ext uri="{9D8B030D-6E8A-4147-A177-3AD203B41FA5}">
                      <a16:colId xmlns:a16="http://schemas.microsoft.com/office/drawing/2014/main" xmlns="" val="32001795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Trình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tự</a:t>
                      </a:r>
                      <a:r>
                        <a:rPr lang="en-US" sz="20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="1" dirty="0" err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đọc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Nội dung đọc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đọc bản vẽ vòng đệm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7771963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1. Khung tên: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Tên gọi chi tiết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Vật liệu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Tỉ lệ 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Ống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lót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Thép.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4572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Tỉ lệ: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1:1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0989715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2: Hình biểu diễn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Tên </a:t>
                      </a: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gọi các hình </a:t>
                      </a: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</a:t>
                      </a:r>
                    </a:p>
                    <a:p>
                      <a:pPr marL="0" marR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200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Các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hình chiếu khác(nếu có)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đứng,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hình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chiếu cạnh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049803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3: Kích thước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chung của chi tiết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+ Kích thước các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thành</a:t>
                      </a:r>
                      <a:r>
                        <a:rPr lang="en-US" sz="2000" baseline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phần </a:t>
                      </a: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của chi tiết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ngoài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28 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Đường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kính</a:t>
                      </a:r>
                      <a:r>
                        <a:rPr lang="en-US" sz="2000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lỗ</a:t>
                      </a:r>
                      <a:r>
                        <a:rPr lang="en-US" sz="2000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en-US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dirty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200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r>
                        <a:rPr lang="en-US" sz="2000" baseline="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dirty="0" err="1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dài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000" baseline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 </a:t>
                      </a:r>
                      <a:r>
                        <a:rPr lang="en-US" sz="2000" dirty="0" smtClean="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mm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18348585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Bước 4: Yêu cầu kỹ thuật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Yêu cầu về gia công, xử lý bề mặt.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Làm tù cạnh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>
                          <a:solidFill>
                            <a:srgbClr val="333333"/>
                          </a:solidFill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- Mạ kẽm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19251351"/>
                  </a:ext>
                </a:extLst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2402" y="1339182"/>
            <a:ext cx="5923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Bảng 3.1. Trình tự đọc bản vẽ chi tiết</a:t>
            </a:r>
            <a:endParaRPr lang="en-US" sz="2400" i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35213" y="1900803"/>
            <a:ext cx="4318248" cy="4388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1607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89" y="3428998"/>
            <a:ext cx="21" cy="4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04789" y="650535"/>
            <a:ext cx="11582400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II. Đọc bản vẽ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1. - Bước 1. Khung tên: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Vật liệu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Tỉ lệ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2: Hình biểu diễn: 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Tên gọi các hình chiếu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Các hình biểu diễn khác (nếu có)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3: Kích thước: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chung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Kích thước các thành phần của chi tiết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- Bước 4: Yêu cầu kỹ thuật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Gia công</a:t>
            </a:r>
          </a:p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+ Xử lý bề mặt.</a:t>
            </a:r>
          </a:p>
        </p:txBody>
      </p:sp>
      <p:sp>
        <p:nvSpPr>
          <p:cNvPr id="8" name="Rectangle 7"/>
          <p:cNvSpPr/>
          <p:nvPr/>
        </p:nvSpPr>
        <p:spPr>
          <a:xfrm>
            <a:off x="3767975" y="62706"/>
            <a:ext cx="589854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3. BẢN VẼ </a:t>
            </a:r>
            <a:r>
              <a:rPr lang="en-US" sz="28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TIẾT</a:t>
            </a:r>
            <a:endParaRPr lang="en-US" sz="28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403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531</TotalTime>
  <Words>938</Words>
  <Application>Microsoft Office PowerPoint</Application>
  <PresentationFormat>Custom</PresentationFormat>
  <Paragraphs>114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Wisp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Welcome</cp:lastModifiedBy>
  <cp:revision>50</cp:revision>
  <dcterms:created xsi:type="dcterms:W3CDTF">2023-06-21T22:05:51Z</dcterms:created>
  <dcterms:modified xsi:type="dcterms:W3CDTF">2023-10-07T00:28:10Z</dcterms:modified>
</cp:coreProperties>
</file>