
<file path=[Content_Types].xml><?xml version="1.0" encoding="utf-8"?>
<Types xmlns="http://schemas.openxmlformats.org/package/2006/content-types">
  <Default Extension="bin" ContentType="application/vnd.openxmlformats-officedocument.oleObject"/>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media/audio2.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6"/>
  </p:notesMasterIdLst>
  <p:sldIdLst>
    <p:sldId id="298" r:id="rId3"/>
    <p:sldId id="290" r:id="rId4"/>
    <p:sldId id="261" r:id="rId5"/>
    <p:sldId id="263" r:id="rId6"/>
    <p:sldId id="299" r:id="rId7"/>
    <p:sldId id="265" r:id="rId8"/>
    <p:sldId id="268" r:id="rId9"/>
    <p:sldId id="301" r:id="rId10"/>
    <p:sldId id="269" r:id="rId11"/>
    <p:sldId id="272" r:id="rId12"/>
    <p:sldId id="274" r:id="rId13"/>
    <p:sldId id="303" r:id="rId14"/>
    <p:sldId id="304" r:id="rId15"/>
    <p:sldId id="305" r:id="rId16"/>
    <p:sldId id="306" r:id="rId17"/>
    <p:sldId id="307" r:id="rId18"/>
    <p:sldId id="308" r:id="rId19"/>
    <p:sldId id="309" r:id="rId20"/>
    <p:sldId id="310" r:id="rId21"/>
    <p:sldId id="275" r:id="rId22"/>
    <p:sldId id="300" r:id="rId23"/>
    <p:sldId id="312" r:id="rId24"/>
    <p:sldId id="285" r:id="rId25"/>
    <p:sldId id="311" r:id="rId26"/>
    <p:sldId id="313" r:id="rId27"/>
    <p:sldId id="318" r:id="rId28"/>
    <p:sldId id="316" r:id="rId29"/>
    <p:sldId id="315" r:id="rId30"/>
    <p:sldId id="317" r:id="rId31"/>
    <p:sldId id="293" r:id="rId32"/>
    <p:sldId id="296" r:id="rId33"/>
    <p:sldId id="297" r:id="rId34"/>
    <p:sldId id="32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CC"/>
    <a:srgbClr val="FF99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99" autoAdjust="0"/>
    <p:restoredTop sz="97122" autoAdjust="0"/>
  </p:normalViewPr>
  <p:slideViewPr>
    <p:cSldViewPr snapToGrid="0">
      <p:cViewPr varScale="1">
        <p:scale>
          <a:sx n="66" d="100"/>
          <a:sy n="66" d="100"/>
        </p:scale>
        <p:origin x="488" y="44"/>
      </p:cViewPr>
      <p:guideLst>
        <p:guide orient="horz" pos="2160"/>
        <p:guide pos="3840"/>
      </p:guideLst>
    </p:cSldViewPr>
  </p:slideViewPr>
  <p:outlineViewPr>
    <p:cViewPr>
      <p:scale>
        <a:sx n="33" d="100"/>
        <a:sy n="33" d="100"/>
      </p:scale>
      <p:origin x="0" y="1446"/>
    </p:cViewPr>
  </p:outlineViewPr>
  <p:notesTextViewPr>
    <p:cViewPr>
      <p:scale>
        <a:sx n="1" d="1"/>
        <a:sy n="1" d="1"/>
      </p:scale>
      <p:origin x="0" y="0"/>
    </p:cViewPr>
  </p:notesTextViewPr>
  <p:sorterViewPr>
    <p:cViewPr>
      <p:scale>
        <a:sx n="100" d="100"/>
        <a:sy n="100" d="100"/>
      </p:scale>
      <p:origin x="0" y="47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82D681-0385-4A2E-A978-BE6C2BD39536}" type="datetimeFigureOut">
              <a:rPr lang="en-US" smtClean="0"/>
              <a:t>2/27/2026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DEE5BE-8CC8-4CAE-B833-2B0817D9C2A6}" type="slidenum">
              <a:rPr lang="en-US" smtClean="0"/>
              <a:t>‹#›</a:t>
            </a:fld>
            <a:endParaRPr lang="en-US"/>
          </a:p>
        </p:txBody>
      </p:sp>
    </p:spTree>
    <p:extLst>
      <p:ext uri="{BB962C8B-B14F-4D97-AF65-F5344CB8AC3E}">
        <p14:creationId xmlns:p14="http://schemas.microsoft.com/office/powerpoint/2010/main" val="4214171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66ABAC0-E6A6-4DF4-850D-E0F621988E6A}"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CC308-E279-4371-94AB-40AF8178AA81}" type="slidenum">
              <a:rPr lang="en-US" smtClean="0"/>
              <a:t>‹#›</a:t>
            </a:fld>
            <a:endParaRPr lang="en-US"/>
          </a:p>
        </p:txBody>
      </p:sp>
    </p:spTree>
    <p:extLst>
      <p:ext uri="{BB962C8B-B14F-4D97-AF65-F5344CB8AC3E}">
        <p14:creationId xmlns:p14="http://schemas.microsoft.com/office/powerpoint/2010/main" val="1685196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6ABAC0-E6A6-4DF4-850D-E0F621988E6A}"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CC308-E279-4371-94AB-40AF8178AA81}" type="slidenum">
              <a:rPr lang="en-US" smtClean="0"/>
              <a:t>‹#›</a:t>
            </a:fld>
            <a:endParaRPr lang="en-US"/>
          </a:p>
        </p:txBody>
      </p:sp>
    </p:spTree>
    <p:extLst>
      <p:ext uri="{BB962C8B-B14F-4D97-AF65-F5344CB8AC3E}">
        <p14:creationId xmlns:p14="http://schemas.microsoft.com/office/powerpoint/2010/main" val="346341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6ABAC0-E6A6-4DF4-850D-E0F621988E6A}"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CC308-E279-4371-94AB-40AF8178AA81}" type="slidenum">
              <a:rPr lang="en-US" smtClean="0"/>
              <a:t>‹#›</a:t>
            </a:fld>
            <a:endParaRPr lang="en-US"/>
          </a:p>
        </p:txBody>
      </p:sp>
    </p:spTree>
    <p:extLst>
      <p:ext uri="{BB962C8B-B14F-4D97-AF65-F5344CB8AC3E}">
        <p14:creationId xmlns:p14="http://schemas.microsoft.com/office/powerpoint/2010/main" val="27784875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822787D-DD85-4062-924B-B2F17CE81F44}" type="datetimeFigureOut">
              <a:rPr lang="en-US">
                <a:solidFill>
                  <a:prstClr val="black">
                    <a:tint val="75000"/>
                  </a:prstClr>
                </a:solidFill>
              </a:rPr>
              <a:pPr>
                <a:def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845B1A3-C2AA-461F-8CF6-792DC4E5B46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09836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D6B3A04-FCEE-4F42-B85F-59AF6556050B}" type="datetimeFigureOut">
              <a:rPr lang="en-US">
                <a:solidFill>
                  <a:prstClr val="black">
                    <a:tint val="75000"/>
                  </a:prstClr>
                </a:solidFill>
              </a:rPr>
              <a:pPr>
                <a:def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619D75C-EAE5-4CEE-BB85-B4BBD35FFF9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41218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996B210-1FB4-4188-B0D8-98A32CECBAD1}" type="datetimeFigureOut">
              <a:rPr lang="en-US">
                <a:solidFill>
                  <a:prstClr val="black">
                    <a:tint val="75000"/>
                  </a:prstClr>
                </a:solidFill>
              </a:rPr>
              <a:pPr>
                <a:def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919BD2-317D-49E9-A11B-704C8805D80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82648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09A0AF5-9472-4B4B-8C6C-7BEB51A36617}" type="datetimeFigureOut">
              <a:rPr lang="en-US">
                <a:solidFill>
                  <a:prstClr val="black">
                    <a:tint val="75000"/>
                  </a:prstClr>
                </a:solidFill>
              </a:rPr>
              <a:pPr>
                <a:defRPr/>
              </a:pPr>
              <a:t>2/27/2026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BAE695F-EB15-4F57-9061-6EAA662103F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84259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3C60DEC4-1ECE-4802-8317-D75D8116725F}" type="datetimeFigureOut">
              <a:rPr lang="en-US">
                <a:solidFill>
                  <a:prstClr val="black">
                    <a:tint val="75000"/>
                  </a:prstClr>
                </a:solidFill>
              </a:rPr>
              <a:pPr>
                <a:defRPr/>
              </a:pPr>
              <a:t>2/27/2026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45D71E0-2190-4F68-AFF7-7161295055B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42526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6FF4351-F6A4-49B0-B630-995CE315E603}" type="datetimeFigureOut">
              <a:rPr lang="en-US">
                <a:solidFill>
                  <a:prstClr val="black">
                    <a:tint val="75000"/>
                  </a:prstClr>
                </a:solidFill>
              </a:rPr>
              <a:pPr>
                <a:defRPr/>
              </a:pPr>
              <a:t>2/27/2026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0C936E55-6A3C-453C-962F-137294C3F2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65836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E7196A9-029C-46B7-9796-BF870A93DABC}" type="datetimeFigureOut">
              <a:rPr lang="en-US">
                <a:solidFill>
                  <a:prstClr val="black">
                    <a:tint val="75000"/>
                  </a:prstClr>
                </a:solidFill>
              </a:rPr>
              <a:pPr>
                <a:defRPr/>
              </a:pPr>
              <a:t>2/27/2026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39BAC9F0-AE3D-4E17-9E18-9502383C94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19841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F81AD85-F964-442D-B366-29B39BFB7AC1}" type="datetimeFigureOut">
              <a:rPr lang="en-US">
                <a:solidFill>
                  <a:prstClr val="black">
                    <a:tint val="75000"/>
                  </a:prstClr>
                </a:solidFill>
              </a:rPr>
              <a:pPr>
                <a:defRPr/>
              </a:pPr>
              <a:t>2/27/2026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E05A314-38FD-442E-B7E3-25B472DB9C8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77807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6ABAC0-E6A6-4DF4-850D-E0F621988E6A}"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CC308-E279-4371-94AB-40AF8178AA81}" type="slidenum">
              <a:rPr lang="en-US" smtClean="0"/>
              <a:t>‹#›</a:t>
            </a:fld>
            <a:endParaRPr lang="en-US"/>
          </a:p>
        </p:txBody>
      </p:sp>
    </p:spTree>
    <p:extLst>
      <p:ext uri="{BB962C8B-B14F-4D97-AF65-F5344CB8AC3E}">
        <p14:creationId xmlns:p14="http://schemas.microsoft.com/office/powerpoint/2010/main" val="440709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A93BAC3-0A53-4C24-8FE9-A40AC55212A9}" type="datetimeFigureOut">
              <a:rPr lang="en-US">
                <a:solidFill>
                  <a:prstClr val="black">
                    <a:tint val="75000"/>
                  </a:prstClr>
                </a:solidFill>
              </a:rPr>
              <a:pPr>
                <a:defRPr/>
              </a:pPr>
              <a:t>2/27/2026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37E1E81-C99F-4A21-903A-EBC2BFD8D0B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70134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1C0E905-8499-4D18-A3F6-98C29A00C56E}" type="datetimeFigureOut">
              <a:rPr lang="en-US">
                <a:solidFill>
                  <a:prstClr val="black">
                    <a:tint val="75000"/>
                  </a:prstClr>
                </a:solidFill>
              </a:rPr>
              <a:pPr>
                <a:def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4D661DF-0834-4109-911C-99EEB9F1FFA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77964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4A3761D-D407-40B0-A5B8-91FA57B95C6B}" type="datetimeFigureOut">
              <a:rPr lang="en-US">
                <a:solidFill>
                  <a:prstClr val="black">
                    <a:tint val="75000"/>
                  </a:prstClr>
                </a:solidFill>
              </a:rPr>
              <a:pPr>
                <a:defRPr/>
              </a:p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1801A9D-EF83-4DB3-A396-B71D8F5B79B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44594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6ABAC0-E6A6-4DF4-850D-E0F621988E6A}" type="datetimeFigureOut">
              <a:rPr lang="en-US" smtClean="0"/>
              <a:t>2/27/2026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CC308-E279-4371-94AB-40AF8178AA81}" type="slidenum">
              <a:rPr lang="en-US" smtClean="0"/>
              <a:t>‹#›</a:t>
            </a:fld>
            <a:endParaRPr lang="en-US"/>
          </a:p>
        </p:txBody>
      </p:sp>
    </p:spTree>
    <p:extLst>
      <p:ext uri="{BB962C8B-B14F-4D97-AF65-F5344CB8AC3E}">
        <p14:creationId xmlns:p14="http://schemas.microsoft.com/office/powerpoint/2010/main" val="973131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6ABAC0-E6A6-4DF4-850D-E0F621988E6A}" type="datetimeFigureOut">
              <a:rPr lang="en-US" smtClean="0"/>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CC308-E279-4371-94AB-40AF8178AA81}" type="slidenum">
              <a:rPr lang="en-US" smtClean="0"/>
              <a:t>‹#›</a:t>
            </a:fld>
            <a:endParaRPr lang="en-US"/>
          </a:p>
        </p:txBody>
      </p:sp>
    </p:spTree>
    <p:extLst>
      <p:ext uri="{BB962C8B-B14F-4D97-AF65-F5344CB8AC3E}">
        <p14:creationId xmlns:p14="http://schemas.microsoft.com/office/powerpoint/2010/main" val="2551547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6ABAC0-E6A6-4DF4-850D-E0F621988E6A}" type="datetimeFigureOut">
              <a:rPr lang="en-US" smtClean="0"/>
              <a:t>2/27/2026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4CC308-E279-4371-94AB-40AF8178AA81}" type="slidenum">
              <a:rPr lang="en-US" smtClean="0"/>
              <a:t>‹#›</a:t>
            </a:fld>
            <a:endParaRPr lang="en-US"/>
          </a:p>
        </p:txBody>
      </p:sp>
    </p:spTree>
    <p:extLst>
      <p:ext uri="{BB962C8B-B14F-4D97-AF65-F5344CB8AC3E}">
        <p14:creationId xmlns:p14="http://schemas.microsoft.com/office/powerpoint/2010/main" val="3185521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6ABAC0-E6A6-4DF4-850D-E0F621988E6A}" type="datetimeFigureOut">
              <a:rPr lang="en-US" smtClean="0"/>
              <a:t>2/27/2026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4CC308-E279-4371-94AB-40AF8178AA81}" type="slidenum">
              <a:rPr lang="en-US" smtClean="0"/>
              <a:t>‹#›</a:t>
            </a:fld>
            <a:endParaRPr lang="en-US"/>
          </a:p>
        </p:txBody>
      </p:sp>
    </p:spTree>
    <p:extLst>
      <p:ext uri="{BB962C8B-B14F-4D97-AF65-F5344CB8AC3E}">
        <p14:creationId xmlns:p14="http://schemas.microsoft.com/office/powerpoint/2010/main" val="3400170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6ABAC0-E6A6-4DF4-850D-E0F621988E6A}" type="datetimeFigureOut">
              <a:rPr lang="en-US" smtClean="0"/>
              <a:t>2/27/2026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4CC308-E279-4371-94AB-40AF8178AA81}" type="slidenum">
              <a:rPr lang="en-US" smtClean="0"/>
              <a:t>‹#›</a:t>
            </a:fld>
            <a:endParaRPr lang="en-US"/>
          </a:p>
        </p:txBody>
      </p:sp>
    </p:spTree>
    <p:extLst>
      <p:ext uri="{BB962C8B-B14F-4D97-AF65-F5344CB8AC3E}">
        <p14:creationId xmlns:p14="http://schemas.microsoft.com/office/powerpoint/2010/main" val="35630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6ABAC0-E6A6-4DF4-850D-E0F621988E6A}" type="datetimeFigureOut">
              <a:rPr lang="en-US" smtClean="0"/>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CC308-E279-4371-94AB-40AF8178AA81}" type="slidenum">
              <a:rPr lang="en-US" smtClean="0"/>
              <a:t>‹#›</a:t>
            </a:fld>
            <a:endParaRPr lang="en-US"/>
          </a:p>
        </p:txBody>
      </p:sp>
    </p:spTree>
    <p:extLst>
      <p:ext uri="{BB962C8B-B14F-4D97-AF65-F5344CB8AC3E}">
        <p14:creationId xmlns:p14="http://schemas.microsoft.com/office/powerpoint/2010/main" val="1007289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6ABAC0-E6A6-4DF4-850D-E0F621988E6A}" type="datetimeFigureOut">
              <a:rPr lang="en-US" smtClean="0"/>
              <a:t>2/27/2026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CC308-E279-4371-94AB-40AF8178AA81}" type="slidenum">
              <a:rPr lang="en-US" smtClean="0"/>
              <a:t>‹#›</a:t>
            </a:fld>
            <a:endParaRPr lang="en-US"/>
          </a:p>
        </p:txBody>
      </p:sp>
    </p:spTree>
    <p:extLst>
      <p:ext uri="{BB962C8B-B14F-4D97-AF65-F5344CB8AC3E}">
        <p14:creationId xmlns:p14="http://schemas.microsoft.com/office/powerpoint/2010/main" val="3224871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6000"/>
            <a:lum/>
          </a:blip>
          <a:srcRect/>
          <a:stretch>
            <a:fillRect t="-83000" b="-8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ABAC0-E6A6-4DF4-850D-E0F621988E6A}" type="datetimeFigureOut">
              <a:rPr lang="en-US" smtClean="0"/>
              <a:t>2/27/2026</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4CC308-E279-4371-94AB-40AF8178AA81}" type="slidenum">
              <a:rPr lang="en-US" smtClean="0"/>
              <a:t>‹#›</a:t>
            </a:fld>
            <a:endParaRPr lang="en-US"/>
          </a:p>
        </p:txBody>
      </p:sp>
    </p:spTree>
    <p:extLst>
      <p:ext uri="{BB962C8B-B14F-4D97-AF65-F5344CB8AC3E}">
        <p14:creationId xmlns:p14="http://schemas.microsoft.com/office/powerpoint/2010/main" val="4275489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FA13DB7-34F1-40B0-ADB3-B195FC80E191}" type="datetimeFigureOut">
              <a:rPr lang="en-US">
                <a:solidFill>
                  <a:prstClr val="black">
                    <a:tint val="75000"/>
                  </a:prstClr>
                </a:solidFill>
              </a:rPr>
              <a:pPr>
                <a:defRPr/>
              </a:pPr>
              <a:t>2/27/2026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7887060-9AA3-4CF2-A6CC-433DF789C4C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38109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f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tags" Target="../tags/tag5.xml"/><Relationship Id="rId7" Type="http://schemas.openxmlformats.org/officeDocument/2006/relationships/image" Target="../media/image14.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3.jpeg"/><Relationship Id="rId5"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NGU&#7890;N%20&#194;M_%20PH&#7842;N%20X&#7840;%20&#194;M%20THANH%20_TI&#7870;NG%20VANG.mp4"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2.wav"/><Relationship Id="rId1" Type="http://schemas.openxmlformats.org/officeDocument/2006/relationships/slideLayout" Target="../slideLayouts/slideLayout6.xml"/><Relationship Id="rId4" Type="http://schemas.openxmlformats.org/officeDocument/2006/relationships/image" Target="../media/image22.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2.wav"/><Relationship Id="rId1" Type="http://schemas.openxmlformats.org/officeDocument/2006/relationships/slideLayout" Target="../slideLayouts/slideLayout18.xml"/><Relationship Id="rId6" Type="http://schemas.openxmlformats.org/officeDocument/2006/relationships/image" Target="../media/image22.gif"/><Relationship Id="rId5" Type="http://schemas.openxmlformats.org/officeDocument/2006/relationships/image" Target="../media/image30.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35.wmf"/><Relationship Id="rId7" Type="http://schemas.openxmlformats.org/officeDocument/2006/relationships/image" Target="../media/image37.gif"/><Relationship Id="rId2" Type="http://schemas.openxmlformats.org/officeDocument/2006/relationships/oleObject" Target="../embeddings/oleObject2.bin"/><Relationship Id="rId1" Type="http://schemas.openxmlformats.org/officeDocument/2006/relationships/slideLayout" Target="../slideLayouts/slideLayout7.xml"/><Relationship Id="rId6" Type="http://schemas.openxmlformats.org/officeDocument/2006/relationships/image" Target="../media/image36.gif"/><Relationship Id="rId5" Type="http://schemas.openxmlformats.org/officeDocument/2006/relationships/image" Target="../media/image19.w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NGU&#7890;N%20&#194;M_%20PH&#7842;N%20X&#7840;%20&#194;M%20THANH%20_TI&#7870;NG%20VANG.mp4"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21296" y="2176670"/>
            <a:ext cx="8787720" cy="1783578"/>
          </a:xfrm>
        </p:spPr>
        <p:txBody>
          <a:bodyPr>
            <a:normAutofit/>
          </a:bodyPr>
          <a:lstStyle/>
          <a:p>
            <a:r>
              <a:rPr lang="en-US" sz="4400">
                <a:ln w="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Bài 20:</a:t>
            </a:r>
            <a:r>
              <a:rPr lang="en-US" sz="4400">
                <a:ln w="0"/>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 </a:t>
            </a:r>
            <a:br>
              <a:rPr lang="en-US" sz="4400">
                <a:ln w="0"/>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br>
            <a:r>
              <a:rPr lang="en-US" sz="4400">
                <a:ln w="0"/>
                <a:solidFill>
                  <a:srgbClr val="0000CC"/>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SỰ NHIỄM ĐIỆN</a:t>
            </a:r>
            <a:endParaRPr lang="en-US" sz="4400">
              <a:ln w="0"/>
              <a:solidFill>
                <a:srgbClr val="0000CC"/>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5626177"/>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338835" y="1961706"/>
            <a:ext cx="68074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Tx/>
              <a:buChar char="-"/>
            </a:pPr>
            <a:r>
              <a:rPr lang="en-US" altLang="en-US" sz="3200">
                <a:solidFill>
                  <a:srgbClr val="000000"/>
                </a:solidFill>
                <a:latin typeface="Times New Roman" panose="02020603050405020304" pitchFamily="18" charset="0"/>
                <a:cs typeface="Times New Roman" panose="02020603050405020304" pitchFamily="18" charset="0"/>
              </a:rPr>
              <a:t> Bước 1: </a:t>
            </a:r>
          </a:p>
          <a:p>
            <a:pPr eaLnBrk="1" hangingPunct="1"/>
            <a:r>
              <a:rPr lang="en-US" altLang="en-US" sz="3200">
                <a:solidFill>
                  <a:srgbClr val="000000"/>
                </a:solidFill>
                <a:latin typeface="Times New Roman" panose="02020603050405020304" pitchFamily="18" charset="0"/>
                <a:cs typeface="Times New Roman" panose="02020603050405020304" pitchFamily="18" charset="0"/>
              </a:rPr>
              <a:t>+ Khi mảnh phim nhựa chưa bị cọ xát, chạm bút thử điện vào mảnh tôn phẳng đã được áp sát vào mảnh phim nhựa. </a:t>
            </a:r>
          </a:p>
          <a:p>
            <a:pPr eaLnBrk="1" hangingPunct="1"/>
            <a:r>
              <a:rPr lang="en-US" altLang="en-US" sz="3200">
                <a:solidFill>
                  <a:srgbClr val="000000"/>
                </a:solidFill>
                <a:latin typeface="Times New Roman" panose="02020603050405020304" pitchFamily="18" charset="0"/>
                <a:cs typeface="Times New Roman" panose="02020603050405020304" pitchFamily="18" charset="0"/>
              </a:rPr>
              <a:t>+ Bóng đèn bút thử điện không sáng.</a:t>
            </a:r>
          </a:p>
        </p:txBody>
      </p:sp>
      <p:sp>
        <p:nvSpPr>
          <p:cNvPr id="9" name="TextBox 7"/>
          <p:cNvSpPr txBox="1">
            <a:spLocks noChangeArrowheads="1"/>
          </p:cNvSpPr>
          <p:nvPr/>
        </p:nvSpPr>
        <p:spPr bwMode="auto">
          <a:xfrm>
            <a:off x="305221" y="4026160"/>
            <a:ext cx="8682101"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200">
              <a:solidFill>
                <a:srgbClr val="000000"/>
              </a:solidFill>
              <a:latin typeface="Times New Roman" panose="02020603050405020304" pitchFamily="18" charset="0"/>
              <a:cs typeface="Times New Roman" panose="02020603050405020304" pitchFamily="18" charset="0"/>
            </a:endParaRPr>
          </a:p>
          <a:p>
            <a:pPr eaLnBrk="1" hangingPunct="1">
              <a:buFontTx/>
              <a:buChar char="-"/>
            </a:pPr>
            <a:r>
              <a:rPr lang="en-US" altLang="en-US" sz="3200">
                <a:solidFill>
                  <a:srgbClr val="000000"/>
                </a:solidFill>
                <a:latin typeface="Times New Roman" panose="02020603050405020304" pitchFamily="18" charset="0"/>
                <a:cs typeface="Times New Roman" panose="02020603050405020304" pitchFamily="18" charset="0"/>
              </a:rPr>
              <a:t> Bước 2: </a:t>
            </a:r>
          </a:p>
          <a:p>
            <a:pPr eaLnBrk="1" hangingPunct="1"/>
            <a:r>
              <a:rPr lang="en-US" altLang="en-US" sz="3200">
                <a:solidFill>
                  <a:srgbClr val="000000"/>
                </a:solidFill>
                <a:latin typeface="Times New Roman" panose="02020603050405020304" pitchFamily="18" charset="0"/>
                <a:cs typeface="Times New Roman" panose="02020603050405020304" pitchFamily="18" charset="0"/>
              </a:rPr>
              <a:t>+ Dùng mảnh len cọ xát mảnh phim nhựa nhiều lần.  </a:t>
            </a:r>
          </a:p>
          <a:p>
            <a:pPr eaLnBrk="1" hangingPunct="1"/>
            <a:r>
              <a:rPr lang="en-US" altLang="en-US" sz="3200">
                <a:solidFill>
                  <a:srgbClr val="000000"/>
                </a:solidFill>
                <a:latin typeface="Times New Roman" panose="02020603050405020304" pitchFamily="18" charset="0"/>
                <a:cs typeface="Times New Roman" panose="02020603050405020304" pitchFamily="18" charset="0"/>
              </a:rPr>
              <a:t>+ Quan sát đèn của bút thử điện khi chạm bút vào mảnh tôn ?</a:t>
            </a:r>
          </a:p>
        </p:txBody>
      </p:sp>
      <p:sp>
        <p:nvSpPr>
          <p:cNvPr id="10" name="AutoShape 11"/>
          <p:cNvSpPr>
            <a:spLocks noChangeArrowheads="1"/>
          </p:cNvSpPr>
          <p:nvPr/>
        </p:nvSpPr>
        <p:spPr bwMode="auto">
          <a:xfrm flipH="1">
            <a:off x="7273035" y="3546537"/>
            <a:ext cx="3657600" cy="2057400"/>
          </a:xfrm>
          <a:prstGeom prst="parallelogram">
            <a:avLst>
              <a:gd name="adj" fmla="val 82189"/>
            </a:avLst>
          </a:prstGeom>
          <a:gradFill rotWithShape="1">
            <a:gsLst>
              <a:gs pos="0">
                <a:schemeClr val="bg1">
                  <a:gamma/>
                  <a:shade val="46275"/>
                  <a:invGamma/>
                </a:schemeClr>
              </a:gs>
              <a:gs pos="50000">
                <a:schemeClr val="bg1"/>
              </a:gs>
              <a:gs pos="100000">
                <a:schemeClr val="bg1">
                  <a:gamma/>
                  <a:shade val="46275"/>
                  <a:invGamma/>
                </a:schemeClr>
              </a:gs>
            </a:gsLst>
            <a:lin ang="2700000" scaled="1"/>
          </a:gradFill>
          <a:ln w="9525">
            <a:noFill/>
            <a:miter lim="800000"/>
            <a:headEnd/>
            <a:tailEnd/>
          </a:ln>
          <a:effectLst>
            <a:outerShdw dist="35921" dir="2700000" algn="ctr" rotWithShape="0">
              <a:schemeClr val="bg2"/>
            </a:outerShdw>
          </a:effectLst>
        </p:spPr>
        <p:txBody>
          <a:bodyPr wrap="none" anchor="ct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11" name="AutoShape 12"/>
          <p:cNvSpPr>
            <a:spLocks noChangeArrowheads="1"/>
          </p:cNvSpPr>
          <p:nvPr/>
        </p:nvSpPr>
        <p:spPr bwMode="auto">
          <a:xfrm flipH="1">
            <a:off x="8106473" y="4041837"/>
            <a:ext cx="2057400" cy="1066800"/>
          </a:xfrm>
          <a:prstGeom prst="parallelogram">
            <a:avLst>
              <a:gd name="adj" fmla="val 86455"/>
            </a:avLst>
          </a:prstGeom>
          <a:solidFill>
            <a:srgbClr val="969696"/>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pic>
        <p:nvPicPr>
          <p:cNvPr id="12" name="Picture 13" descr="tay cam but"/>
          <p:cNvPicPr>
            <a:picLocks noChangeAspect="1" noChangeArrowheads="1"/>
          </p:cNvPicPr>
          <p:nvPr/>
        </p:nvPicPr>
        <p:blipFill>
          <a:blip r:embed="rId3">
            <a:clrChange>
              <a:clrFrom>
                <a:srgbClr val="FFFFFF"/>
              </a:clrFrom>
              <a:clrTo>
                <a:srgbClr val="FFFFFF">
                  <a:alpha val="0"/>
                </a:srgbClr>
              </a:clrTo>
            </a:clrChange>
            <a:lum contrast="12000"/>
            <a:extLst>
              <a:ext uri="{28A0092B-C50C-407E-A947-70E740481C1C}">
                <a14:useLocalDpi xmlns:a14="http://schemas.microsoft.com/office/drawing/2010/main" val="0"/>
              </a:ext>
            </a:extLst>
          </a:blip>
          <a:srcRect/>
          <a:stretch>
            <a:fillRect/>
          </a:stretch>
        </p:blipFill>
        <p:spPr bwMode="auto">
          <a:xfrm>
            <a:off x="8568435" y="2479737"/>
            <a:ext cx="2609851"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4"/>
          <p:cNvSpPr txBox="1">
            <a:spLocks noChangeArrowheads="1"/>
          </p:cNvSpPr>
          <p:nvPr/>
        </p:nvSpPr>
        <p:spPr bwMode="auto">
          <a:xfrm>
            <a:off x="10016235" y="5222938"/>
            <a:ext cx="1676400"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600" b="1">
                <a:latin typeface="Times New Roman" panose="02020603050405020304" pitchFamily="18" charset="0"/>
                <a:cs typeface="Times New Roman" panose="02020603050405020304" pitchFamily="18" charset="0"/>
              </a:rPr>
              <a:t>Tấm tôn phẳng</a:t>
            </a:r>
          </a:p>
        </p:txBody>
      </p:sp>
      <p:sp>
        <p:nvSpPr>
          <p:cNvPr id="14" name="Text Box 15"/>
          <p:cNvSpPr txBox="1">
            <a:spLocks noChangeArrowheads="1"/>
          </p:cNvSpPr>
          <p:nvPr/>
        </p:nvSpPr>
        <p:spPr bwMode="auto">
          <a:xfrm>
            <a:off x="9711435" y="3775138"/>
            <a:ext cx="1828800" cy="3385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600" b="1">
                <a:latin typeface="Times New Roman" panose="02020603050405020304" pitchFamily="18" charset="0"/>
                <a:cs typeface="Times New Roman" panose="02020603050405020304" pitchFamily="18" charset="0"/>
              </a:rPr>
              <a:t>Mảnh phim nhựa</a:t>
            </a:r>
          </a:p>
        </p:txBody>
      </p:sp>
      <p:sp>
        <p:nvSpPr>
          <p:cNvPr id="15" name="Line 16"/>
          <p:cNvSpPr>
            <a:spLocks noChangeShapeType="1"/>
          </p:cNvSpPr>
          <p:nvPr/>
        </p:nvSpPr>
        <p:spPr bwMode="auto">
          <a:xfrm flipH="1" flipV="1">
            <a:off x="9635235" y="4994337"/>
            <a:ext cx="533400" cy="381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6" name="TextBox 15"/>
          <p:cNvSpPr txBox="1"/>
          <p:nvPr/>
        </p:nvSpPr>
        <p:spPr>
          <a:xfrm>
            <a:off x="64041" y="524858"/>
            <a:ext cx="6726735" cy="954107"/>
          </a:xfrm>
          <a:prstGeom prst="rect">
            <a:avLst/>
          </a:prstGeom>
          <a:noFill/>
        </p:spPr>
        <p:txBody>
          <a:bodyPr wrap="square" rtlCol="0">
            <a:spAutoFit/>
          </a:bodyPr>
          <a:lstStyle/>
          <a:p>
            <a:pPr>
              <a:defRPr/>
            </a:pPr>
            <a:r>
              <a:rPr lang="en-US" sz="2800" b="1">
                <a:solidFill>
                  <a:srgbClr val="FF0000"/>
                </a:solidFill>
                <a:latin typeface="Times New Roman" pitchFamily="18" charset="0"/>
                <a:cs typeface="Times New Roman" pitchFamily="18" charset="0"/>
              </a:rPr>
              <a:t>I. SỰ NHIỄM ĐIỆN DO CỌ XÁT.</a:t>
            </a:r>
          </a:p>
          <a:p>
            <a:pPr>
              <a:defRPr/>
            </a:pPr>
            <a:r>
              <a:rPr lang="en-US" sz="2800">
                <a:latin typeface="Times New Roman" pitchFamily="18" charset="0"/>
                <a:cs typeface="Times New Roman" pitchFamily="18" charset="0"/>
              </a:rPr>
              <a:t>1. Làm vật nhiễm điện bằng cách cọ sát.</a:t>
            </a:r>
          </a:p>
        </p:txBody>
      </p:sp>
      <p:sp>
        <p:nvSpPr>
          <p:cNvPr id="17" name="TextBox 16"/>
          <p:cNvSpPr txBox="1"/>
          <p:nvPr/>
        </p:nvSpPr>
        <p:spPr>
          <a:xfrm>
            <a:off x="3602309" y="-29817"/>
            <a:ext cx="5128591" cy="584775"/>
          </a:xfrm>
          <a:prstGeom prst="rect">
            <a:avLst/>
          </a:prstGeom>
          <a:noFill/>
        </p:spPr>
        <p:txBody>
          <a:bodyPr wrap="square" rtlCol="0">
            <a:spAutoFit/>
          </a:bodyPr>
          <a:lstStyle/>
          <a:p>
            <a:r>
              <a:rPr lang="en-US" sz="3200" b="1">
                <a:solidFill>
                  <a:srgbClr val="0070C0"/>
                </a:solidFill>
                <a:latin typeface="Times New Roman" pitchFamily="18" charset="0"/>
                <a:cs typeface="Times New Roman" pitchFamily="18" charset="0"/>
              </a:rPr>
              <a:t>BÀI 20: SỰ NHIỄM ĐIỆN </a:t>
            </a:r>
          </a:p>
        </p:txBody>
      </p:sp>
      <p:sp>
        <p:nvSpPr>
          <p:cNvPr id="2" name="Rectangle 1"/>
          <p:cNvSpPr/>
          <p:nvPr/>
        </p:nvSpPr>
        <p:spPr>
          <a:xfrm>
            <a:off x="632725" y="1395656"/>
            <a:ext cx="2598788" cy="584775"/>
          </a:xfrm>
          <a:prstGeom prst="rect">
            <a:avLst/>
          </a:prstGeom>
        </p:spPr>
        <p:txBody>
          <a:bodyPr wrap="none">
            <a:spAutoFit/>
          </a:bodyPr>
          <a:lstStyle/>
          <a:p>
            <a:r>
              <a:rPr lang="en-US" sz="3200" b="1" i="1">
                <a:latin typeface="Times New Roman" panose="02020603050405020304" pitchFamily="18" charset="0"/>
                <a:cs typeface="Times New Roman" panose="02020603050405020304" pitchFamily="18" charset="0"/>
              </a:rPr>
              <a:t>Thí nghiệm 2:</a:t>
            </a:r>
          </a:p>
        </p:txBody>
      </p:sp>
    </p:spTree>
    <p:extLst>
      <p:ext uri="{BB962C8B-B14F-4D97-AF65-F5344CB8AC3E}">
        <p14:creationId xmlns:p14="http://schemas.microsoft.com/office/powerpoint/2010/main" val="10206911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1000"/>
                                        <p:tgtEl>
                                          <p:spTgt spid="9"/>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ox(in)">
                                      <p:cBhvr>
                                        <p:cTn id="15" dur="500"/>
                                        <p:tgtEl>
                                          <p:spTgt spid="14"/>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ox(in)">
                                      <p:cBhvr>
                                        <p:cTn id="18" dur="500"/>
                                        <p:tgtEl>
                                          <p:spTgt spid="13"/>
                                        </p:tgtEl>
                                      </p:cBhvr>
                                    </p:animEffect>
                                  </p:childTnLst>
                                </p:cTn>
                              </p:par>
                              <p:par>
                                <p:cTn id="19" presetID="4" presetClass="entr" presetSubtype="16"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ox(in)">
                                      <p:cBhvr>
                                        <p:cTn id="21" dur="500"/>
                                        <p:tgtEl>
                                          <p:spTgt spid="15"/>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ox(in)">
                                      <p:cBhvr>
                                        <p:cTn id="24" dur="500"/>
                                        <p:tgtEl>
                                          <p:spTgt spid="11"/>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par>
                                <p:cTn id="28" presetID="4" presetClass="entr" presetSubtype="16"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box(in)">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animBg="1"/>
      <p:bldP spid="11" grpId="0" animBg="1"/>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70000"/>
            <a:lum/>
          </a:blip>
          <a:srcRect/>
          <a:stretch>
            <a:fillRect t="-9000" b="-9000"/>
          </a:stretch>
        </a:blipFill>
        <a:effectLst/>
      </p:bgPr>
    </p:bg>
    <p:spTree>
      <p:nvGrpSpPr>
        <p:cNvPr id="1" name=""/>
        <p:cNvGrpSpPr/>
        <p:nvPr/>
      </p:nvGrpSpPr>
      <p:grpSpPr>
        <a:xfrm>
          <a:off x="0" y="0"/>
          <a:ext cx="0" cy="0"/>
          <a:chOff x="0" y="0"/>
          <a:chExt cx="0" cy="0"/>
        </a:xfrm>
      </p:grpSpPr>
      <p:sp>
        <p:nvSpPr>
          <p:cNvPr id="18434" name="Rectangle 3" descr="Oak"/>
          <p:cNvSpPr>
            <a:spLocks noChangeArrowheads="1"/>
          </p:cNvSpPr>
          <p:nvPr/>
        </p:nvSpPr>
        <p:spPr bwMode="auto">
          <a:xfrm>
            <a:off x="4724400" y="3429000"/>
            <a:ext cx="5486400" cy="2362200"/>
          </a:xfrm>
          <a:prstGeom prst="rect">
            <a:avLst/>
          </a:prstGeom>
          <a:blipFill dpi="0" rotWithShape="1">
            <a:blip r:embed="rId6"/>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8435" name="Text Box 11"/>
          <p:cNvSpPr txBox="1">
            <a:spLocks noChangeArrowheads="1"/>
          </p:cNvSpPr>
          <p:nvPr/>
        </p:nvSpPr>
        <p:spPr bwMode="auto">
          <a:xfrm>
            <a:off x="6324600" y="6019803"/>
            <a:ext cx="1981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latin typeface="Times New Roman" panose="02020603050405020304" pitchFamily="18" charset="0"/>
                <a:cs typeface="Times New Roman" panose="02020603050405020304" pitchFamily="18" charset="0"/>
              </a:rPr>
              <a:t>Hình 17.2</a:t>
            </a:r>
          </a:p>
        </p:txBody>
      </p:sp>
      <p:sp>
        <p:nvSpPr>
          <p:cNvPr id="4" name="AutoShape 4"/>
          <p:cNvSpPr>
            <a:spLocks noChangeArrowheads="1"/>
          </p:cNvSpPr>
          <p:nvPr>
            <p:custDataLst>
              <p:tags r:id="rId1"/>
            </p:custDataLst>
          </p:nvPr>
        </p:nvSpPr>
        <p:spPr bwMode="auto">
          <a:xfrm flipH="1">
            <a:off x="5668521" y="3505200"/>
            <a:ext cx="3657600" cy="2057400"/>
          </a:xfrm>
          <a:prstGeom prst="parallelogram">
            <a:avLst>
              <a:gd name="adj" fmla="val 82189"/>
            </a:avLst>
          </a:prstGeom>
          <a:gradFill rotWithShape="1">
            <a:gsLst>
              <a:gs pos="0">
                <a:schemeClr val="bg1">
                  <a:gamma/>
                  <a:shade val="46275"/>
                  <a:invGamma/>
                </a:schemeClr>
              </a:gs>
              <a:gs pos="50000">
                <a:schemeClr val="bg1"/>
              </a:gs>
              <a:gs pos="100000">
                <a:schemeClr val="bg1">
                  <a:gamma/>
                  <a:shade val="46275"/>
                  <a:invGamma/>
                </a:schemeClr>
              </a:gs>
            </a:gsLst>
            <a:lin ang="2700000" scaled="1"/>
          </a:gradFill>
          <a:ln>
            <a:noFill/>
          </a:ln>
          <a:effectLst>
            <a:outerShdw dist="35921" dir="2700000" algn="ctr" rotWithShape="0">
              <a:schemeClr val="bg2"/>
            </a:outerShdw>
          </a:effectLst>
        </p:spPr>
        <p:txBody>
          <a:bodyPr wrap="none" anchor="ctr"/>
          <a:lstStyle/>
          <a:p>
            <a:pPr>
              <a:defRPr/>
            </a:pPr>
            <a:endParaRPr lang="en-US">
              <a:latin typeface="Times New Roman" panose="02020603050405020304" pitchFamily="18" charset="0"/>
              <a:cs typeface="Times New Roman" panose="02020603050405020304" pitchFamily="18" charset="0"/>
            </a:endParaRPr>
          </a:p>
        </p:txBody>
      </p:sp>
      <p:sp>
        <p:nvSpPr>
          <p:cNvPr id="18437" name="Line 14"/>
          <p:cNvSpPr>
            <a:spLocks noChangeShapeType="1"/>
          </p:cNvSpPr>
          <p:nvPr/>
        </p:nvSpPr>
        <p:spPr bwMode="auto">
          <a:xfrm>
            <a:off x="5410200" y="3352800"/>
            <a:ext cx="1143000" cy="7620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8438" name="Text Box 13"/>
          <p:cNvSpPr txBox="1">
            <a:spLocks noChangeArrowheads="1"/>
          </p:cNvSpPr>
          <p:nvPr/>
        </p:nvSpPr>
        <p:spPr bwMode="auto">
          <a:xfrm>
            <a:off x="3497263" y="2828928"/>
            <a:ext cx="3394076"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a:latin typeface="Times New Roman" panose="02020603050405020304" pitchFamily="18" charset="0"/>
                <a:cs typeface="Times New Roman" panose="02020603050405020304" pitchFamily="18" charset="0"/>
              </a:rPr>
              <a:t>Mảnh phim nhựa</a:t>
            </a:r>
          </a:p>
        </p:txBody>
      </p:sp>
      <p:grpSp>
        <p:nvGrpSpPr>
          <p:cNvPr id="2" name="Group 7"/>
          <p:cNvGrpSpPr>
            <a:grpSpLocks/>
          </p:cNvGrpSpPr>
          <p:nvPr>
            <p:custDataLst>
              <p:tags r:id="rId2"/>
            </p:custDataLst>
          </p:nvPr>
        </p:nvGrpSpPr>
        <p:grpSpPr bwMode="auto">
          <a:xfrm>
            <a:off x="12387265" y="2752726"/>
            <a:ext cx="2547937" cy="1755775"/>
            <a:chOff x="3408" y="1536"/>
            <a:chExt cx="1605" cy="1106"/>
          </a:xfrm>
        </p:grpSpPr>
        <p:sp>
          <p:nvSpPr>
            <p:cNvPr id="13" name="Freeform 8" descr="Woven mat"/>
            <p:cNvSpPr>
              <a:spLocks/>
            </p:cNvSpPr>
            <p:nvPr/>
          </p:nvSpPr>
          <p:spPr bwMode="auto">
            <a:xfrm>
              <a:off x="3408" y="2064"/>
              <a:ext cx="907" cy="578"/>
            </a:xfrm>
            <a:custGeom>
              <a:avLst/>
              <a:gdLst>
                <a:gd name="T0" fmla="*/ 0 w 1147"/>
                <a:gd name="T1" fmla="*/ 118 h 786"/>
                <a:gd name="T2" fmla="*/ 38 w 1147"/>
                <a:gd name="T3" fmla="*/ 153 h 786"/>
                <a:gd name="T4" fmla="*/ 62 w 1147"/>
                <a:gd name="T5" fmla="*/ 168 h 786"/>
                <a:gd name="T6" fmla="*/ 69 w 1147"/>
                <a:gd name="T7" fmla="*/ 249 h 786"/>
                <a:gd name="T8" fmla="*/ 134 w 1147"/>
                <a:gd name="T9" fmla="*/ 302 h 786"/>
                <a:gd name="T10" fmla="*/ 156 w 1147"/>
                <a:gd name="T11" fmla="*/ 316 h 786"/>
                <a:gd name="T12" fmla="*/ 206 w 1147"/>
                <a:gd name="T13" fmla="*/ 323 h 786"/>
                <a:gd name="T14" fmla="*/ 214 w 1147"/>
                <a:gd name="T15" fmla="*/ 343 h 786"/>
                <a:gd name="T16" fmla="*/ 242 w 1147"/>
                <a:gd name="T17" fmla="*/ 377 h 786"/>
                <a:gd name="T18" fmla="*/ 257 w 1147"/>
                <a:gd name="T19" fmla="*/ 390 h 786"/>
                <a:gd name="T20" fmla="*/ 285 w 1147"/>
                <a:gd name="T21" fmla="*/ 430 h 786"/>
                <a:gd name="T22" fmla="*/ 343 w 1147"/>
                <a:gd name="T23" fmla="*/ 490 h 786"/>
                <a:gd name="T24" fmla="*/ 372 w 1147"/>
                <a:gd name="T25" fmla="*/ 578 h 786"/>
                <a:gd name="T26" fmla="*/ 409 w 1147"/>
                <a:gd name="T27" fmla="*/ 571 h 786"/>
                <a:gd name="T28" fmla="*/ 452 w 1147"/>
                <a:gd name="T29" fmla="*/ 524 h 786"/>
                <a:gd name="T30" fmla="*/ 907 w 1147"/>
                <a:gd name="T31" fmla="*/ 518 h 786"/>
                <a:gd name="T32" fmla="*/ 879 w 1147"/>
                <a:gd name="T33" fmla="*/ 484 h 786"/>
                <a:gd name="T34" fmla="*/ 856 w 1147"/>
                <a:gd name="T35" fmla="*/ 443 h 786"/>
                <a:gd name="T36" fmla="*/ 849 w 1147"/>
                <a:gd name="T37" fmla="*/ 383 h 786"/>
                <a:gd name="T38" fmla="*/ 792 w 1147"/>
                <a:gd name="T39" fmla="*/ 310 h 786"/>
                <a:gd name="T40" fmla="*/ 763 w 1147"/>
                <a:gd name="T41" fmla="*/ 276 h 786"/>
                <a:gd name="T42" fmla="*/ 755 w 1147"/>
                <a:gd name="T43" fmla="*/ 255 h 786"/>
                <a:gd name="T44" fmla="*/ 720 w 1147"/>
                <a:gd name="T45" fmla="*/ 222 h 786"/>
                <a:gd name="T46" fmla="*/ 669 w 1147"/>
                <a:gd name="T47" fmla="*/ 182 h 786"/>
                <a:gd name="T48" fmla="*/ 568 w 1147"/>
                <a:gd name="T49" fmla="*/ 101 h 786"/>
                <a:gd name="T50" fmla="*/ 502 w 1147"/>
                <a:gd name="T51" fmla="*/ 27 h 786"/>
                <a:gd name="T52" fmla="*/ 452 w 1147"/>
                <a:gd name="T53" fmla="*/ 0 h 786"/>
                <a:gd name="T54" fmla="*/ 257 w 1147"/>
                <a:gd name="T55" fmla="*/ 20 h 786"/>
                <a:gd name="T56" fmla="*/ 177 w 1147"/>
                <a:gd name="T57" fmla="*/ 47 h 786"/>
                <a:gd name="T58" fmla="*/ 90 w 1147"/>
                <a:gd name="T59" fmla="*/ 88 h 786"/>
                <a:gd name="T60" fmla="*/ 25 w 1147"/>
                <a:gd name="T61" fmla="*/ 114 h 786"/>
                <a:gd name="T62" fmla="*/ 0 w 1147"/>
                <a:gd name="T63" fmla="*/ 118 h 78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47" h="786">
                  <a:moveTo>
                    <a:pt x="0" y="160"/>
                  </a:moveTo>
                  <a:cubicBezTo>
                    <a:pt x="16" y="176"/>
                    <a:pt x="31" y="193"/>
                    <a:pt x="48" y="208"/>
                  </a:cubicBezTo>
                  <a:cubicBezTo>
                    <a:pt x="57" y="216"/>
                    <a:pt x="74" y="217"/>
                    <a:pt x="78" y="229"/>
                  </a:cubicBezTo>
                  <a:cubicBezTo>
                    <a:pt x="88" y="264"/>
                    <a:pt x="79" y="302"/>
                    <a:pt x="87" y="338"/>
                  </a:cubicBezTo>
                  <a:cubicBezTo>
                    <a:pt x="92" y="362"/>
                    <a:pt x="145" y="403"/>
                    <a:pt x="169" y="411"/>
                  </a:cubicBezTo>
                  <a:cubicBezTo>
                    <a:pt x="178" y="417"/>
                    <a:pt x="186" y="427"/>
                    <a:pt x="197" y="430"/>
                  </a:cubicBezTo>
                  <a:cubicBezTo>
                    <a:pt x="218" y="436"/>
                    <a:pt x="242" y="429"/>
                    <a:pt x="261" y="439"/>
                  </a:cubicBezTo>
                  <a:cubicBezTo>
                    <a:pt x="270" y="443"/>
                    <a:pt x="265" y="458"/>
                    <a:pt x="270" y="466"/>
                  </a:cubicBezTo>
                  <a:cubicBezTo>
                    <a:pt x="280" y="483"/>
                    <a:pt x="294" y="497"/>
                    <a:pt x="306" y="512"/>
                  </a:cubicBezTo>
                  <a:cubicBezTo>
                    <a:pt x="312" y="519"/>
                    <a:pt x="320" y="523"/>
                    <a:pt x="325" y="530"/>
                  </a:cubicBezTo>
                  <a:cubicBezTo>
                    <a:pt x="338" y="548"/>
                    <a:pt x="349" y="567"/>
                    <a:pt x="361" y="585"/>
                  </a:cubicBezTo>
                  <a:cubicBezTo>
                    <a:pt x="381" y="616"/>
                    <a:pt x="414" y="637"/>
                    <a:pt x="434" y="667"/>
                  </a:cubicBezTo>
                  <a:cubicBezTo>
                    <a:pt x="442" y="710"/>
                    <a:pt x="460" y="744"/>
                    <a:pt x="471" y="786"/>
                  </a:cubicBezTo>
                  <a:cubicBezTo>
                    <a:pt x="486" y="783"/>
                    <a:pt x="504" y="786"/>
                    <a:pt x="517" y="777"/>
                  </a:cubicBezTo>
                  <a:cubicBezTo>
                    <a:pt x="537" y="764"/>
                    <a:pt x="531" y="715"/>
                    <a:pt x="571" y="713"/>
                  </a:cubicBezTo>
                  <a:cubicBezTo>
                    <a:pt x="763" y="704"/>
                    <a:pt x="955" y="707"/>
                    <a:pt x="1147" y="704"/>
                  </a:cubicBezTo>
                  <a:cubicBezTo>
                    <a:pt x="1136" y="688"/>
                    <a:pt x="1120" y="675"/>
                    <a:pt x="1111" y="658"/>
                  </a:cubicBezTo>
                  <a:cubicBezTo>
                    <a:pt x="1079" y="592"/>
                    <a:pt x="1126" y="646"/>
                    <a:pt x="1083" y="603"/>
                  </a:cubicBezTo>
                  <a:cubicBezTo>
                    <a:pt x="1122" y="566"/>
                    <a:pt x="1099" y="554"/>
                    <a:pt x="1074" y="521"/>
                  </a:cubicBezTo>
                  <a:cubicBezTo>
                    <a:pt x="1051" y="490"/>
                    <a:pt x="1023" y="453"/>
                    <a:pt x="1001" y="421"/>
                  </a:cubicBezTo>
                  <a:cubicBezTo>
                    <a:pt x="979" y="352"/>
                    <a:pt x="1011" y="432"/>
                    <a:pt x="965" y="375"/>
                  </a:cubicBezTo>
                  <a:cubicBezTo>
                    <a:pt x="959" y="367"/>
                    <a:pt x="959" y="356"/>
                    <a:pt x="955" y="347"/>
                  </a:cubicBezTo>
                  <a:cubicBezTo>
                    <a:pt x="940" y="317"/>
                    <a:pt x="937" y="320"/>
                    <a:pt x="910" y="302"/>
                  </a:cubicBezTo>
                  <a:cubicBezTo>
                    <a:pt x="895" y="255"/>
                    <a:pt x="883" y="276"/>
                    <a:pt x="846" y="247"/>
                  </a:cubicBezTo>
                  <a:cubicBezTo>
                    <a:pt x="802" y="212"/>
                    <a:pt x="765" y="168"/>
                    <a:pt x="718" y="137"/>
                  </a:cubicBezTo>
                  <a:cubicBezTo>
                    <a:pt x="689" y="94"/>
                    <a:pt x="676" y="64"/>
                    <a:pt x="635" y="37"/>
                  </a:cubicBezTo>
                  <a:cubicBezTo>
                    <a:pt x="591" y="52"/>
                    <a:pt x="596" y="36"/>
                    <a:pt x="571" y="0"/>
                  </a:cubicBezTo>
                  <a:cubicBezTo>
                    <a:pt x="476" y="24"/>
                    <a:pt x="458" y="20"/>
                    <a:pt x="325" y="27"/>
                  </a:cubicBezTo>
                  <a:cubicBezTo>
                    <a:pt x="294" y="58"/>
                    <a:pt x="269" y="57"/>
                    <a:pt x="224" y="64"/>
                  </a:cubicBezTo>
                  <a:cubicBezTo>
                    <a:pt x="179" y="79"/>
                    <a:pt x="164" y="107"/>
                    <a:pt x="114" y="119"/>
                  </a:cubicBezTo>
                  <a:cubicBezTo>
                    <a:pt x="66" y="151"/>
                    <a:pt x="107" y="127"/>
                    <a:pt x="32" y="155"/>
                  </a:cubicBezTo>
                  <a:cubicBezTo>
                    <a:pt x="3" y="166"/>
                    <a:pt x="12" y="172"/>
                    <a:pt x="0" y="160"/>
                  </a:cubicBezTo>
                  <a:close/>
                </a:path>
              </a:pathLst>
            </a:custGeom>
            <a:blipFill dpi="0" rotWithShape="1">
              <a:blip r:embed="rId7"/>
              <a:srcRect/>
              <a:tile tx="0" ty="0" sx="100000" sy="100000" flip="none" algn="tl"/>
            </a:blipFill>
            <a:ln>
              <a:noFill/>
            </a:ln>
            <a:effectLst>
              <a:outerShdw dist="35921" dir="2700000" algn="ctr" rotWithShape="0">
                <a:schemeClr val="tx1"/>
              </a:outerShdw>
            </a:effectLst>
          </p:spPr>
          <p:txBody>
            <a:bodyPr/>
            <a:lstStyle/>
            <a:p>
              <a:pPr>
                <a:defRPr/>
              </a:pPr>
              <a:endParaRPr lang="en-US">
                <a:latin typeface="Times New Roman" panose="02020603050405020304" pitchFamily="18" charset="0"/>
                <a:cs typeface="Times New Roman" panose="02020603050405020304" pitchFamily="18" charset="0"/>
              </a:endParaRPr>
            </a:p>
          </p:txBody>
        </p:sp>
        <p:pic>
          <p:nvPicPr>
            <p:cNvPr id="18448" name="Picture 9" descr="ban tay"/>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428494">
              <a:off x="3696" y="1536"/>
              <a:ext cx="1317" cy="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AutoShape 5"/>
          <p:cNvSpPr>
            <a:spLocks noChangeArrowheads="1"/>
          </p:cNvSpPr>
          <p:nvPr>
            <p:custDataLst>
              <p:tags r:id="rId3"/>
            </p:custDataLst>
          </p:nvPr>
        </p:nvSpPr>
        <p:spPr bwMode="auto">
          <a:xfrm flipH="1">
            <a:off x="6425759" y="4135364"/>
            <a:ext cx="2057400" cy="1066800"/>
          </a:xfrm>
          <a:prstGeom prst="parallelogram">
            <a:avLst>
              <a:gd name="adj" fmla="val 86455"/>
            </a:avLst>
          </a:prstGeom>
          <a:solidFill>
            <a:srgbClr val="969696"/>
          </a:solidFill>
          <a:ln>
            <a:noFill/>
          </a:ln>
          <a:effectLst>
            <a:outerShdw dist="35921" dir="2700000" algn="ctr" rotWithShape="0">
              <a:schemeClr val="bg2"/>
            </a:outerShdw>
          </a:effectLst>
        </p:spPr>
        <p:txBody>
          <a:bodyPr wrap="none" anchor="ctr"/>
          <a:lstStyle/>
          <a:p>
            <a:pPr>
              <a:defRPr/>
            </a:pPr>
            <a:endParaRPr lang="en-US">
              <a:latin typeface="Times New Roman" panose="02020603050405020304" pitchFamily="18" charset="0"/>
              <a:cs typeface="Times New Roman" panose="02020603050405020304" pitchFamily="18" charset="0"/>
            </a:endParaRPr>
          </a:p>
        </p:txBody>
      </p:sp>
      <p:sp>
        <p:nvSpPr>
          <p:cNvPr id="18" name="Line 15"/>
          <p:cNvSpPr>
            <a:spLocks noChangeShapeType="1"/>
          </p:cNvSpPr>
          <p:nvPr/>
        </p:nvSpPr>
        <p:spPr bwMode="auto">
          <a:xfrm>
            <a:off x="6167439" y="4941888"/>
            <a:ext cx="14478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9" name="Text Box 12"/>
          <p:cNvSpPr txBox="1">
            <a:spLocks noChangeArrowheads="1"/>
          </p:cNvSpPr>
          <p:nvPr/>
        </p:nvSpPr>
        <p:spPr bwMode="auto">
          <a:xfrm>
            <a:off x="2585204" y="4668764"/>
            <a:ext cx="3581400"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a:latin typeface="Times New Roman" panose="02020603050405020304" pitchFamily="18" charset="0"/>
                <a:cs typeface="Times New Roman" panose="02020603050405020304" pitchFamily="18" charset="0"/>
              </a:rPr>
              <a:t>Tấm tôn phẳng</a:t>
            </a:r>
          </a:p>
        </p:txBody>
      </p:sp>
      <p:pic>
        <p:nvPicPr>
          <p:cNvPr id="20" name="Picture 6" descr="tay cam but"/>
          <p:cNvPicPr>
            <a:picLocks noChangeAspect="1" noChangeArrowheads="1"/>
          </p:cNvPicPr>
          <p:nvPr/>
        </p:nvPicPr>
        <p:blipFill>
          <a:blip r:embed="rId9">
            <a:clrChange>
              <a:clrFrom>
                <a:srgbClr val="FFFFFF"/>
              </a:clrFrom>
              <a:clrTo>
                <a:srgbClr val="FFFFFF">
                  <a:alpha val="0"/>
                </a:srgbClr>
              </a:clrTo>
            </a:clrChange>
            <a:lum contrast="12000"/>
            <a:extLst>
              <a:ext uri="{28A0092B-C50C-407E-A947-70E740481C1C}">
                <a14:useLocalDpi xmlns:a14="http://schemas.microsoft.com/office/drawing/2010/main" val="0"/>
              </a:ext>
            </a:extLst>
          </a:blip>
          <a:srcRect/>
          <a:stretch>
            <a:fillRect/>
          </a:stretch>
        </p:blipFill>
        <p:spPr bwMode="auto">
          <a:xfrm>
            <a:off x="11370560" y="-512928"/>
            <a:ext cx="2609851"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10"/>
          <p:cNvSpPr>
            <a:spLocks noChangeArrowheads="1"/>
          </p:cNvSpPr>
          <p:nvPr/>
        </p:nvSpPr>
        <p:spPr bwMode="auto">
          <a:xfrm rot="20133363">
            <a:off x="6665107" y="3584073"/>
            <a:ext cx="152400" cy="228600"/>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6" name="TextBox 15"/>
          <p:cNvSpPr txBox="1"/>
          <p:nvPr/>
        </p:nvSpPr>
        <p:spPr>
          <a:xfrm>
            <a:off x="64041" y="524858"/>
            <a:ext cx="6726735" cy="954107"/>
          </a:xfrm>
          <a:prstGeom prst="rect">
            <a:avLst/>
          </a:prstGeom>
          <a:noFill/>
        </p:spPr>
        <p:txBody>
          <a:bodyPr wrap="square" rtlCol="0">
            <a:spAutoFit/>
          </a:bodyPr>
          <a:lstStyle/>
          <a:p>
            <a:pPr>
              <a:defRPr/>
            </a:pPr>
            <a:r>
              <a:rPr lang="en-US" sz="2800" b="1">
                <a:solidFill>
                  <a:srgbClr val="FF0000"/>
                </a:solidFill>
                <a:latin typeface="Times New Roman" pitchFamily="18" charset="0"/>
                <a:cs typeface="Times New Roman" pitchFamily="18" charset="0"/>
              </a:rPr>
              <a:t>I. SỰ NHIỄM ĐIỆN DO CỌ XÁT.</a:t>
            </a:r>
          </a:p>
          <a:p>
            <a:pPr>
              <a:defRPr/>
            </a:pPr>
            <a:r>
              <a:rPr lang="en-US" sz="2800">
                <a:latin typeface="Times New Roman" pitchFamily="18" charset="0"/>
                <a:cs typeface="Times New Roman" pitchFamily="18" charset="0"/>
              </a:rPr>
              <a:t>1. Làm vật nhiễm điện bằng cách cọ xát.</a:t>
            </a:r>
          </a:p>
        </p:txBody>
      </p:sp>
      <p:sp>
        <p:nvSpPr>
          <p:cNvPr id="22" name="TextBox 21"/>
          <p:cNvSpPr txBox="1"/>
          <p:nvPr/>
        </p:nvSpPr>
        <p:spPr>
          <a:xfrm>
            <a:off x="3602309" y="-29817"/>
            <a:ext cx="5128591" cy="584775"/>
          </a:xfrm>
          <a:prstGeom prst="rect">
            <a:avLst/>
          </a:prstGeom>
          <a:noFill/>
        </p:spPr>
        <p:txBody>
          <a:bodyPr wrap="square" rtlCol="0">
            <a:spAutoFit/>
          </a:bodyPr>
          <a:lstStyle/>
          <a:p>
            <a:r>
              <a:rPr lang="en-US" sz="3200" b="1">
                <a:solidFill>
                  <a:srgbClr val="0070C0"/>
                </a:solidFill>
                <a:latin typeface="Times New Roman" pitchFamily="18" charset="0"/>
                <a:cs typeface="Times New Roman" pitchFamily="18" charset="0"/>
              </a:rPr>
              <a:t>BÀI 20: SỰ NHIỄM ĐIỆN </a:t>
            </a:r>
          </a:p>
        </p:txBody>
      </p:sp>
      <p:sp>
        <p:nvSpPr>
          <p:cNvPr id="24" name="Rectangle 23"/>
          <p:cNvSpPr/>
          <p:nvPr/>
        </p:nvSpPr>
        <p:spPr>
          <a:xfrm>
            <a:off x="632725" y="1395656"/>
            <a:ext cx="2598788" cy="584775"/>
          </a:xfrm>
          <a:prstGeom prst="rect">
            <a:avLst/>
          </a:prstGeom>
        </p:spPr>
        <p:txBody>
          <a:bodyPr wrap="none">
            <a:spAutoFit/>
          </a:bodyPr>
          <a:lstStyle/>
          <a:p>
            <a:r>
              <a:rPr lang="en-US" sz="3200" b="1" i="1">
                <a:latin typeface="Times New Roman" panose="02020603050405020304" pitchFamily="18" charset="0"/>
                <a:cs typeface="Times New Roman" panose="02020603050405020304" pitchFamily="18" charset="0"/>
              </a:rPr>
              <a:t>Thí nghiệm 2:</a:t>
            </a:r>
          </a:p>
        </p:txBody>
      </p:sp>
    </p:spTree>
    <p:extLst>
      <p:ext uri="{BB962C8B-B14F-4D97-AF65-F5344CB8AC3E}">
        <p14:creationId xmlns:p14="http://schemas.microsoft.com/office/powerpoint/2010/main" val="12893200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0.08559 -0.38313 C -0.16892 -0.32856 -0.25226 -0.27399 -0.30226 -0.22775 C -0.35226 -0.18151 -0.36615 -0.15746 -0.38559 -0.10567 C -0.40503 -0.05526 -0.41476 0.05156 -0.41892 0.083 " pathEditMode="relative" rAng="0" ptsTypes="aaaA">
                                      <p:cBhvr>
                                        <p:cTn id="6" dur="2000" fill="hold"/>
                                        <p:tgtEl>
                                          <p:spTgt spid="2"/>
                                        </p:tgtEl>
                                        <p:attrNameLst>
                                          <p:attrName>ppt_x</p:attrName>
                                          <p:attrName>ppt_y</p:attrName>
                                        </p:attrNameLst>
                                      </p:cBhvr>
                                      <p:rCtr x="-1666700" y="2330600"/>
                                    </p:animMotion>
                                  </p:childTnLst>
                                </p:cTn>
                              </p:par>
                            </p:childTnLst>
                          </p:cTn>
                        </p:par>
                        <p:par>
                          <p:cTn id="7" fill="hold" nodeType="afterGroup">
                            <p:stCondLst>
                              <p:cond delay="2000"/>
                            </p:stCondLst>
                            <p:childTnLst>
                              <p:par>
                                <p:cTn id="8" presetID="0" presetClass="path" presetSubtype="0" repeatCount="3000" accel="50000" decel="50000" fill="hold" nodeType="afterEffect">
                                  <p:stCondLst>
                                    <p:cond delay="0"/>
                                  </p:stCondLst>
                                  <p:childTnLst>
                                    <p:animMotion origin="layout" path="M -0.42569 0.04023 C -0.42292 0.05109 -0.42187 0.05919 -0.41458 0.06566 C -0.41181 0.0756 -0.40833 0.08508 -0.40174 0.09109 C -0.40694 0.12138 -0.40243 0.10913 -0.41285 0.09526 C -0.41736 0.07283 -0.43229 0.06289 -0.44149 0.04462 C -0.43941 0.06173 -0.43212 0.07514 -0.42726 0.09109 C -0.42656 0.09341 -0.41597 0.12185 -0.42726 0.10381 C -0.42847 0.10173 -0.42934 0.09942 -0.43038 0.09734 C -0.43246 0.08369 -0.43455 0.08485 -0.43993 0.07422 C -0.44271 0.06242 -0.44913 0.05271 -0.45417 0.04231 C -0.45503 0.04046 -0.4533 0.0467 -0.4526 0.04878 C -0.45174 0.05109 -0.45069 0.05317 -0.44948 0.05502 C -0.44757 0.05803 -0.44514 0.0608 -0.44306 0.06358 C -0.43594 0.08786 -0.44496 0.06127 -0.43351 0.08254 C -0.42917 0.0904 -0.42951 0.10104 -0.42396 0.10797 C -0.42344 0.11005 -0.42396 0.11422 -0.4224 0.11422 C -0.42083 0.11422 -0.42083 0.11005 -0.42083 0.10797 C -0.42083 0.10358 -0.4217 0.09942 -0.4224 0.09526 C -0.425 0.0793 -0.4276 0.05826 -0.43681 0.0467 C -0.44149 0.02751 -0.43038 0.05919 -0.42882 0.0615 C -0.42708 0.06404 -0.42431 0.0652 -0.4224 0.06774 C -0.40729 0.08786 -0.43177 0.06358 -0.40816 0.08462 C -0.4066 0.08601 -0.40503 0.08763 -0.40347 0.08901 C -0.40191 0.0904 -0.40017 0.09179 -0.39861 0.09317 C -0.39705 0.09456 -0.39392 0.09734 -0.39392 0.09757 C -0.39913 0.08323 -0.40347 0.06959 -0.40816 0.05502 C -0.4099 0.04994 -0.41371 0.04138 -0.41285 0.04023 C -0.41181 0.03884 -0.41059 0.043 -0.40972 0.04462 C -0.38941 0.08092 -0.40139 0.06474 -0.3875 0.08254 C -0.38576 0.08994 -0.38368 0.0941 -0.37951 0.09942 C -0.37847 0.10219 -0.37778 0.10543 -0.37639 0.10797 C -0.37517 0.11028 -0.37274 0.11676 -0.3717 0.11422 C -0.37049 0.11098 -0.37396 0.10728 -0.37483 0.10381 C -0.3783 0.08994 -0.37396 0.10011 -0.37951 0.08901 C -0.38073 0.08323 -0.38108 0.07722 -0.38281 0.0719 C -0.38351 0.06959 -0.38524 0.06797 -0.38594 0.06566 C -0.38733 0.0615 -0.38802 0.05711 -0.38906 0.05294 C -0.39271 0.03838 -0.39236 0.05132 -0.39236 0.04462 " pathEditMode="relative" rAng="0" ptsTypes="fffffffffffffffffffffffffffffffffffffA">
                                      <p:cBhvr>
                                        <p:cTn id="9" dur="2000" fill="hold"/>
                                        <p:tgtEl>
                                          <p:spTgt spid="2"/>
                                        </p:tgtEl>
                                        <p:attrNameLst>
                                          <p:attrName>ppt_x</p:attrName>
                                          <p:attrName>ppt_y</p:attrName>
                                        </p:attrNameLst>
                                      </p:cBhvr>
                                      <p:rCtr x="128500" y="344500"/>
                                    </p:animMotion>
                                  </p:childTnLst>
                                </p:cTn>
                              </p:par>
                            </p:childTnLst>
                          </p:cTn>
                        </p:par>
                        <p:par>
                          <p:cTn id="10" fill="hold" nodeType="afterGroup">
                            <p:stCondLst>
                              <p:cond delay="8000"/>
                            </p:stCondLst>
                            <p:childTnLst>
                              <p:par>
                                <p:cTn id="11" presetID="2" presetClass="exit" presetSubtype="3" fill="hold" nodeType="afterEffect">
                                  <p:stCondLst>
                                    <p:cond delay="0"/>
                                  </p:stCondLst>
                                  <p:childTnLst>
                                    <p:anim calcmode="lin" valueType="num">
                                      <p:cBhvr additive="base">
                                        <p:cTn id="12" dur="1000"/>
                                        <p:tgtEl>
                                          <p:spTgt spid="2"/>
                                        </p:tgtEl>
                                        <p:attrNameLst>
                                          <p:attrName>ppt_x</p:attrName>
                                        </p:attrNameLst>
                                      </p:cBhvr>
                                      <p:tavLst>
                                        <p:tav tm="0">
                                          <p:val>
                                            <p:strVal val="ppt_x"/>
                                          </p:val>
                                        </p:tav>
                                        <p:tav tm="100000">
                                          <p:val>
                                            <p:strVal val="1+ppt_w/2"/>
                                          </p:val>
                                        </p:tav>
                                      </p:tavLst>
                                    </p:anim>
                                    <p:anim calcmode="lin" valueType="num">
                                      <p:cBhvr additive="base">
                                        <p:cTn id="13" dur="1000"/>
                                        <p:tgtEl>
                                          <p:spTgt spid="2"/>
                                        </p:tgtEl>
                                        <p:attrNameLst>
                                          <p:attrName>ppt_y</p:attrName>
                                        </p:attrNameLst>
                                      </p:cBhvr>
                                      <p:tavLst>
                                        <p:tav tm="0">
                                          <p:val>
                                            <p:strVal val="ppt_y"/>
                                          </p:val>
                                        </p:tav>
                                        <p:tav tm="100000">
                                          <p:val>
                                            <p:strVal val="0-ppt_h/2"/>
                                          </p:val>
                                        </p:tav>
                                      </p:tavLst>
                                    </p:anim>
                                    <p:set>
                                      <p:cBhvr>
                                        <p:cTn id="14" dur="1" fill="hold">
                                          <p:stCondLst>
                                            <p:cond delay="999"/>
                                          </p:stCondLst>
                                        </p:cTn>
                                        <p:tgtEl>
                                          <p:spTgt spid="2"/>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ppt_x"/>
                                          </p:val>
                                        </p:tav>
                                        <p:tav tm="100000">
                                          <p:val>
                                            <p:strVal val="#ppt_x"/>
                                          </p:val>
                                        </p:tav>
                                      </p:tavLst>
                                    </p:anim>
                                    <p:anim calcmode="lin" valueType="num">
                                      <p:cBhvr additive="base">
                                        <p:cTn id="2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0" presetClass="path" presetSubtype="0" accel="50000" decel="50000" fill="hold" nodeType="clickEffect">
                                  <p:stCondLst>
                                    <p:cond delay="0"/>
                                  </p:stCondLst>
                                  <p:childTnLst>
                                    <p:animMotion origin="layout" path="M -0.04895 -0.11227 C -0.11419 -0.06598 -0.17955 -0.01968 -0.22395 0.02083 C -0.26836 0.06157 -0.29205 0.09838 -0.31562 0.13171 C -0.33919 0.16504 -0.35169 0.18726 -0.36562 0.22037 C -0.37955 0.25393 -0.39205 0.29444 -0.39895 0.33125 C -0.40586 0.36851 -0.40586 0.42407 -0.40729 0.44259 " pathEditMode="relative" rAng="0" ptsTypes="AAAAAA">
                                      <p:cBhvr>
                                        <p:cTn id="32" dur="2000" fill="hold"/>
                                        <p:tgtEl>
                                          <p:spTgt spid="20"/>
                                        </p:tgtEl>
                                        <p:attrNameLst>
                                          <p:attrName>ppt_x</p:attrName>
                                          <p:attrName>ppt_y</p:attrName>
                                        </p:attrNameLst>
                                      </p:cBhvr>
                                      <p:rCtr x="-17917" y="27731"/>
                                    </p:animMotion>
                                  </p:childTnLst>
                                </p:cTn>
                              </p:par>
                            </p:childTnLst>
                          </p:cTn>
                        </p:par>
                        <p:par>
                          <p:cTn id="33" fill="hold" nodeType="afterGroup">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 presetClass="emph" presetSubtype="2" fill="hold" nodeType="withEffect">
                                  <p:stCondLst>
                                    <p:cond delay="400"/>
                                  </p:stCondLst>
                                  <p:childTnLst>
                                    <p:animClr clrSpc="rgb" dir="cw">
                                      <p:cBhvr>
                                        <p:cTn id="38" dur="200" fill="hold"/>
                                        <p:tgtEl>
                                          <p:spTgt spid="21"/>
                                        </p:tgtEl>
                                        <p:attrNameLst>
                                          <p:attrName>fillcolor</p:attrName>
                                        </p:attrNameLst>
                                      </p:cBhvr>
                                      <p:to>
                                        <a:srgbClr val="FF0000"/>
                                      </p:to>
                                    </p:animClr>
                                    <p:set>
                                      <p:cBhvr>
                                        <p:cTn id="39" dur="200" fill="hold"/>
                                        <p:tgtEl>
                                          <p:spTgt spid="21"/>
                                        </p:tgtEl>
                                        <p:attrNameLst>
                                          <p:attrName>fill.type</p:attrName>
                                        </p:attrNameLst>
                                      </p:cBhvr>
                                      <p:to>
                                        <p:strVal val="solid"/>
                                      </p:to>
                                    </p:set>
                                    <p:set>
                                      <p:cBhvr>
                                        <p:cTn id="40" dur="200" fill="hold"/>
                                        <p:tgtEl>
                                          <p:spTgt spid="21"/>
                                        </p:tgtEl>
                                        <p:attrNameLst>
                                          <p:attrName>fill.on</p:attrName>
                                        </p:attrNameLst>
                                      </p:cBhvr>
                                      <p:to>
                                        <p:strVal val="true"/>
                                      </p:to>
                                    </p:set>
                                  </p:childTnLst>
                                </p:cTn>
                              </p:par>
                            </p:childTnLst>
                          </p:cTn>
                        </p:par>
                        <p:par>
                          <p:cTn id="41" fill="hold" nodeType="afterGroup">
                            <p:stCondLst>
                              <p:cond delay="2600"/>
                            </p:stCondLst>
                            <p:childTnLst>
                              <p:par>
                                <p:cTn id="42" presetID="10" presetClass="exit" presetSubtype="0" fill="hold" grpId="1" nodeType="afterEffect">
                                  <p:stCondLst>
                                    <p:cond delay="0"/>
                                  </p:stCondLst>
                                  <p:childTnLst>
                                    <p:animEffect transition="out" filter="fade">
                                      <p:cBhvr>
                                        <p:cTn id="43" dur="500"/>
                                        <p:tgtEl>
                                          <p:spTgt spid="21"/>
                                        </p:tgtEl>
                                      </p:cBhvr>
                                    </p:animEffect>
                                    <p:set>
                                      <p:cBhvr>
                                        <p:cTn id="44"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2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3206" y="2248635"/>
            <a:ext cx="8534400" cy="4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Sự hình thành liên kết cộng hoá trị của Cl2">
            <a:hlinkClick r:id="" action="ppaction://media"/>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0699" y="2431681"/>
            <a:ext cx="7999413" cy="33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2589" y="701379"/>
            <a:ext cx="6726735" cy="1384995"/>
          </a:xfrm>
          <a:prstGeom prst="rect">
            <a:avLst/>
          </a:prstGeom>
          <a:noFill/>
        </p:spPr>
        <p:txBody>
          <a:bodyPr wrap="square" rtlCol="0">
            <a:spAutoFit/>
          </a:bodyPr>
          <a:lstStyle/>
          <a:p>
            <a:pPr>
              <a:defRPr/>
            </a:pPr>
            <a:r>
              <a:rPr lang="en-US" sz="2800" b="1">
                <a:solidFill>
                  <a:srgbClr val="FF0000"/>
                </a:solidFill>
                <a:latin typeface="Times New Roman" pitchFamily="18" charset="0"/>
                <a:cs typeface="Times New Roman" pitchFamily="18" charset="0"/>
              </a:rPr>
              <a:t>I. SỰ NHIỄM ĐIỆN DO CỌ XÁT.</a:t>
            </a:r>
          </a:p>
          <a:p>
            <a:pPr>
              <a:defRPr/>
            </a:pPr>
            <a:r>
              <a:rPr lang="en-US" sz="2800">
                <a:latin typeface="Times New Roman" pitchFamily="18" charset="0"/>
                <a:cs typeface="Times New Roman" pitchFamily="18" charset="0"/>
              </a:rPr>
              <a:t>1. Làm vật nhiễm điện bằng cách cọ xát.</a:t>
            </a:r>
          </a:p>
          <a:p>
            <a:r>
              <a:rPr lang="en-US" sz="2800" b="1" i="1">
                <a:latin typeface="Times New Roman" panose="02020603050405020304" pitchFamily="18" charset="0"/>
                <a:cs typeface="Times New Roman" panose="02020603050405020304" pitchFamily="18" charset="0"/>
              </a:rPr>
              <a:t>Thí nghiệm 2</a:t>
            </a:r>
          </a:p>
        </p:txBody>
      </p:sp>
      <p:sp>
        <p:nvSpPr>
          <p:cNvPr id="5" name="TextBox 4"/>
          <p:cNvSpPr txBox="1"/>
          <p:nvPr/>
        </p:nvSpPr>
        <p:spPr>
          <a:xfrm>
            <a:off x="3588026" y="69574"/>
            <a:ext cx="5128591" cy="584775"/>
          </a:xfrm>
          <a:prstGeom prst="rect">
            <a:avLst/>
          </a:prstGeom>
          <a:noFill/>
        </p:spPr>
        <p:txBody>
          <a:bodyPr wrap="square" rtlCol="0">
            <a:spAutoFit/>
          </a:bodyPr>
          <a:lstStyle/>
          <a:p>
            <a:r>
              <a:rPr lang="en-US" sz="3200" b="1">
                <a:solidFill>
                  <a:srgbClr val="0070C0"/>
                </a:solidFill>
                <a:latin typeface="Times New Roman" pitchFamily="18" charset="0"/>
                <a:cs typeface="Times New Roman" pitchFamily="18" charset="0"/>
              </a:rPr>
              <a:t>BÀI 20: SỰ NHIỄM ĐIỆN </a:t>
            </a:r>
          </a:p>
        </p:txBody>
      </p:sp>
    </p:spTree>
    <p:extLst>
      <p:ext uri="{BB962C8B-B14F-4D97-AF65-F5344CB8AC3E}">
        <p14:creationId xmlns:p14="http://schemas.microsoft.com/office/powerpoint/2010/main" val="192279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041" y="433772"/>
            <a:ext cx="6726735" cy="523220"/>
          </a:xfrm>
          <a:prstGeom prst="rect">
            <a:avLst/>
          </a:prstGeom>
          <a:noFill/>
        </p:spPr>
        <p:txBody>
          <a:bodyPr wrap="square" rtlCol="0">
            <a:spAutoFit/>
          </a:bodyPr>
          <a:lstStyle/>
          <a:p>
            <a:pPr>
              <a:defRPr/>
            </a:pPr>
            <a:r>
              <a:rPr lang="en-US" sz="2800" b="1">
                <a:solidFill>
                  <a:srgbClr val="FF0000"/>
                </a:solidFill>
                <a:latin typeface="Times New Roman" pitchFamily="18" charset="0"/>
                <a:cs typeface="Times New Roman" pitchFamily="18" charset="0"/>
              </a:rPr>
              <a:t>I. SỰ NHIỄM ĐIỆN DO CỌ XÁT.</a:t>
            </a:r>
          </a:p>
        </p:txBody>
      </p:sp>
      <p:sp>
        <p:nvSpPr>
          <p:cNvPr id="4" name="TextBox 3"/>
          <p:cNvSpPr txBox="1"/>
          <p:nvPr/>
        </p:nvSpPr>
        <p:spPr>
          <a:xfrm>
            <a:off x="3602309" y="-29817"/>
            <a:ext cx="5128591" cy="584775"/>
          </a:xfrm>
          <a:prstGeom prst="rect">
            <a:avLst/>
          </a:prstGeom>
          <a:noFill/>
        </p:spPr>
        <p:txBody>
          <a:bodyPr wrap="square" rtlCol="0">
            <a:spAutoFit/>
          </a:bodyPr>
          <a:lstStyle/>
          <a:p>
            <a:r>
              <a:rPr lang="en-US" sz="3200" b="1">
                <a:solidFill>
                  <a:srgbClr val="0070C0"/>
                </a:solidFill>
                <a:latin typeface="Times New Roman" pitchFamily="18" charset="0"/>
                <a:cs typeface="Times New Roman" pitchFamily="18" charset="0"/>
              </a:rPr>
              <a:t>BÀI 20: SỰ NHIỄM ĐIỆN </a:t>
            </a:r>
          </a:p>
        </p:txBody>
      </p:sp>
      <p:sp>
        <p:nvSpPr>
          <p:cNvPr id="5" name="TextBox 4"/>
          <p:cNvSpPr txBox="1"/>
          <p:nvPr/>
        </p:nvSpPr>
        <p:spPr>
          <a:xfrm>
            <a:off x="218661" y="789660"/>
            <a:ext cx="10296939" cy="584775"/>
          </a:xfrm>
          <a:prstGeom prst="rect">
            <a:avLst/>
          </a:prstGeom>
          <a:noFill/>
        </p:spPr>
        <p:txBody>
          <a:bodyPr wrap="square" rtlCol="0">
            <a:spAutoFit/>
          </a:bodyPr>
          <a:lstStyle/>
          <a:p>
            <a:r>
              <a:rPr lang="en-US" sz="3200">
                <a:latin typeface="Times New Roman" pitchFamily="18" charset="0"/>
                <a:cs typeface="Times New Roman" pitchFamily="18" charset="0"/>
              </a:rPr>
              <a:t>2. Nguyên nhân các vật có thể bị nhiễm điện khi cọ xát.</a:t>
            </a:r>
          </a:p>
        </p:txBody>
      </p:sp>
      <p:pic>
        <p:nvPicPr>
          <p:cNvPr id="6" name="Picture 5"/>
          <p:cNvPicPr/>
          <p:nvPr/>
        </p:nvPicPr>
        <p:blipFill>
          <a:blip r:embed="rId2"/>
          <a:stretch>
            <a:fillRect/>
          </a:stretch>
        </p:blipFill>
        <p:spPr>
          <a:xfrm>
            <a:off x="895902" y="1374435"/>
            <a:ext cx="1892300" cy="1536065"/>
          </a:xfrm>
          <a:prstGeom prst="rect">
            <a:avLst/>
          </a:prstGeom>
          <a:noFill/>
          <a:ln>
            <a:noFill/>
          </a:ln>
        </p:spPr>
      </p:pic>
      <p:pic>
        <p:nvPicPr>
          <p:cNvPr id="7" name="Picture 6"/>
          <p:cNvPicPr/>
          <p:nvPr/>
        </p:nvPicPr>
        <p:blipFill>
          <a:blip r:embed="rId3"/>
          <a:srcRect t="4175"/>
          <a:stretch>
            <a:fillRect/>
          </a:stretch>
        </p:blipFill>
        <p:spPr>
          <a:xfrm>
            <a:off x="8516498" y="1559966"/>
            <a:ext cx="2901315" cy="1574800"/>
          </a:xfrm>
          <a:prstGeom prst="rect">
            <a:avLst/>
          </a:prstGeom>
          <a:noFill/>
          <a:ln>
            <a:noFill/>
          </a:ln>
        </p:spPr>
      </p:pic>
      <p:sp>
        <p:nvSpPr>
          <p:cNvPr id="8" name="TextBox 7"/>
          <p:cNvSpPr txBox="1"/>
          <p:nvPr/>
        </p:nvSpPr>
        <p:spPr>
          <a:xfrm>
            <a:off x="707335" y="3315551"/>
            <a:ext cx="11254408" cy="584775"/>
          </a:xfrm>
          <a:prstGeom prst="rect">
            <a:avLst/>
          </a:prstGeom>
          <a:noFill/>
        </p:spPr>
        <p:txBody>
          <a:bodyPr wrap="square" rtlCol="0">
            <a:spAutoFit/>
          </a:bodyPr>
          <a:lstStyle/>
          <a:p>
            <a:r>
              <a:rPr lang="en-US" sz="3200">
                <a:latin typeface="Times New Roman" pitchFamily="18" charset="0"/>
                <a:cs typeface="Times New Roman" pitchFamily="18" charset="0"/>
              </a:rPr>
              <a:t> Ở trạng thái bình thường, các nguyên tử trung hòa về điện. </a:t>
            </a:r>
          </a:p>
        </p:txBody>
      </p:sp>
      <p:sp>
        <p:nvSpPr>
          <p:cNvPr id="9" name="Rectangle 8"/>
          <p:cNvSpPr/>
          <p:nvPr/>
        </p:nvSpPr>
        <p:spPr>
          <a:xfrm>
            <a:off x="477078" y="3900326"/>
            <a:ext cx="11714922" cy="2062103"/>
          </a:xfrm>
          <a:prstGeom prst="rect">
            <a:avLst/>
          </a:prstGeom>
        </p:spPr>
        <p:txBody>
          <a:bodyPr wrap="square">
            <a:spAutoFit/>
          </a:bodyPr>
          <a:lstStyle/>
          <a:p>
            <a:r>
              <a:rPr lang="en-US" sz="3200">
                <a:latin typeface="Times New Roman" pitchFamily="18" charset="0"/>
                <a:cs typeface="Times New Roman" pitchFamily="18" charset="0"/>
              </a:rPr>
              <a:t>    K</a:t>
            </a:r>
            <a:r>
              <a:rPr lang="vi-VN" sz="3200">
                <a:latin typeface="Times New Roman" pitchFamily="18" charset="0"/>
                <a:cs typeface="Times New Roman" pitchFamily="18" charset="0"/>
              </a:rPr>
              <a:t>hi hai vật trung hòa về điện cọ xát với nhau, nguyên tử một vật sẽ bị mất một số electron và tích điện dương. Vật còn lại sẽ nhận được electron của vật kia và sẽ tích điện âm. Theo định luật bảo toàn điện tích thì tổng điện tích của hai vật sau khi tiếp xúc bằng không.</a:t>
            </a:r>
            <a:endParaRPr lang="en-US" sz="3200">
              <a:latin typeface="Times New Roman" pitchFamily="18" charset="0"/>
              <a:cs typeface="Times New Roman" pitchFamily="18" charset="0"/>
            </a:endParaRPr>
          </a:p>
        </p:txBody>
      </p:sp>
      <p:sp>
        <p:nvSpPr>
          <p:cNvPr id="10" name="TextBox 9"/>
          <p:cNvSpPr txBox="1"/>
          <p:nvPr/>
        </p:nvSpPr>
        <p:spPr>
          <a:xfrm>
            <a:off x="982381" y="5962429"/>
            <a:ext cx="3856384" cy="584775"/>
          </a:xfrm>
          <a:prstGeom prst="rect">
            <a:avLst/>
          </a:prstGeom>
          <a:noFill/>
        </p:spPr>
        <p:txBody>
          <a:bodyPr wrap="square" rtlCol="0">
            <a:spAutoFit/>
          </a:bodyPr>
          <a:lstStyle/>
          <a:p>
            <a:r>
              <a:rPr lang="en-US" sz="3200">
                <a:latin typeface="Times New Roman" pitchFamily="18" charset="0"/>
                <a:cs typeface="Times New Roman" pitchFamily="18" charset="0"/>
              </a:rPr>
              <a:t>Điện tích dương ( + )</a:t>
            </a:r>
          </a:p>
        </p:txBody>
      </p:sp>
      <p:sp>
        <p:nvSpPr>
          <p:cNvPr id="11" name="TextBox 10"/>
          <p:cNvSpPr txBox="1"/>
          <p:nvPr/>
        </p:nvSpPr>
        <p:spPr>
          <a:xfrm>
            <a:off x="5106429" y="5957577"/>
            <a:ext cx="3856384" cy="584775"/>
          </a:xfrm>
          <a:prstGeom prst="rect">
            <a:avLst/>
          </a:prstGeom>
          <a:noFill/>
        </p:spPr>
        <p:txBody>
          <a:bodyPr wrap="square" rtlCol="0">
            <a:spAutoFit/>
          </a:bodyPr>
          <a:lstStyle/>
          <a:p>
            <a:r>
              <a:rPr lang="en-US" sz="3200">
                <a:latin typeface="Times New Roman" pitchFamily="18" charset="0"/>
                <a:cs typeface="Times New Roman" pitchFamily="18" charset="0"/>
              </a:rPr>
              <a:t>Điện tích âm ( - )</a:t>
            </a:r>
          </a:p>
        </p:txBody>
      </p:sp>
      <p:sp>
        <p:nvSpPr>
          <p:cNvPr id="12" name="TextBox 11"/>
          <p:cNvSpPr txBox="1"/>
          <p:nvPr/>
        </p:nvSpPr>
        <p:spPr>
          <a:xfrm>
            <a:off x="3019903" y="1470991"/>
            <a:ext cx="5617201" cy="1569660"/>
          </a:xfrm>
          <a:prstGeom prst="rect">
            <a:avLst/>
          </a:prstGeom>
          <a:noFill/>
        </p:spPr>
        <p:txBody>
          <a:bodyPr wrap="square" rtlCol="0">
            <a:spAutoFit/>
          </a:bodyPr>
          <a:lstStyle/>
          <a:p>
            <a:r>
              <a:rPr lang="en-US" sz="3200">
                <a:latin typeface="Times New Roman" pitchFamily="18" charset="0"/>
                <a:cs typeface="Times New Roman" pitchFamily="18" charset="0"/>
              </a:rPr>
              <a:t>Cọ xát miếng vải khô vào thanh nhựa, các electron chuyển từ vải lên thanh nhựa.</a:t>
            </a:r>
          </a:p>
        </p:txBody>
      </p:sp>
    </p:spTree>
    <p:extLst>
      <p:ext uri="{BB962C8B-B14F-4D97-AF65-F5344CB8AC3E}">
        <p14:creationId xmlns:p14="http://schemas.microsoft.com/office/powerpoint/2010/main" val="195086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ppt_x"/>
                                          </p:val>
                                        </p:tav>
                                        <p:tav tm="100000">
                                          <p:val>
                                            <p:strVal val="#ppt_x"/>
                                          </p:val>
                                        </p:tav>
                                      </p:tavLst>
                                    </p:anim>
                                    <p:anim calcmode="lin" valueType="num">
                                      <p:cBhvr additive="base">
                                        <p:cTn id="1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1AE237F-867D-4647-8758-78502A0D5902}"/>
              </a:ext>
            </a:extLst>
          </p:cNvPr>
          <p:cNvGrpSpPr/>
          <p:nvPr/>
        </p:nvGrpSpPr>
        <p:grpSpPr>
          <a:xfrm>
            <a:off x="5617574" y="1374435"/>
            <a:ext cx="4756511" cy="4791476"/>
            <a:chOff x="7470869" y="1785385"/>
            <a:chExt cx="2931638" cy="4487595"/>
          </a:xfrm>
        </p:grpSpPr>
        <p:sp>
          <p:nvSpPr>
            <p:cNvPr id="4" name="Text Box 7">
              <a:extLst>
                <a:ext uri="{FF2B5EF4-FFF2-40B4-BE49-F238E27FC236}">
                  <a16:creationId xmlns:a16="http://schemas.microsoft.com/office/drawing/2014/main" id="{A57F10AC-1995-435B-B070-4A725C78EBAB}"/>
                </a:ext>
              </a:extLst>
            </p:cNvPr>
            <p:cNvSpPr txBox="1">
              <a:spLocks noChangeArrowheads="1"/>
            </p:cNvSpPr>
            <p:nvPr/>
          </p:nvSpPr>
          <p:spPr bwMode="auto">
            <a:xfrm>
              <a:off x="7470869" y="4651851"/>
              <a:ext cx="2931637" cy="1621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fontAlgn="base" hangingPunct="1">
                <a:spcBef>
                  <a:spcPct val="0"/>
                </a:spcBef>
                <a:spcAft>
                  <a:spcPct val="0"/>
                </a:spcAft>
              </a:pPr>
              <a:r>
                <a:rPr lang="en-US" sz="3200" dirty="0" err="1">
                  <a:solidFill>
                    <a:srgbClr val="002060"/>
                  </a:solidFill>
                </a:rPr>
                <a:t>Mô</a:t>
              </a:r>
              <a:r>
                <a:rPr lang="en-US" sz="3200" dirty="0">
                  <a:solidFill>
                    <a:srgbClr val="002060"/>
                  </a:solidFill>
                </a:rPr>
                <a:t> </a:t>
              </a:r>
              <a:r>
                <a:rPr lang="en-US" sz="3200" dirty="0" err="1">
                  <a:solidFill>
                    <a:srgbClr val="002060"/>
                  </a:solidFill>
                </a:rPr>
                <a:t>hình</a:t>
              </a:r>
              <a:r>
                <a:rPr lang="en-US" sz="3200" dirty="0">
                  <a:solidFill>
                    <a:srgbClr val="002060"/>
                  </a:solidFill>
                </a:rPr>
                <a:t> </a:t>
              </a:r>
              <a:r>
                <a:rPr lang="en-US" sz="3200" dirty="0" err="1">
                  <a:solidFill>
                    <a:srgbClr val="002060"/>
                  </a:solidFill>
                </a:rPr>
                <a:t>đơn</a:t>
              </a:r>
              <a:r>
                <a:rPr lang="en-US" sz="3200" dirty="0">
                  <a:solidFill>
                    <a:srgbClr val="002060"/>
                  </a:solidFill>
                </a:rPr>
                <a:t> </a:t>
              </a:r>
              <a:r>
                <a:rPr lang="en-US" sz="3200" dirty="0" err="1">
                  <a:solidFill>
                    <a:srgbClr val="002060"/>
                  </a:solidFill>
                </a:rPr>
                <a:t>giản</a:t>
              </a:r>
              <a:r>
                <a:rPr lang="en-US" sz="3200" dirty="0">
                  <a:solidFill>
                    <a:srgbClr val="002060"/>
                  </a:solidFill>
                </a:rPr>
                <a:t> </a:t>
              </a:r>
              <a:r>
                <a:rPr lang="en-US" sz="3200" dirty="0" err="1">
                  <a:solidFill>
                    <a:srgbClr val="002060"/>
                  </a:solidFill>
                </a:rPr>
                <a:t>của</a:t>
              </a:r>
              <a:r>
                <a:rPr lang="en-US" sz="3200" dirty="0">
                  <a:solidFill>
                    <a:srgbClr val="002060"/>
                  </a:solidFill>
                </a:rPr>
                <a:t> </a:t>
              </a:r>
              <a:r>
                <a:rPr lang="en-US" sz="3200" dirty="0" err="1">
                  <a:solidFill>
                    <a:srgbClr val="002060"/>
                  </a:solidFill>
                </a:rPr>
                <a:t>nguyên</a:t>
              </a:r>
              <a:r>
                <a:rPr lang="en-US" sz="3200" dirty="0">
                  <a:solidFill>
                    <a:srgbClr val="002060"/>
                  </a:solidFill>
                </a:rPr>
                <a:t> </a:t>
              </a:r>
              <a:r>
                <a:rPr lang="en-US" sz="3200" dirty="0" err="1">
                  <a:solidFill>
                    <a:srgbClr val="002060"/>
                  </a:solidFill>
                </a:rPr>
                <a:t>tử</a:t>
              </a:r>
              <a:r>
                <a:rPr lang="en-US" sz="3200" dirty="0">
                  <a:solidFill>
                    <a:srgbClr val="002060"/>
                  </a:solidFill>
                </a:rPr>
                <a:t> </a:t>
              </a:r>
              <a:endParaRPr lang="vi-VN" sz="3200" dirty="0">
                <a:solidFill>
                  <a:srgbClr val="002060"/>
                </a:solidFill>
              </a:endParaRPr>
            </a:p>
          </p:txBody>
        </p:sp>
        <p:pic>
          <p:nvPicPr>
            <p:cNvPr id="5" name="Picture 4">
              <a:extLst>
                <a:ext uri="{FF2B5EF4-FFF2-40B4-BE49-F238E27FC236}">
                  <a16:creationId xmlns:a16="http://schemas.microsoft.com/office/drawing/2014/main" id="{79ED7F8C-D05F-49DE-B882-612FF67B956F}"/>
                </a:ext>
              </a:extLst>
            </p:cNvPr>
            <p:cNvPicPr>
              <a:picLocks noChangeAspect="1"/>
            </p:cNvPicPr>
            <p:nvPr/>
          </p:nvPicPr>
          <p:blipFill>
            <a:blip r:embed="rId2"/>
            <a:stretch>
              <a:fillRect/>
            </a:stretch>
          </p:blipFill>
          <p:spPr>
            <a:xfrm>
              <a:off x="7470870" y="1785385"/>
              <a:ext cx="2931637" cy="2748520"/>
            </a:xfrm>
            <a:prstGeom prst="rect">
              <a:avLst/>
            </a:prstGeom>
            <a:ln w="3175">
              <a:solidFill>
                <a:schemeClr val="tx1"/>
              </a:solidFill>
            </a:ln>
          </p:spPr>
        </p:pic>
      </p:grpSp>
      <p:pic>
        <p:nvPicPr>
          <p:cNvPr id="6" name="Picture 5"/>
          <p:cNvPicPr/>
          <p:nvPr/>
        </p:nvPicPr>
        <p:blipFill>
          <a:blip r:embed="rId3"/>
          <a:srcRect t="4175"/>
          <a:stretch>
            <a:fillRect/>
          </a:stretch>
        </p:blipFill>
        <p:spPr>
          <a:xfrm>
            <a:off x="218661" y="1426611"/>
            <a:ext cx="2901315" cy="1574800"/>
          </a:xfrm>
          <a:prstGeom prst="rect">
            <a:avLst/>
          </a:prstGeom>
          <a:noFill/>
          <a:ln>
            <a:noFill/>
          </a:ln>
        </p:spPr>
      </p:pic>
      <p:sp>
        <p:nvSpPr>
          <p:cNvPr id="7" name="TextBox 6"/>
          <p:cNvSpPr txBox="1"/>
          <p:nvPr/>
        </p:nvSpPr>
        <p:spPr>
          <a:xfrm>
            <a:off x="64041" y="433772"/>
            <a:ext cx="6726735" cy="523220"/>
          </a:xfrm>
          <a:prstGeom prst="rect">
            <a:avLst/>
          </a:prstGeom>
          <a:noFill/>
        </p:spPr>
        <p:txBody>
          <a:bodyPr wrap="square" rtlCol="0">
            <a:spAutoFit/>
          </a:bodyPr>
          <a:lstStyle/>
          <a:p>
            <a:pPr>
              <a:defRPr/>
            </a:pPr>
            <a:r>
              <a:rPr lang="en-US" sz="2800" b="1">
                <a:solidFill>
                  <a:srgbClr val="FF0000"/>
                </a:solidFill>
                <a:latin typeface="Times New Roman" pitchFamily="18" charset="0"/>
                <a:cs typeface="Times New Roman" pitchFamily="18" charset="0"/>
              </a:rPr>
              <a:t>I. SỰ NHIỄM ĐIỆN DO CỌ XÁT.</a:t>
            </a:r>
          </a:p>
        </p:txBody>
      </p:sp>
      <p:sp>
        <p:nvSpPr>
          <p:cNvPr id="8" name="TextBox 7"/>
          <p:cNvSpPr txBox="1"/>
          <p:nvPr/>
        </p:nvSpPr>
        <p:spPr>
          <a:xfrm>
            <a:off x="3602309" y="-29817"/>
            <a:ext cx="5128591" cy="584775"/>
          </a:xfrm>
          <a:prstGeom prst="rect">
            <a:avLst/>
          </a:prstGeom>
          <a:noFill/>
        </p:spPr>
        <p:txBody>
          <a:bodyPr wrap="square" rtlCol="0">
            <a:spAutoFit/>
          </a:bodyPr>
          <a:lstStyle/>
          <a:p>
            <a:r>
              <a:rPr lang="en-US" sz="3200" b="1">
                <a:solidFill>
                  <a:srgbClr val="0070C0"/>
                </a:solidFill>
                <a:latin typeface="Times New Roman" pitchFamily="18" charset="0"/>
                <a:cs typeface="Times New Roman" pitchFamily="18" charset="0"/>
              </a:rPr>
              <a:t>BÀI 20: SỰ NHIỄM ĐIỆN </a:t>
            </a:r>
          </a:p>
        </p:txBody>
      </p:sp>
      <p:sp>
        <p:nvSpPr>
          <p:cNvPr id="9" name="TextBox 8"/>
          <p:cNvSpPr txBox="1"/>
          <p:nvPr/>
        </p:nvSpPr>
        <p:spPr>
          <a:xfrm>
            <a:off x="218661" y="789660"/>
            <a:ext cx="10296939" cy="584775"/>
          </a:xfrm>
          <a:prstGeom prst="rect">
            <a:avLst/>
          </a:prstGeom>
          <a:noFill/>
        </p:spPr>
        <p:txBody>
          <a:bodyPr wrap="square" rtlCol="0">
            <a:spAutoFit/>
          </a:bodyPr>
          <a:lstStyle/>
          <a:p>
            <a:r>
              <a:rPr lang="en-US" sz="3200">
                <a:latin typeface="Times New Roman" pitchFamily="18" charset="0"/>
                <a:cs typeface="Times New Roman" pitchFamily="18" charset="0"/>
              </a:rPr>
              <a:t>2. Nguyên nhân các vật có thể bị nhiễm điện khi cọ xát.</a:t>
            </a:r>
          </a:p>
        </p:txBody>
      </p:sp>
      <p:graphicFrame>
        <p:nvGraphicFramePr>
          <p:cNvPr id="11" name="Object 22"/>
          <p:cNvGraphicFramePr>
            <a:graphicFrameLocks noChangeAspect="1"/>
          </p:cNvGraphicFramePr>
          <p:nvPr>
            <p:extLst>
              <p:ext uri="{D42A27DB-BD31-4B8C-83A1-F6EECF244321}">
                <p14:modId xmlns:p14="http://schemas.microsoft.com/office/powerpoint/2010/main" val="4044096868"/>
              </p:ext>
            </p:extLst>
          </p:nvPr>
        </p:nvGraphicFramePr>
        <p:xfrm>
          <a:off x="218661" y="4433888"/>
          <a:ext cx="2432051" cy="2424112"/>
        </p:xfrm>
        <a:graphic>
          <a:graphicData uri="http://schemas.openxmlformats.org/presentationml/2006/ole">
            <mc:AlternateContent xmlns:mc="http://schemas.openxmlformats.org/markup-compatibility/2006">
              <mc:Choice xmlns:v="urn:schemas-microsoft-com:vml" Requires="v">
                <p:oleObj name="Clip" r:id="rId4" imgW="4046538" imgH="3352800" progId="">
                  <p:embed/>
                </p:oleObj>
              </mc:Choice>
              <mc:Fallback>
                <p:oleObj name="Clip" r:id="rId4" imgW="4046538" imgH="33528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661" y="4433888"/>
                        <a:ext cx="2432051" cy="2424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 name="AutoShape 3"/>
          <p:cNvSpPr>
            <a:spLocks noChangeArrowheads="1"/>
          </p:cNvSpPr>
          <p:nvPr/>
        </p:nvSpPr>
        <p:spPr bwMode="auto">
          <a:xfrm>
            <a:off x="1975014" y="2864108"/>
            <a:ext cx="7593527" cy="2101932"/>
          </a:xfrm>
          <a:prstGeom prst="cloudCallout">
            <a:avLst>
              <a:gd name="adj1" fmla="val -55682"/>
              <a:gd name="adj2" fmla="val 57459"/>
            </a:avLst>
          </a:prstGeom>
          <a:blipFill dpi="0" rotWithShape="1">
            <a:blip r:embed="rId6">
              <a:duotone>
                <a:schemeClr val="accent5">
                  <a:shade val="45000"/>
                  <a:satMod val="135000"/>
                </a:schemeClr>
                <a:prstClr val="white"/>
              </a:duotone>
            </a:blip>
            <a:srcRect/>
            <a:tile tx="0" ty="0" sx="100000" sy="100000" flip="none" algn="tl"/>
          </a:blipFill>
          <a:ln w="9525">
            <a:solidFill>
              <a:schemeClr val="tx1"/>
            </a:solidFill>
            <a:round/>
            <a:headEnd/>
            <a:tailEnd/>
          </a:ln>
          <a:effectLst/>
        </p:spPr>
        <p:txBody>
          <a:bodyPr/>
          <a:lstStyle/>
          <a:p>
            <a:pPr algn="ctr" fontAlgn="base">
              <a:spcBef>
                <a:spcPct val="0"/>
              </a:spcBef>
              <a:spcAft>
                <a:spcPct val="0"/>
              </a:spcAft>
            </a:pPr>
            <a:r>
              <a:rPr lang="en-US" sz="3200">
                <a:solidFill>
                  <a:schemeClr val="tx1">
                    <a:lumMod val="95000"/>
                    <a:lumOff val="5000"/>
                  </a:schemeClr>
                </a:solidFill>
                <a:latin typeface="Times New Roman" pitchFamily="18" charset="0"/>
                <a:cs typeface="Times New Roman" pitchFamily="18" charset="0"/>
              </a:rPr>
              <a:t>Tại sao miếng vải nhiễm điện dương, còn thanh nhựa nhiễm điện âm? </a:t>
            </a:r>
            <a:endParaRPr lang="vi-VN" sz="3200" dirty="0">
              <a:solidFill>
                <a:schemeClr val="tx1">
                  <a:lumMod val="95000"/>
                  <a:lumOff val="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87286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12"/>
                                        </p:tgtEl>
                                        <p:attrNameLst>
                                          <p:attrName>ppt_x</p:attrName>
                                        </p:attrNameLst>
                                      </p:cBhvr>
                                      <p:tavLst>
                                        <p:tav tm="0">
                                          <p:val>
                                            <p:strVal val="ppt_x"/>
                                          </p:val>
                                        </p:tav>
                                        <p:tav tm="100000">
                                          <p:val>
                                            <p:strVal val="ppt_x"/>
                                          </p:val>
                                        </p:tav>
                                      </p:tavLst>
                                    </p:anim>
                                    <p:anim calcmode="lin" valueType="num">
                                      <p:cBhvr additive="base">
                                        <p:cTn id="21" dur="500"/>
                                        <p:tgtEl>
                                          <p:spTgt spid="12"/>
                                        </p:tgtEl>
                                        <p:attrNameLst>
                                          <p:attrName>ppt_y</p:attrName>
                                        </p:attrNameLst>
                                      </p:cBhvr>
                                      <p:tavLst>
                                        <p:tav tm="0">
                                          <p:val>
                                            <p:strVal val="ppt_y"/>
                                          </p:val>
                                        </p:tav>
                                        <p:tav tm="100000">
                                          <p:val>
                                            <p:strVal val="1+ppt_h/2"/>
                                          </p:val>
                                        </p:tav>
                                      </p:tavLst>
                                    </p:anim>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041" y="433772"/>
            <a:ext cx="6726735" cy="523220"/>
          </a:xfrm>
          <a:prstGeom prst="rect">
            <a:avLst/>
          </a:prstGeom>
          <a:noFill/>
        </p:spPr>
        <p:txBody>
          <a:bodyPr wrap="square" rtlCol="0">
            <a:spAutoFit/>
          </a:bodyPr>
          <a:lstStyle/>
          <a:p>
            <a:pPr>
              <a:defRPr/>
            </a:pPr>
            <a:r>
              <a:rPr lang="en-US" sz="2800" b="1">
                <a:solidFill>
                  <a:srgbClr val="FF0000"/>
                </a:solidFill>
                <a:latin typeface="Times New Roman" pitchFamily="18" charset="0"/>
                <a:cs typeface="Times New Roman" pitchFamily="18" charset="0"/>
              </a:rPr>
              <a:t>I. SỰ NHIỄM ĐIỆN DO CỌ XÁT.</a:t>
            </a:r>
          </a:p>
        </p:txBody>
      </p:sp>
      <p:sp>
        <p:nvSpPr>
          <p:cNvPr id="4" name="TextBox 3"/>
          <p:cNvSpPr txBox="1"/>
          <p:nvPr/>
        </p:nvSpPr>
        <p:spPr>
          <a:xfrm>
            <a:off x="3602309" y="-29817"/>
            <a:ext cx="5128591" cy="584775"/>
          </a:xfrm>
          <a:prstGeom prst="rect">
            <a:avLst/>
          </a:prstGeom>
          <a:noFill/>
        </p:spPr>
        <p:txBody>
          <a:bodyPr wrap="square" rtlCol="0">
            <a:spAutoFit/>
          </a:bodyPr>
          <a:lstStyle/>
          <a:p>
            <a:r>
              <a:rPr lang="en-US" sz="3200" b="1">
                <a:solidFill>
                  <a:srgbClr val="0070C0"/>
                </a:solidFill>
                <a:latin typeface="Times New Roman" pitchFamily="18" charset="0"/>
                <a:cs typeface="Times New Roman" pitchFamily="18" charset="0"/>
              </a:rPr>
              <a:t>BÀI 20: SỰ NHIỄM ĐIỆN </a:t>
            </a:r>
          </a:p>
        </p:txBody>
      </p:sp>
      <p:sp>
        <p:nvSpPr>
          <p:cNvPr id="5" name="TextBox 4"/>
          <p:cNvSpPr txBox="1"/>
          <p:nvPr/>
        </p:nvSpPr>
        <p:spPr>
          <a:xfrm>
            <a:off x="218661" y="789660"/>
            <a:ext cx="11857382" cy="584775"/>
          </a:xfrm>
          <a:prstGeom prst="rect">
            <a:avLst/>
          </a:prstGeom>
          <a:noFill/>
        </p:spPr>
        <p:txBody>
          <a:bodyPr wrap="square" rtlCol="0">
            <a:spAutoFit/>
          </a:bodyPr>
          <a:lstStyle/>
          <a:p>
            <a:r>
              <a:rPr lang="en-US" sz="3200">
                <a:latin typeface="Times New Roman" pitchFamily="18" charset="0"/>
                <a:cs typeface="Times New Roman" pitchFamily="18" charset="0"/>
              </a:rPr>
              <a:t>3. Một số hiện tượng thực tế liên quan đến sự nhiễm điện do cọ xát.</a:t>
            </a:r>
          </a:p>
        </p:txBody>
      </p:sp>
    </p:spTree>
    <p:extLst>
      <p:ext uri="{BB962C8B-B14F-4D97-AF65-F5344CB8AC3E}">
        <p14:creationId xmlns:p14="http://schemas.microsoft.com/office/powerpoint/2010/main" val="3149191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041" y="433772"/>
            <a:ext cx="6726735" cy="523220"/>
          </a:xfrm>
          <a:prstGeom prst="rect">
            <a:avLst/>
          </a:prstGeom>
          <a:noFill/>
        </p:spPr>
        <p:txBody>
          <a:bodyPr wrap="square" rtlCol="0">
            <a:spAutoFit/>
          </a:bodyPr>
          <a:lstStyle/>
          <a:p>
            <a:pPr>
              <a:defRPr/>
            </a:pPr>
            <a:r>
              <a:rPr lang="en-US" sz="2800" b="1">
                <a:solidFill>
                  <a:srgbClr val="FF0000"/>
                </a:solidFill>
                <a:latin typeface="Times New Roman" pitchFamily="18" charset="0"/>
                <a:cs typeface="Times New Roman" pitchFamily="18" charset="0"/>
              </a:rPr>
              <a:t>I. SỰ NHIỄM ĐIỆN DO CỌ XÁT.</a:t>
            </a:r>
          </a:p>
        </p:txBody>
      </p:sp>
      <p:sp>
        <p:nvSpPr>
          <p:cNvPr id="6" name="TextBox 5"/>
          <p:cNvSpPr txBox="1"/>
          <p:nvPr/>
        </p:nvSpPr>
        <p:spPr>
          <a:xfrm>
            <a:off x="3602309" y="-29817"/>
            <a:ext cx="5128591" cy="584775"/>
          </a:xfrm>
          <a:prstGeom prst="rect">
            <a:avLst/>
          </a:prstGeom>
          <a:noFill/>
        </p:spPr>
        <p:txBody>
          <a:bodyPr wrap="square" rtlCol="0">
            <a:spAutoFit/>
          </a:bodyPr>
          <a:lstStyle/>
          <a:p>
            <a:r>
              <a:rPr lang="en-US" sz="3200" b="1">
                <a:solidFill>
                  <a:srgbClr val="0070C0"/>
                </a:solidFill>
                <a:latin typeface="Times New Roman" pitchFamily="18" charset="0"/>
                <a:cs typeface="Times New Roman" pitchFamily="18" charset="0"/>
              </a:rPr>
              <a:t>BÀI 20: SỰ NHIỄM ĐIỆN </a:t>
            </a:r>
          </a:p>
        </p:txBody>
      </p:sp>
      <p:sp>
        <p:nvSpPr>
          <p:cNvPr id="7" name="TextBox 6"/>
          <p:cNvSpPr txBox="1"/>
          <p:nvPr/>
        </p:nvSpPr>
        <p:spPr>
          <a:xfrm>
            <a:off x="218661" y="789660"/>
            <a:ext cx="11857382" cy="584775"/>
          </a:xfrm>
          <a:prstGeom prst="rect">
            <a:avLst/>
          </a:prstGeom>
          <a:noFill/>
        </p:spPr>
        <p:txBody>
          <a:bodyPr wrap="square" rtlCol="0">
            <a:spAutoFit/>
          </a:bodyPr>
          <a:lstStyle/>
          <a:p>
            <a:r>
              <a:rPr lang="en-US" sz="3200">
                <a:latin typeface="Times New Roman" pitchFamily="18" charset="0"/>
                <a:cs typeface="Times New Roman" pitchFamily="18" charset="0"/>
              </a:rPr>
              <a:t>3. Một số hiện tượng thực tế liên quan đến sự nhiễm điện do cọ xát.</a:t>
            </a:r>
          </a:p>
        </p:txBody>
      </p:sp>
      <p:sp>
        <p:nvSpPr>
          <p:cNvPr id="4" name="Rectangle 3"/>
          <p:cNvSpPr/>
          <p:nvPr/>
        </p:nvSpPr>
        <p:spPr>
          <a:xfrm>
            <a:off x="4470673" y="1355807"/>
            <a:ext cx="2884123" cy="584775"/>
          </a:xfrm>
          <a:prstGeom prst="rect">
            <a:avLst/>
          </a:prstGeom>
        </p:spPr>
        <p:txBody>
          <a:bodyPr wrap="none">
            <a:spAutoFit/>
          </a:bodyPr>
          <a:lstStyle/>
          <a:p>
            <a:r>
              <a:rPr lang="en-US" sz="3200" b="1">
                <a:latin typeface="Times New Roman" pitchFamily="18" charset="0"/>
                <a:cs typeface="Times New Roman" pitchFamily="18" charset="0"/>
              </a:rPr>
              <a:t>Phiếu học tập 1</a:t>
            </a:r>
            <a:endParaRPr lang="en-US" sz="3200">
              <a:latin typeface="Times New Roman" pitchFamily="18" charset="0"/>
              <a:cs typeface="Times New Roman"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839839082"/>
              </p:ext>
            </p:extLst>
          </p:nvPr>
        </p:nvGraphicFramePr>
        <p:xfrm>
          <a:off x="396517" y="1940582"/>
          <a:ext cx="11550318" cy="4654688"/>
        </p:xfrm>
        <a:graphic>
          <a:graphicData uri="http://schemas.openxmlformats.org/drawingml/2006/table">
            <a:tbl>
              <a:tblPr firstRow="1" firstCol="1" bandRow="1">
                <a:tableStyleId>{5C22544A-7EE6-4342-B048-85BDC9FD1C3A}</a:tableStyleId>
              </a:tblPr>
              <a:tblGrid>
                <a:gridCol w="11550318">
                  <a:extLst>
                    <a:ext uri="{9D8B030D-6E8A-4147-A177-3AD203B41FA5}">
                      <a16:colId xmlns:a16="http://schemas.microsoft.com/office/drawing/2014/main" val="20000"/>
                    </a:ext>
                  </a:extLst>
                </a:gridCol>
              </a:tblGrid>
              <a:tr h="4654688">
                <a:tc>
                  <a:txBody>
                    <a:bodyPr/>
                    <a:lstStyle/>
                    <a:p>
                      <a:pPr marL="228600" marR="72390">
                        <a:lnSpc>
                          <a:spcPct val="115000"/>
                        </a:lnSpc>
                        <a:spcBef>
                          <a:spcPts val="200"/>
                        </a:spcBef>
                        <a:spcAft>
                          <a:spcPts val="300"/>
                        </a:spcAft>
                      </a:pPr>
                      <a:endParaRPr lang="en-US" sz="1300">
                        <a:effectLst/>
                      </a:endParaRPr>
                    </a:p>
                    <a:p>
                      <a:pPr marL="228600" marR="72390">
                        <a:lnSpc>
                          <a:spcPct val="115000"/>
                        </a:lnSpc>
                        <a:spcBef>
                          <a:spcPts val="200"/>
                        </a:spcBef>
                        <a:spcAft>
                          <a:spcPts val="300"/>
                        </a:spcAft>
                      </a:pPr>
                      <a:r>
                        <a:rPr lang="vi-VN" sz="2800">
                          <a:effectLst/>
                          <a:latin typeface="Times New Roman" pitchFamily="18" charset="0"/>
                          <a:cs typeface="Times New Roman" pitchFamily="18" charset="0"/>
                        </a:rPr>
                        <a:t>Câu 1: </a:t>
                      </a:r>
                      <a:r>
                        <a:rPr lang="en-US" sz="2800">
                          <a:effectLst/>
                          <a:latin typeface="Times New Roman" pitchFamily="18" charset="0"/>
                          <a:cs typeface="Times New Roman" pitchFamily="18" charset="0"/>
                        </a:rPr>
                        <a:t>Hãy vẽ vào vở 2 vật có hình dạng bất kì  để mô tả sau khi cọ xát, một vật trở nên nhiễm điện dương, vật kia trở nên nhiễm điện âm</a:t>
                      </a:r>
                    </a:p>
                    <a:p>
                      <a:pPr marL="228600" marR="72390">
                        <a:lnSpc>
                          <a:spcPct val="115000"/>
                        </a:lnSpc>
                        <a:spcBef>
                          <a:spcPts val="200"/>
                        </a:spcBef>
                        <a:spcAft>
                          <a:spcPts val="300"/>
                        </a:spcAft>
                      </a:pPr>
                      <a:r>
                        <a:rPr lang="vi-VN" sz="2800">
                          <a:effectLst/>
                          <a:latin typeface="Times New Roman" pitchFamily="18" charset="0"/>
                          <a:cs typeface="Times New Roman" pitchFamily="18" charset="0"/>
                        </a:rPr>
                        <a:t>Câu 2: </a:t>
                      </a:r>
                      <a:r>
                        <a:rPr lang="en-US" sz="2800">
                          <a:effectLst/>
                          <a:latin typeface="Times New Roman" pitchFamily="18" charset="0"/>
                          <a:cs typeface="Times New Roman" pitchFamily="18" charset="0"/>
                        </a:rPr>
                        <a:t>Giải thích hiện tượng nhiễm điện ở quả bóng bay khi cọ xát với áo len và nhiễm điện ở áo len khi cởi áo len</a:t>
                      </a:r>
                    </a:p>
                    <a:p>
                      <a:pPr marL="228600" marR="72390">
                        <a:lnSpc>
                          <a:spcPct val="115000"/>
                        </a:lnSpc>
                        <a:spcBef>
                          <a:spcPts val="200"/>
                        </a:spcBef>
                        <a:spcAft>
                          <a:spcPts val="300"/>
                        </a:spcAft>
                      </a:pPr>
                      <a:endParaRPr lang="en-US" sz="2800">
                        <a:effectLst/>
                        <a:latin typeface="Times New Roman" pitchFamily="18" charset="0"/>
                        <a:cs typeface="Times New Roman" pitchFamily="18" charset="0"/>
                      </a:endParaRPr>
                    </a:p>
                    <a:p>
                      <a:pPr marL="228600" marR="72390">
                        <a:lnSpc>
                          <a:spcPct val="115000"/>
                        </a:lnSpc>
                        <a:spcBef>
                          <a:spcPts val="200"/>
                        </a:spcBef>
                        <a:spcAft>
                          <a:spcPts val="300"/>
                        </a:spcAft>
                      </a:pPr>
                      <a:endParaRPr lang="en-US" sz="2800">
                        <a:effectLst/>
                        <a:latin typeface="Times New Roman" pitchFamily="18" charset="0"/>
                        <a:cs typeface="Times New Roman" pitchFamily="18" charset="0"/>
                      </a:endParaRPr>
                    </a:p>
                    <a:p>
                      <a:pPr marL="228600" marR="72390">
                        <a:lnSpc>
                          <a:spcPct val="115000"/>
                        </a:lnSpc>
                        <a:spcBef>
                          <a:spcPts val="200"/>
                        </a:spcBef>
                        <a:spcAft>
                          <a:spcPts val="300"/>
                        </a:spcAft>
                      </a:pPr>
                      <a:r>
                        <a:rPr lang="vi-VN" sz="2800">
                          <a:effectLst/>
                          <a:latin typeface="Times New Roman" pitchFamily="18" charset="0"/>
                          <a:cs typeface="Times New Roman" pitchFamily="18" charset="0"/>
                        </a:rPr>
                        <a:t>Câu 3: </a:t>
                      </a:r>
                      <a:r>
                        <a:rPr lang="en-US" sz="2800">
                          <a:effectLst/>
                          <a:latin typeface="Times New Roman" pitchFamily="18" charset="0"/>
                          <a:cs typeface="Times New Roman" pitchFamily="18" charset="0"/>
                        </a:rPr>
                        <a:t>Nêu và giải thích một số ví dụ về hiện tượng nhiễm điện do cọ xát trong thực tiễn</a:t>
                      </a:r>
                    </a:p>
                  </a:txBody>
                  <a:tcPr marL="68435" marR="68435" marT="0" marB="0"/>
                </a:tc>
                <a:extLst>
                  <a:ext uri="{0D108BD9-81ED-4DB2-BD59-A6C34878D82A}">
                    <a16:rowId xmlns:a16="http://schemas.microsoft.com/office/drawing/2014/main" val="10000"/>
                  </a:ext>
                </a:extLst>
              </a:tr>
            </a:tbl>
          </a:graphicData>
        </a:graphic>
      </p:graphicFrame>
      <p:pic>
        <p:nvPicPr>
          <p:cNvPr id="307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1280" y="3892964"/>
            <a:ext cx="2462555" cy="13847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Digit 15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189029" y="97971"/>
            <a:ext cx="1719942" cy="754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13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31" presetClass="exit" presetSubtype="0" fill="hold" nodeType="withEffect">
                                  <p:stCondLst>
                                    <p:cond delay="153000"/>
                                  </p:stCondLst>
                                  <p:iterate type="lt">
                                    <p:tmPct val="5000"/>
                                  </p:iterate>
                                  <p:childTnLst>
                                    <p:anim calcmode="lin" valueType="num">
                                      <p:cBhvr>
                                        <p:cTn id="20" dur="1000"/>
                                        <p:tgtEl>
                                          <p:spTgt spid="9"/>
                                        </p:tgtEl>
                                        <p:attrNameLst>
                                          <p:attrName>ppt_w</p:attrName>
                                        </p:attrNameLst>
                                      </p:cBhvr>
                                      <p:tavLst>
                                        <p:tav tm="0">
                                          <p:val>
                                            <p:strVal val="ppt_w"/>
                                          </p:val>
                                        </p:tav>
                                        <p:tav tm="100000">
                                          <p:val>
                                            <p:fltVal val="0"/>
                                          </p:val>
                                        </p:tav>
                                      </p:tavLst>
                                    </p:anim>
                                    <p:anim calcmode="lin" valueType="num">
                                      <p:cBhvr>
                                        <p:cTn id="21" dur="1000"/>
                                        <p:tgtEl>
                                          <p:spTgt spid="9"/>
                                        </p:tgtEl>
                                        <p:attrNameLst>
                                          <p:attrName>ppt_h</p:attrName>
                                        </p:attrNameLst>
                                      </p:cBhvr>
                                      <p:tavLst>
                                        <p:tav tm="0">
                                          <p:val>
                                            <p:strVal val="ppt_h"/>
                                          </p:val>
                                        </p:tav>
                                        <p:tav tm="100000">
                                          <p:val>
                                            <p:fltVal val="0"/>
                                          </p:val>
                                        </p:tav>
                                      </p:tavLst>
                                    </p:anim>
                                    <p:anim calcmode="lin" valueType="num">
                                      <p:cBhvr>
                                        <p:cTn id="22" dur="1000"/>
                                        <p:tgtEl>
                                          <p:spTgt spid="9"/>
                                        </p:tgtEl>
                                        <p:attrNameLst>
                                          <p:attrName>style.rotation</p:attrName>
                                        </p:attrNameLst>
                                      </p:cBhvr>
                                      <p:tavLst>
                                        <p:tav tm="0">
                                          <p:val>
                                            <p:fltVal val="0"/>
                                          </p:val>
                                        </p:tav>
                                        <p:tav tm="100000">
                                          <p:val>
                                            <p:fltVal val="90"/>
                                          </p:val>
                                        </p:tav>
                                      </p:tavLst>
                                    </p:anim>
                                    <p:animEffect transition="out" filter="fade">
                                      <p:cBhvr>
                                        <p:cTn id="23" dur="1000"/>
                                        <p:tgtEl>
                                          <p:spTgt spid="9"/>
                                        </p:tgtEl>
                                      </p:cBhvr>
                                    </p:animEffect>
                                    <p:set>
                                      <p:cBhvr>
                                        <p:cTn id="24"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041" y="433772"/>
            <a:ext cx="6726735" cy="523220"/>
          </a:xfrm>
          <a:prstGeom prst="rect">
            <a:avLst/>
          </a:prstGeom>
          <a:noFill/>
        </p:spPr>
        <p:txBody>
          <a:bodyPr wrap="square" rtlCol="0">
            <a:spAutoFit/>
          </a:bodyPr>
          <a:lstStyle/>
          <a:p>
            <a:pPr>
              <a:defRPr/>
            </a:pPr>
            <a:r>
              <a:rPr lang="en-US" sz="2800" b="1">
                <a:solidFill>
                  <a:srgbClr val="FF0000"/>
                </a:solidFill>
                <a:latin typeface="Times New Roman" pitchFamily="18" charset="0"/>
                <a:cs typeface="Times New Roman" pitchFamily="18" charset="0"/>
              </a:rPr>
              <a:t>I. SỰ NHIỄM ĐIỆN DO CỌ XÁT.</a:t>
            </a:r>
          </a:p>
        </p:txBody>
      </p:sp>
      <p:sp>
        <p:nvSpPr>
          <p:cNvPr id="4" name="TextBox 3"/>
          <p:cNvSpPr txBox="1"/>
          <p:nvPr/>
        </p:nvSpPr>
        <p:spPr>
          <a:xfrm>
            <a:off x="3602309" y="-29817"/>
            <a:ext cx="5128591" cy="584775"/>
          </a:xfrm>
          <a:prstGeom prst="rect">
            <a:avLst/>
          </a:prstGeom>
          <a:noFill/>
        </p:spPr>
        <p:txBody>
          <a:bodyPr wrap="square" rtlCol="0">
            <a:spAutoFit/>
          </a:bodyPr>
          <a:lstStyle/>
          <a:p>
            <a:r>
              <a:rPr lang="en-US" sz="3200" b="1">
                <a:solidFill>
                  <a:srgbClr val="0070C0"/>
                </a:solidFill>
                <a:latin typeface="Times New Roman" pitchFamily="18" charset="0"/>
                <a:cs typeface="Times New Roman" pitchFamily="18" charset="0"/>
              </a:rPr>
              <a:t>BÀI 20: SỰ NHIỄM ĐIỆN </a:t>
            </a:r>
          </a:p>
        </p:txBody>
      </p:sp>
      <p:sp>
        <p:nvSpPr>
          <p:cNvPr id="5" name="TextBox 4"/>
          <p:cNvSpPr txBox="1"/>
          <p:nvPr/>
        </p:nvSpPr>
        <p:spPr>
          <a:xfrm>
            <a:off x="218661" y="789660"/>
            <a:ext cx="11857382" cy="584775"/>
          </a:xfrm>
          <a:prstGeom prst="rect">
            <a:avLst/>
          </a:prstGeom>
          <a:noFill/>
        </p:spPr>
        <p:txBody>
          <a:bodyPr wrap="square" rtlCol="0">
            <a:spAutoFit/>
          </a:bodyPr>
          <a:lstStyle/>
          <a:p>
            <a:r>
              <a:rPr lang="en-US" sz="3200">
                <a:latin typeface="Times New Roman" pitchFamily="18" charset="0"/>
                <a:cs typeface="Times New Roman" pitchFamily="18" charset="0"/>
              </a:rPr>
              <a:t>3. Một số hiện tượng thực tế liên quan đến sự nhiễm điện do cọ xát.</a:t>
            </a:r>
          </a:p>
        </p:txBody>
      </p:sp>
      <p:sp>
        <p:nvSpPr>
          <p:cNvPr id="6" name="Rectangle 5"/>
          <p:cNvSpPr/>
          <p:nvPr/>
        </p:nvSpPr>
        <p:spPr>
          <a:xfrm>
            <a:off x="218659" y="1265302"/>
            <a:ext cx="11757991" cy="1224951"/>
          </a:xfrm>
          <a:prstGeom prst="rect">
            <a:avLst/>
          </a:prstGeom>
        </p:spPr>
        <p:txBody>
          <a:bodyPr wrap="square">
            <a:spAutoFit/>
          </a:bodyPr>
          <a:lstStyle/>
          <a:p>
            <a:pPr marL="228600" marR="72390">
              <a:lnSpc>
                <a:spcPct val="115000"/>
              </a:lnSpc>
              <a:spcBef>
                <a:spcPts val="200"/>
              </a:spcBef>
              <a:spcAft>
                <a:spcPts val="300"/>
              </a:spcAft>
            </a:pPr>
            <a:r>
              <a:rPr lang="vi-VN" sz="3200">
                <a:solidFill>
                  <a:srgbClr val="0070C0"/>
                </a:solidFill>
                <a:latin typeface="Times New Roman" pitchFamily="18" charset="0"/>
                <a:cs typeface="Times New Roman" pitchFamily="18" charset="0"/>
              </a:rPr>
              <a:t>Câu 2: </a:t>
            </a:r>
            <a:r>
              <a:rPr lang="en-US" sz="3200">
                <a:solidFill>
                  <a:srgbClr val="0070C0"/>
                </a:solidFill>
                <a:latin typeface="Times New Roman" pitchFamily="18" charset="0"/>
                <a:cs typeface="Times New Roman" pitchFamily="18" charset="0"/>
              </a:rPr>
              <a:t>Giải thích hiện tượng nhiễm điện ở quả bóng bay khi cọ xát với áo len và nhiễm điện ở áo len khi cởi áo len</a:t>
            </a:r>
          </a:p>
        </p:txBody>
      </p:sp>
      <p:sp>
        <p:nvSpPr>
          <p:cNvPr id="7" name="Rectangle 6"/>
          <p:cNvSpPr/>
          <p:nvPr/>
        </p:nvSpPr>
        <p:spPr>
          <a:xfrm>
            <a:off x="434009" y="4335693"/>
            <a:ext cx="11757991" cy="2062103"/>
          </a:xfrm>
          <a:prstGeom prst="rect">
            <a:avLst/>
          </a:prstGeom>
        </p:spPr>
        <p:txBody>
          <a:bodyPr wrap="square">
            <a:spAutoFit/>
          </a:bodyPr>
          <a:lstStyle/>
          <a:p>
            <a:r>
              <a:rPr lang="vi-VN" sz="3200">
                <a:latin typeface="Times New Roman" pitchFamily="18" charset="0"/>
                <a:cs typeface="Times New Roman" pitchFamily="18" charset="0"/>
              </a:rPr>
              <a:t>- Khi cởi áo len, chiếc áo len cọ xát với lớp áo khác làm nó bị nhiễm điện do cọ xát do bị mất hoặc thừa electron, gây ra hiện tượng phóng điện làm ta có thể thấy tia lửa điện nhỏ kèm theo tiếng nỏ lách tách phát ra ở khu vực tiếp xúc.</a:t>
            </a:r>
            <a:endParaRPr lang="en-US" sz="3200">
              <a:latin typeface="Times New Roman" pitchFamily="18" charset="0"/>
              <a:cs typeface="Times New Roman" pitchFamily="18" charset="0"/>
            </a:endParaRPr>
          </a:p>
        </p:txBody>
      </p:sp>
      <p:sp>
        <p:nvSpPr>
          <p:cNvPr id="8" name="Rectangle 7"/>
          <p:cNvSpPr/>
          <p:nvPr/>
        </p:nvSpPr>
        <p:spPr>
          <a:xfrm>
            <a:off x="428240" y="2766033"/>
            <a:ext cx="11338827" cy="1569660"/>
          </a:xfrm>
          <a:prstGeom prst="rect">
            <a:avLst/>
          </a:prstGeom>
        </p:spPr>
        <p:txBody>
          <a:bodyPr wrap="square">
            <a:spAutoFit/>
          </a:bodyPr>
          <a:lstStyle/>
          <a:p>
            <a:r>
              <a:rPr lang="vi-VN" sz="3200">
                <a:latin typeface="Times New Roman" pitchFamily="18" charset="0"/>
                <a:cs typeface="Times New Roman" pitchFamily="18" charset="0"/>
              </a:rPr>
              <a:t>- Khi cọ xát quả bóng bay vào áo len thì quả bóng bay và áo len bị nhiễm diện do cọ xát do bị mất hoặc thừa electron, làm nhiễm điện trái dấu. Do vậy chúng có thể hút nhau.</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329981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041" y="433772"/>
            <a:ext cx="6726735" cy="523220"/>
          </a:xfrm>
          <a:prstGeom prst="rect">
            <a:avLst/>
          </a:prstGeom>
          <a:noFill/>
        </p:spPr>
        <p:txBody>
          <a:bodyPr wrap="square" rtlCol="0">
            <a:spAutoFit/>
          </a:bodyPr>
          <a:lstStyle/>
          <a:p>
            <a:pPr>
              <a:defRPr/>
            </a:pPr>
            <a:r>
              <a:rPr lang="en-US" sz="2800" b="1">
                <a:solidFill>
                  <a:srgbClr val="FF0000"/>
                </a:solidFill>
                <a:latin typeface="Times New Roman" pitchFamily="18" charset="0"/>
                <a:cs typeface="Times New Roman" pitchFamily="18" charset="0"/>
              </a:rPr>
              <a:t>I. SỰ NHIỄM ĐIỆN DO CỌ XÁT.</a:t>
            </a:r>
          </a:p>
        </p:txBody>
      </p:sp>
      <p:sp>
        <p:nvSpPr>
          <p:cNvPr id="3" name="TextBox 2"/>
          <p:cNvSpPr txBox="1"/>
          <p:nvPr/>
        </p:nvSpPr>
        <p:spPr>
          <a:xfrm>
            <a:off x="3602309" y="-29817"/>
            <a:ext cx="5128591" cy="584775"/>
          </a:xfrm>
          <a:prstGeom prst="rect">
            <a:avLst/>
          </a:prstGeom>
          <a:noFill/>
        </p:spPr>
        <p:txBody>
          <a:bodyPr wrap="square" rtlCol="0">
            <a:spAutoFit/>
          </a:bodyPr>
          <a:lstStyle/>
          <a:p>
            <a:r>
              <a:rPr lang="en-US" sz="3200" b="1">
                <a:solidFill>
                  <a:srgbClr val="0070C0"/>
                </a:solidFill>
                <a:latin typeface="Times New Roman" pitchFamily="18" charset="0"/>
                <a:cs typeface="Times New Roman" pitchFamily="18" charset="0"/>
              </a:rPr>
              <a:t>BÀI 20: SỰ NHIỄM ĐIỆN </a:t>
            </a:r>
          </a:p>
        </p:txBody>
      </p:sp>
      <p:sp>
        <p:nvSpPr>
          <p:cNvPr id="4" name="TextBox 3"/>
          <p:cNvSpPr txBox="1"/>
          <p:nvPr/>
        </p:nvSpPr>
        <p:spPr>
          <a:xfrm>
            <a:off x="218661" y="789660"/>
            <a:ext cx="11857382" cy="584775"/>
          </a:xfrm>
          <a:prstGeom prst="rect">
            <a:avLst/>
          </a:prstGeom>
          <a:noFill/>
        </p:spPr>
        <p:txBody>
          <a:bodyPr wrap="square" rtlCol="0">
            <a:spAutoFit/>
          </a:bodyPr>
          <a:lstStyle/>
          <a:p>
            <a:r>
              <a:rPr lang="en-US" sz="3200">
                <a:latin typeface="Times New Roman" pitchFamily="18" charset="0"/>
                <a:cs typeface="Times New Roman" pitchFamily="18" charset="0"/>
              </a:rPr>
              <a:t>3. Một số hiện tượng thực tế liên quan đến sự nhiễm điện do cọ xát.</a:t>
            </a:r>
          </a:p>
        </p:txBody>
      </p:sp>
      <p:sp>
        <p:nvSpPr>
          <p:cNvPr id="5" name="Rectangle 4"/>
          <p:cNvSpPr/>
          <p:nvPr/>
        </p:nvSpPr>
        <p:spPr>
          <a:xfrm>
            <a:off x="371684" y="1227435"/>
            <a:ext cx="11551335" cy="1224951"/>
          </a:xfrm>
          <a:prstGeom prst="rect">
            <a:avLst/>
          </a:prstGeom>
        </p:spPr>
        <p:txBody>
          <a:bodyPr wrap="square">
            <a:spAutoFit/>
          </a:bodyPr>
          <a:lstStyle/>
          <a:p>
            <a:pPr marL="228600" marR="72390">
              <a:lnSpc>
                <a:spcPct val="115000"/>
              </a:lnSpc>
              <a:spcBef>
                <a:spcPts val="200"/>
              </a:spcBef>
              <a:spcAft>
                <a:spcPts val="300"/>
              </a:spcAft>
            </a:pPr>
            <a:r>
              <a:rPr lang="vi-VN" sz="3200">
                <a:solidFill>
                  <a:srgbClr val="FF0000"/>
                </a:solidFill>
                <a:latin typeface="Times New Roman" pitchFamily="18" charset="0"/>
                <a:cs typeface="Times New Roman" pitchFamily="18" charset="0"/>
              </a:rPr>
              <a:t>Câu 3: </a:t>
            </a:r>
            <a:r>
              <a:rPr lang="en-US" sz="3200">
                <a:solidFill>
                  <a:srgbClr val="FF0000"/>
                </a:solidFill>
                <a:latin typeface="Times New Roman" pitchFamily="18" charset="0"/>
                <a:cs typeface="Times New Roman" pitchFamily="18" charset="0"/>
              </a:rPr>
              <a:t>Nêu và giải thích một số ví dụ về hiện tượng nhiễm điện do cọ xát trong thực tiễn</a:t>
            </a:r>
          </a:p>
        </p:txBody>
      </p:sp>
      <p:sp>
        <p:nvSpPr>
          <p:cNvPr id="6" name="Rectangle 5"/>
          <p:cNvSpPr/>
          <p:nvPr/>
        </p:nvSpPr>
        <p:spPr>
          <a:xfrm>
            <a:off x="554309" y="2321757"/>
            <a:ext cx="11368710" cy="2062103"/>
          </a:xfrm>
          <a:prstGeom prst="rect">
            <a:avLst/>
          </a:prstGeom>
        </p:spPr>
        <p:txBody>
          <a:bodyPr wrap="square">
            <a:spAutoFit/>
          </a:bodyPr>
          <a:lstStyle/>
          <a:p>
            <a:r>
              <a:rPr lang="vi-VN" sz="3200">
                <a:latin typeface="Times New Roman" pitchFamily="18" charset="0"/>
                <a:cs typeface="Times New Roman" pitchFamily="18" charset="0"/>
              </a:rPr>
              <a:t>- Sử dụng quạt điện một thời gian thì thấy cánh quạt điện, đặc biệt là mép cánh quạt bị bám bụi nhiều là do khi cánh quạt quay ma sát với không khí làm cánh quạt bị nhiễm điện và có khả năng hút bụi bẩn trong không khí.</a:t>
            </a:r>
            <a:endParaRPr lang="en-US" sz="3200">
              <a:latin typeface="Times New Roman" pitchFamily="18" charset="0"/>
              <a:cs typeface="Times New Roman" pitchFamily="18" charset="0"/>
            </a:endParaRPr>
          </a:p>
        </p:txBody>
      </p:sp>
      <p:pic>
        <p:nvPicPr>
          <p:cNvPr id="3074" name="Picture 2" descr="C:\Users\Son\Desktop\z4970311490241_b525f73ee287e5da7666672ffdb511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7408" y="3935830"/>
            <a:ext cx="3458623" cy="2718347"/>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5239954" y="4514489"/>
            <a:ext cx="1169822" cy="116785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1" descr="2014-12-19-48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4122" y="4082141"/>
            <a:ext cx="4807878" cy="2425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083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74"/>
                                        </p:tgtEl>
                                        <p:attrNameLst>
                                          <p:attrName>style.visibility</p:attrName>
                                        </p:attrNameLst>
                                      </p:cBhvr>
                                      <p:to>
                                        <p:strVal val="visible"/>
                                      </p:to>
                                    </p:set>
                                    <p:anim calcmode="lin" valueType="num">
                                      <p:cBhvr additive="base">
                                        <p:cTn id="23" dur="500" fill="hold"/>
                                        <p:tgtEl>
                                          <p:spTgt spid="3074"/>
                                        </p:tgtEl>
                                        <p:attrNameLst>
                                          <p:attrName>ppt_x</p:attrName>
                                        </p:attrNameLst>
                                      </p:cBhvr>
                                      <p:tavLst>
                                        <p:tav tm="0">
                                          <p:val>
                                            <p:strVal val="#ppt_x"/>
                                          </p:val>
                                        </p:tav>
                                        <p:tav tm="100000">
                                          <p:val>
                                            <p:strVal val="#ppt_x"/>
                                          </p:val>
                                        </p:tav>
                                      </p:tavLst>
                                    </p:anim>
                                    <p:anim calcmode="lin" valueType="num">
                                      <p:cBhvr additive="base">
                                        <p:cTn id="24" dur="500" fill="hold"/>
                                        <p:tgtEl>
                                          <p:spTgt spid="307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02309" y="-29817"/>
            <a:ext cx="5128591" cy="584775"/>
          </a:xfrm>
          <a:prstGeom prst="rect">
            <a:avLst/>
          </a:prstGeom>
          <a:noFill/>
        </p:spPr>
        <p:txBody>
          <a:bodyPr wrap="square" rtlCol="0">
            <a:spAutoFit/>
          </a:bodyPr>
          <a:lstStyle/>
          <a:p>
            <a:r>
              <a:rPr lang="en-US" sz="3200" b="1">
                <a:solidFill>
                  <a:srgbClr val="0070C0"/>
                </a:solidFill>
                <a:latin typeface="Times New Roman" pitchFamily="18" charset="0"/>
                <a:cs typeface="Times New Roman" pitchFamily="18" charset="0"/>
              </a:rPr>
              <a:t>BÀI 20: SỰ NHIỄM ĐIỆN </a:t>
            </a:r>
          </a:p>
        </p:txBody>
      </p:sp>
      <p:sp>
        <p:nvSpPr>
          <p:cNvPr id="6" name="Rectangle 5"/>
          <p:cNvSpPr/>
          <p:nvPr/>
        </p:nvSpPr>
        <p:spPr>
          <a:xfrm>
            <a:off x="241055" y="400120"/>
            <a:ext cx="11551335" cy="1224951"/>
          </a:xfrm>
          <a:prstGeom prst="rect">
            <a:avLst/>
          </a:prstGeom>
        </p:spPr>
        <p:txBody>
          <a:bodyPr wrap="square">
            <a:spAutoFit/>
          </a:bodyPr>
          <a:lstStyle/>
          <a:p>
            <a:pPr marL="228600" marR="72390">
              <a:lnSpc>
                <a:spcPct val="115000"/>
              </a:lnSpc>
              <a:spcBef>
                <a:spcPts val="200"/>
              </a:spcBef>
              <a:spcAft>
                <a:spcPts val="300"/>
              </a:spcAft>
            </a:pPr>
            <a:r>
              <a:rPr lang="vi-VN" sz="3200">
                <a:solidFill>
                  <a:srgbClr val="FF0000"/>
                </a:solidFill>
                <a:latin typeface="Times New Roman" pitchFamily="18" charset="0"/>
                <a:cs typeface="Times New Roman" pitchFamily="18" charset="0"/>
              </a:rPr>
              <a:t>Câu 3: </a:t>
            </a:r>
            <a:r>
              <a:rPr lang="en-US" sz="3200">
                <a:solidFill>
                  <a:srgbClr val="FF0000"/>
                </a:solidFill>
                <a:latin typeface="Times New Roman" pitchFamily="18" charset="0"/>
                <a:cs typeface="Times New Roman" pitchFamily="18" charset="0"/>
              </a:rPr>
              <a:t>Nêu và giải thích một số ví dụ về hiện tượng nhiễm điện do cọ xát trong thực tiễn</a:t>
            </a:r>
          </a:p>
        </p:txBody>
      </p:sp>
      <p:sp>
        <p:nvSpPr>
          <p:cNvPr id="7" name="Rectangle 6"/>
          <p:cNvSpPr/>
          <p:nvPr/>
        </p:nvSpPr>
        <p:spPr>
          <a:xfrm>
            <a:off x="371684" y="1450900"/>
            <a:ext cx="7977660" cy="4708981"/>
          </a:xfrm>
          <a:prstGeom prst="rect">
            <a:avLst/>
          </a:prstGeom>
        </p:spPr>
        <p:txBody>
          <a:bodyPr wrap="square">
            <a:spAutoFit/>
          </a:bodyPr>
          <a:lstStyle/>
          <a:p>
            <a:r>
              <a:rPr lang="vi-VN" sz="3000">
                <a:latin typeface="Times New Roman" pitchFamily="18" charset="0"/>
                <a:cs typeface="Times New Roman" pitchFamily="18" charset="0"/>
              </a:rPr>
              <a:t>- Một trong những nguyên nhân tạo thành các đám mây dông bị nhiễm điện là do sự cọ xát mạnh giữa những giọt nước trong luồng không khí bốc lên cao. Khi đó, giữa các đám mây bị nhiễm điện hoặc giữa đám mây nhiễm điện với mặt đất xuất hiện tia lửa điện phát ra ánh chớp chói lóa. Do nhiệt độ cao của tia lửa điện, không khí bị giãn nở đột ngột, phát ra tiếng nổ gọi là tiếng sấm (khi có tia lửa điện giữa hai đám mây) hoặc tiếng sét (khi có tia lửa điện giữa đám mây và mặt đất).</a:t>
            </a:r>
            <a:endParaRPr lang="en-US" sz="3000">
              <a:latin typeface="Times New Roman" pitchFamily="18" charset="0"/>
              <a:cs typeface="Times New Roman" pitchFamily="18" charset="0"/>
            </a:endParaRPr>
          </a:p>
        </p:txBody>
      </p:sp>
      <p:pic>
        <p:nvPicPr>
          <p:cNvPr id="8" name="Picture 6" descr="ligh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9344" y="1688911"/>
            <a:ext cx="3766456"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870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511126" y="559192"/>
            <a:ext cx="10972800" cy="4525963"/>
          </a:xfrm>
        </p:spPr>
        <p:txBody>
          <a:bodyPr rtlCol="0">
            <a:normAutofit/>
          </a:bodyPr>
          <a:lstStyle/>
          <a:p>
            <a:pPr marL="0" indent="0" eaLnBrk="1" fontAlgn="auto" hangingPunct="1">
              <a:spcAft>
                <a:spcPts val="0"/>
              </a:spcAft>
              <a:buFont typeface="Arial" pitchFamily="34" charset="0"/>
              <a:buNone/>
              <a:defRPr/>
            </a:pPr>
            <a:r>
              <a:rPr lang="en-US" sz="2800" b="1">
                <a:solidFill>
                  <a:srgbClr val="FF0000"/>
                </a:solidFill>
                <a:latin typeface="Times New Roman" pitchFamily="18" charset="0"/>
                <a:cs typeface="Times New Roman" pitchFamily="18" charset="0"/>
              </a:rPr>
              <a:t>I. SỰ NHIỄM ĐIỆN DO CỌ XÁT.</a:t>
            </a:r>
          </a:p>
          <a:p>
            <a:pPr marL="0" indent="0" eaLnBrk="1" fontAlgn="auto" hangingPunct="1">
              <a:spcAft>
                <a:spcPts val="0"/>
              </a:spcAft>
              <a:buFont typeface="Arial" pitchFamily="34" charset="0"/>
              <a:buNone/>
              <a:defRPr/>
            </a:pPr>
            <a:r>
              <a:rPr lang="en-US" sz="2800">
                <a:latin typeface="Times New Roman" pitchFamily="18" charset="0"/>
                <a:cs typeface="Times New Roman" pitchFamily="18" charset="0"/>
              </a:rPr>
              <a:t>1. Làm vật nhiễm điện bằng cách cọ xát.</a:t>
            </a:r>
            <a:endParaRPr lang="en-US" sz="2800" dirty="0">
              <a:latin typeface="Times New Roman" pitchFamily="18" charset="0"/>
              <a:cs typeface="Times New Roman" pitchFamily="18" charset="0"/>
            </a:endParaRPr>
          </a:p>
          <a:p>
            <a:pPr eaLnBrk="1" fontAlgn="auto" hangingPunct="1">
              <a:spcAft>
                <a:spcPts val="0"/>
              </a:spcAft>
              <a:buFontTx/>
              <a:buChar char="-"/>
              <a:defRPr/>
            </a:pP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nghiệm</a:t>
            </a:r>
            <a:r>
              <a:rPr lang="en-US" sz="2800" dirty="0">
                <a:latin typeface="Times New Roman" pitchFamily="18" charset="0"/>
                <a:cs typeface="Times New Roman" pitchFamily="18" charset="0"/>
              </a:rPr>
              <a:t>:</a:t>
            </a:r>
          </a:p>
          <a:p>
            <a:pPr marL="0" indent="0" eaLnBrk="1" fontAlgn="auto" hangingPunct="1">
              <a:spcAft>
                <a:spcPts val="0"/>
              </a:spcAft>
              <a:buFont typeface="Arial" pitchFamily="34" charset="0"/>
              <a:buNone/>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nhựa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hữu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cơ</a:t>
            </a:r>
            <a:endParaRPr lang="en-US" sz="2800" dirty="0">
              <a:latin typeface="Times New Roman" pitchFamily="18" charset="0"/>
              <a:cs typeface="Times New Roman" pitchFamily="18" charset="0"/>
            </a:endParaRPr>
          </a:p>
          <a:p>
            <a:pPr marL="0" indent="0" eaLnBrk="1" fontAlgn="auto" hangingPunct="1">
              <a:spcAft>
                <a:spcPts val="0"/>
              </a:spcAft>
              <a:buFont typeface="Arial" pitchFamily="34" charset="0"/>
              <a:buNone/>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vải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vụn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vụn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lông</a:t>
            </a:r>
            <a:endParaRPr lang="en-US" sz="2800" dirty="0">
              <a:latin typeface="Times New Roman" pitchFamily="18" charset="0"/>
              <a:cs typeface="Times New Roman" pitchFamily="18" charset="0"/>
            </a:endParaRPr>
          </a:p>
          <a:p>
            <a:pPr marL="0" indent="0" eaLnBrk="1" fontAlgn="auto" hangingPunct="1">
              <a:spcAft>
                <a:spcPts val="0"/>
              </a:spcAft>
              <a:buFont typeface="Arial" pitchFamily="34" charset="0"/>
              <a:buNone/>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nhựa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xốp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treo</a:t>
            </a:r>
            <a:endParaRPr lang="en-US" sz="2800" dirty="0">
              <a:latin typeface="Times New Roman" pitchFamily="18" charset="0"/>
              <a:cs typeface="Times New Roman" pitchFamily="18" charset="0"/>
            </a:endParaRPr>
          </a:p>
          <a:p>
            <a:pPr marL="0" indent="0" eaLnBrk="1" fontAlgn="auto" hangingPunct="1">
              <a:spcAft>
                <a:spcPts val="0"/>
              </a:spcAft>
              <a:buFont typeface="Arial" pitchFamily="34" charset="0"/>
              <a:buNone/>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phim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nhựa</a:t>
            </a:r>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v.v</a:t>
            </a:r>
            <a:endParaRPr lang="en-US" sz="2800" dirty="0">
              <a:latin typeface="Times New Roman" pitchFamily="18" charset="0"/>
              <a:cs typeface="Times New Roman" pitchFamily="18" charset="0"/>
            </a:endParaRPr>
          </a:p>
          <a:p>
            <a:pPr marL="0" indent="0" eaLnBrk="1" fontAlgn="auto" hangingPunct="1">
              <a:spcAft>
                <a:spcPts val="0"/>
              </a:spcAft>
              <a:buFont typeface="Arial" pitchFamily="34" charset="0"/>
              <a:buNone/>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hành</a:t>
            </a:r>
            <a:r>
              <a:rPr lang="en-US" sz="2800" dirty="0">
                <a:latin typeface="Times New Roman" pitchFamily="18" charset="0"/>
                <a:cs typeface="Times New Roman" pitchFamily="18" charset="0"/>
              </a:rPr>
              <a:t>:</a:t>
            </a:r>
          </a:p>
          <a:p>
            <a:pPr marL="0" indent="0" eaLnBrk="1" fontAlgn="auto" hangingPunct="1">
              <a:spcAft>
                <a:spcPts val="0"/>
              </a:spcAft>
              <a:buFont typeface="Arial" pitchFamily="34" charset="0"/>
              <a:buNone/>
              <a:defRPr/>
            </a:pPr>
            <a:endParaRPr lang="en-US" sz="2800" dirty="0">
              <a:latin typeface="Times New Roman" pitchFamily="18" charset="0"/>
              <a:cs typeface="Times New Roman" pitchFamily="18" charset="0"/>
            </a:endParaRPr>
          </a:p>
        </p:txBody>
      </p:sp>
      <p:sp>
        <p:nvSpPr>
          <p:cNvPr id="2" name="TextBox 1"/>
          <p:cNvSpPr txBox="1"/>
          <p:nvPr/>
        </p:nvSpPr>
        <p:spPr>
          <a:xfrm>
            <a:off x="3588026" y="69574"/>
            <a:ext cx="5128591" cy="584775"/>
          </a:xfrm>
          <a:prstGeom prst="rect">
            <a:avLst/>
          </a:prstGeom>
          <a:noFill/>
        </p:spPr>
        <p:txBody>
          <a:bodyPr wrap="square" rtlCol="0">
            <a:spAutoFit/>
          </a:bodyPr>
          <a:lstStyle/>
          <a:p>
            <a:r>
              <a:rPr lang="en-US" sz="3200" b="1">
                <a:solidFill>
                  <a:srgbClr val="0070C0"/>
                </a:solidFill>
                <a:latin typeface="Times New Roman" pitchFamily="18" charset="0"/>
                <a:cs typeface="Times New Roman" pitchFamily="18" charset="0"/>
              </a:rPr>
              <a:t>BÀI 20: SỰ NHIỄM ĐIỆN </a:t>
            </a:r>
          </a:p>
        </p:txBody>
      </p:sp>
    </p:spTree>
    <p:extLst>
      <p:ext uri="{BB962C8B-B14F-4D97-AF65-F5344CB8AC3E}">
        <p14:creationId xmlns:p14="http://schemas.microsoft.com/office/powerpoint/2010/main" val="3276530453"/>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9000" b="-9000"/>
          </a:stretch>
        </a:blipFill>
        <a:effectLst/>
      </p:bgPr>
    </p:bg>
    <p:spTree>
      <p:nvGrpSpPr>
        <p:cNvPr id="1" name=""/>
        <p:cNvGrpSpPr/>
        <p:nvPr/>
      </p:nvGrpSpPr>
      <p:grpSpPr>
        <a:xfrm>
          <a:off x="0" y="0"/>
          <a:ext cx="0" cy="0"/>
          <a:chOff x="0" y="0"/>
          <a:chExt cx="0" cy="0"/>
        </a:xfrm>
      </p:grpSpPr>
      <p:sp>
        <p:nvSpPr>
          <p:cNvPr id="19458" name="Content Placeholder 10"/>
          <p:cNvSpPr>
            <a:spLocks noGrp="1"/>
          </p:cNvSpPr>
          <p:nvPr>
            <p:ph idx="1"/>
          </p:nvPr>
        </p:nvSpPr>
        <p:spPr>
          <a:xfrm>
            <a:off x="1752600" y="1076328"/>
            <a:ext cx="7924800" cy="600075"/>
          </a:xfrm>
        </p:spPr>
        <p:txBody>
          <a:bodyPr/>
          <a:lstStyle/>
          <a:p>
            <a:pPr marL="0" indent="0">
              <a:buNone/>
            </a:pPr>
            <a:endParaRPr lang="en-US" altLang="en-US">
              <a:latin typeface="Times New Roman" panose="02020603050405020304" pitchFamily="18" charset="0"/>
              <a:cs typeface="Times New Roman" panose="02020603050405020304" pitchFamily="18" charset="0"/>
            </a:endParaRPr>
          </a:p>
          <a:p>
            <a:pPr marL="0" indent="0">
              <a:buNone/>
            </a:pPr>
            <a:endParaRPr lang="en-US" altLang="en-US">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9495" y="2897737"/>
            <a:ext cx="1486831" cy="1486830"/>
          </a:xfrm>
          <a:prstGeom prst="rect">
            <a:avLst/>
          </a:prstGeom>
        </p:spPr>
      </p:pic>
      <p:sp>
        <p:nvSpPr>
          <p:cNvPr id="8" name="TextBox 7"/>
          <p:cNvSpPr txBox="1"/>
          <p:nvPr/>
        </p:nvSpPr>
        <p:spPr>
          <a:xfrm>
            <a:off x="64041" y="433772"/>
            <a:ext cx="6726735" cy="523220"/>
          </a:xfrm>
          <a:prstGeom prst="rect">
            <a:avLst/>
          </a:prstGeom>
          <a:noFill/>
        </p:spPr>
        <p:txBody>
          <a:bodyPr wrap="square" rtlCol="0">
            <a:spAutoFit/>
          </a:bodyPr>
          <a:lstStyle/>
          <a:p>
            <a:pPr>
              <a:defRPr/>
            </a:pPr>
            <a:r>
              <a:rPr lang="en-US" sz="2800" b="1">
                <a:solidFill>
                  <a:srgbClr val="FF0000"/>
                </a:solidFill>
                <a:latin typeface="Times New Roman" pitchFamily="18" charset="0"/>
                <a:cs typeface="Times New Roman" pitchFamily="18" charset="0"/>
              </a:rPr>
              <a:t>I. SỰ NHIỄM ĐIỆN DO CỌ XÁT.</a:t>
            </a:r>
          </a:p>
        </p:txBody>
      </p:sp>
      <p:sp>
        <p:nvSpPr>
          <p:cNvPr id="10" name="TextBox 9"/>
          <p:cNvSpPr txBox="1"/>
          <p:nvPr/>
        </p:nvSpPr>
        <p:spPr>
          <a:xfrm>
            <a:off x="3602309" y="-29817"/>
            <a:ext cx="5128591" cy="584775"/>
          </a:xfrm>
          <a:prstGeom prst="rect">
            <a:avLst/>
          </a:prstGeom>
          <a:noFill/>
        </p:spPr>
        <p:txBody>
          <a:bodyPr wrap="square" rtlCol="0">
            <a:spAutoFit/>
          </a:bodyPr>
          <a:lstStyle/>
          <a:p>
            <a:r>
              <a:rPr lang="en-US" sz="3200" b="1">
                <a:solidFill>
                  <a:srgbClr val="0070C0"/>
                </a:solidFill>
                <a:latin typeface="Times New Roman" pitchFamily="18" charset="0"/>
                <a:cs typeface="Times New Roman" pitchFamily="18" charset="0"/>
              </a:rPr>
              <a:t>BÀI 20: SỰ NHIỄM ĐIỆN </a:t>
            </a:r>
          </a:p>
        </p:txBody>
      </p:sp>
      <p:sp>
        <p:nvSpPr>
          <p:cNvPr id="3" name="TextBox 2"/>
          <p:cNvSpPr txBox="1"/>
          <p:nvPr/>
        </p:nvSpPr>
        <p:spPr>
          <a:xfrm>
            <a:off x="348342" y="956992"/>
            <a:ext cx="11146971" cy="1754326"/>
          </a:xfrm>
          <a:prstGeom prst="rect">
            <a:avLst/>
          </a:prstGeom>
          <a:noFill/>
        </p:spPr>
        <p:txBody>
          <a:bodyPr wrap="square" rtlCol="0">
            <a:spAutoFit/>
          </a:bodyPr>
          <a:lstStyle/>
          <a:p>
            <a:r>
              <a:rPr lang="en-US" sz="3200">
                <a:latin typeface="Times New Roman" pitchFamily="18" charset="0"/>
                <a:cs typeface="Times New Roman" pitchFamily="18" charset="0"/>
              </a:rPr>
              <a:t>     </a:t>
            </a:r>
            <a:r>
              <a:rPr lang="en-US" sz="3600">
                <a:latin typeface="Times New Roman" pitchFamily="18" charset="0"/>
                <a:cs typeface="Times New Roman" pitchFamily="18" charset="0"/>
              </a:rPr>
              <a:t>Khi các vật cách điện cọ xát với nhau, các electron có thể di chuyển từ vật này sang vật khác làm cho các vật này nhiễm điện. </a:t>
            </a:r>
          </a:p>
        </p:txBody>
      </p:sp>
      <p:sp>
        <p:nvSpPr>
          <p:cNvPr id="4" name="TextBox 3"/>
          <p:cNvSpPr txBox="1"/>
          <p:nvPr/>
        </p:nvSpPr>
        <p:spPr>
          <a:xfrm>
            <a:off x="766629" y="2897736"/>
            <a:ext cx="10310396" cy="1200329"/>
          </a:xfrm>
          <a:prstGeom prst="rect">
            <a:avLst/>
          </a:prstGeom>
          <a:noFill/>
        </p:spPr>
        <p:txBody>
          <a:bodyPr wrap="square" rtlCol="0">
            <a:spAutoFit/>
          </a:bodyPr>
          <a:lstStyle/>
          <a:p>
            <a:r>
              <a:rPr lang="en-US" sz="3600">
                <a:latin typeface="Times New Roman" pitchFamily="18" charset="0"/>
                <a:cs typeface="Times New Roman" pitchFamily="18" charset="0"/>
              </a:rPr>
              <a:t>Các vật nhiễm điện cùng dấu đẩy nhau, trái dấu hút nhau.</a:t>
            </a:r>
          </a:p>
        </p:txBody>
      </p:sp>
      <p:sp>
        <p:nvSpPr>
          <p:cNvPr id="5" name="Rectangle 4"/>
          <p:cNvSpPr/>
          <p:nvPr/>
        </p:nvSpPr>
        <p:spPr>
          <a:xfrm>
            <a:off x="674914" y="4098065"/>
            <a:ext cx="9719327" cy="646331"/>
          </a:xfrm>
          <a:prstGeom prst="rect">
            <a:avLst/>
          </a:prstGeom>
        </p:spPr>
        <p:txBody>
          <a:bodyPr wrap="none">
            <a:spAutoFit/>
          </a:bodyPr>
          <a:lstStyle/>
          <a:p>
            <a:r>
              <a:rPr lang="en-US" sz="3600" b="1" i="1">
                <a:latin typeface="Times New Roman" pitchFamily="18" charset="0"/>
                <a:cs typeface="Times New Roman" pitchFamily="18" charset="0"/>
              </a:rPr>
              <a:t>* Quy ước: Điện tích dương: (+); điện tích âm (-).</a:t>
            </a:r>
            <a:endParaRPr lang="en-US" sz="3600">
              <a:latin typeface="Times New Roman" pitchFamily="18" charset="0"/>
              <a:cs typeface="Times New Roman" pitchFamily="18" charset="0"/>
            </a:endParaRPr>
          </a:p>
        </p:txBody>
      </p:sp>
    </p:spTree>
    <p:extLst>
      <p:ext uri="{BB962C8B-B14F-4D97-AF65-F5344CB8AC3E}">
        <p14:creationId xmlns:p14="http://schemas.microsoft.com/office/powerpoint/2010/main" val="9718869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80000"/>
            <a:lum/>
          </a:blip>
          <a:srcRect/>
          <a:stretch>
            <a:fillRect t="-9000" b="-9000"/>
          </a:stretch>
        </a:blipFill>
        <a:effectLst/>
      </p:bgPr>
    </p:bg>
    <p:spTree>
      <p:nvGrpSpPr>
        <p:cNvPr id="1" name=""/>
        <p:cNvGrpSpPr/>
        <p:nvPr/>
      </p:nvGrpSpPr>
      <p:grpSpPr>
        <a:xfrm>
          <a:off x="0" y="0"/>
          <a:ext cx="0" cy="0"/>
          <a:chOff x="0" y="0"/>
          <a:chExt cx="0" cy="0"/>
        </a:xfrm>
      </p:grpSpPr>
      <p:sp>
        <p:nvSpPr>
          <p:cNvPr id="5" name="TextBox 4"/>
          <p:cNvSpPr txBox="1"/>
          <p:nvPr/>
        </p:nvSpPr>
        <p:spPr>
          <a:xfrm>
            <a:off x="64041" y="433772"/>
            <a:ext cx="6726735" cy="523220"/>
          </a:xfrm>
          <a:prstGeom prst="rect">
            <a:avLst/>
          </a:prstGeom>
          <a:noFill/>
        </p:spPr>
        <p:txBody>
          <a:bodyPr wrap="square" rtlCol="0">
            <a:spAutoFit/>
          </a:bodyPr>
          <a:lstStyle/>
          <a:p>
            <a:pPr>
              <a:defRPr/>
            </a:pPr>
            <a:r>
              <a:rPr lang="en-US" sz="2800" b="1">
                <a:solidFill>
                  <a:srgbClr val="FF0000"/>
                </a:solidFill>
                <a:latin typeface="Times New Roman" pitchFamily="18" charset="0"/>
                <a:cs typeface="Times New Roman" pitchFamily="18" charset="0"/>
              </a:rPr>
              <a:t>II. DÒNG ĐIỆN.</a:t>
            </a:r>
          </a:p>
        </p:txBody>
      </p:sp>
      <p:sp>
        <p:nvSpPr>
          <p:cNvPr id="6" name="TextBox 5"/>
          <p:cNvSpPr txBox="1"/>
          <p:nvPr/>
        </p:nvSpPr>
        <p:spPr>
          <a:xfrm>
            <a:off x="3602309" y="-29817"/>
            <a:ext cx="5128591" cy="584775"/>
          </a:xfrm>
          <a:prstGeom prst="rect">
            <a:avLst/>
          </a:prstGeom>
          <a:noFill/>
        </p:spPr>
        <p:txBody>
          <a:bodyPr wrap="square" rtlCol="0">
            <a:spAutoFit/>
          </a:bodyPr>
          <a:lstStyle/>
          <a:p>
            <a:r>
              <a:rPr lang="en-US" sz="3200" b="1">
                <a:solidFill>
                  <a:srgbClr val="0070C0"/>
                </a:solidFill>
                <a:latin typeface="Times New Roman" pitchFamily="18" charset="0"/>
                <a:cs typeface="Times New Roman" pitchFamily="18" charset="0"/>
              </a:rPr>
              <a:t>BÀI 20: SỰ NHIỄM ĐIỆN </a:t>
            </a:r>
          </a:p>
        </p:txBody>
      </p:sp>
      <p:sp>
        <p:nvSpPr>
          <p:cNvPr id="2" name="TextBox 1"/>
          <p:cNvSpPr txBox="1"/>
          <p:nvPr/>
        </p:nvSpPr>
        <p:spPr>
          <a:xfrm>
            <a:off x="489857" y="870857"/>
            <a:ext cx="11288486" cy="584775"/>
          </a:xfrm>
          <a:prstGeom prst="rect">
            <a:avLst/>
          </a:prstGeom>
          <a:noFill/>
        </p:spPr>
        <p:txBody>
          <a:bodyPr wrap="square" rtlCol="0">
            <a:spAutoFit/>
          </a:bodyPr>
          <a:lstStyle/>
          <a:p>
            <a:r>
              <a:rPr lang="en-US" sz="3200">
                <a:latin typeface="Times New Roman" pitchFamily="18" charset="0"/>
                <a:cs typeface="Times New Roman" pitchFamily="18" charset="0"/>
              </a:rPr>
              <a:t>  Các thiết bị điện chỉ hoạt động khi có dòng điện chạy qua .</a:t>
            </a:r>
          </a:p>
        </p:txBody>
      </p:sp>
      <p:sp>
        <p:nvSpPr>
          <p:cNvPr id="7" name="TextBox 6"/>
          <p:cNvSpPr txBox="1"/>
          <p:nvPr/>
        </p:nvSpPr>
        <p:spPr>
          <a:xfrm>
            <a:off x="609599" y="1455631"/>
            <a:ext cx="10123715" cy="584775"/>
          </a:xfrm>
          <a:prstGeom prst="rect">
            <a:avLst/>
          </a:prstGeom>
          <a:noFill/>
        </p:spPr>
        <p:txBody>
          <a:bodyPr wrap="square" rtlCol="0">
            <a:spAutoFit/>
          </a:bodyPr>
          <a:lstStyle/>
          <a:p>
            <a:r>
              <a:rPr lang="en-US" sz="3200">
                <a:latin typeface="Times New Roman" pitchFamily="18" charset="0"/>
                <a:cs typeface="Times New Roman" pitchFamily="18" charset="0"/>
              </a:rPr>
              <a:t>Ví dụ: Dòng điện chạy qua làm bóng đèn sáng.</a:t>
            </a:r>
          </a:p>
        </p:txBody>
      </p:sp>
      <p:sp>
        <p:nvSpPr>
          <p:cNvPr id="8" name="TextBox 7"/>
          <p:cNvSpPr txBox="1"/>
          <p:nvPr/>
        </p:nvSpPr>
        <p:spPr>
          <a:xfrm>
            <a:off x="402771" y="2040406"/>
            <a:ext cx="11375572" cy="1077218"/>
          </a:xfrm>
          <a:prstGeom prst="rect">
            <a:avLst/>
          </a:prstGeom>
          <a:noFill/>
        </p:spPr>
        <p:txBody>
          <a:bodyPr wrap="square" rtlCol="0">
            <a:spAutoFit/>
          </a:bodyPr>
          <a:lstStyle/>
          <a:p>
            <a:r>
              <a:rPr lang="en-US" sz="3200">
                <a:latin typeface="Times New Roman" pitchFamily="18" charset="0"/>
                <a:cs typeface="Times New Roman" pitchFamily="18" charset="0"/>
              </a:rPr>
              <a:t>   Trong điều kiện xác định, các hạt mang điện có thể tạo nên dòng điện. </a:t>
            </a:r>
          </a:p>
        </p:txBody>
      </p:sp>
      <p:sp>
        <p:nvSpPr>
          <p:cNvPr id="9" name="TextBox 8"/>
          <p:cNvSpPr txBox="1"/>
          <p:nvPr/>
        </p:nvSpPr>
        <p:spPr>
          <a:xfrm>
            <a:off x="402771" y="3100631"/>
            <a:ext cx="11375572" cy="584775"/>
          </a:xfrm>
          <a:prstGeom prst="rect">
            <a:avLst/>
          </a:prstGeom>
          <a:noFill/>
        </p:spPr>
        <p:txBody>
          <a:bodyPr wrap="square" rtlCol="0">
            <a:spAutoFit/>
          </a:bodyPr>
          <a:lstStyle/>
          <a:p>
            <a:r>
              <a:rPr lang="en-US" sz="3200">
                <a:latin typeface="Times New Roman" pitchFamily="18" charset="0"/>
                <a:cs typeface="Times New Roman" pitchFamily="18" charset="0"/>
              </a:rPr>
              <a:t>   Dòng điện là dòng chuyển dời có hướng của các hạt mang điện.</a:t>
            </a:r>
          </a:p>
        </p:txBody>
      </p:sp>
    </p:spTree>
    <p:extLst>
      <p:ext uri="{BB962C8B-B14F-4D97-AF65-F5344CB8AC3E}">
        <p14:creationId xmlns:p14="http://schemas.microsoft.com/office/powerpoint/2010/main" val="18466607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041" y="433772"/>
            <a:ext cx="6726735" cy="523220"/>
          </a:xfrm>
          <a:prstGeom prst="rect">
            <a:avLst/>
          </a:prstGeom>
          <a:noFill/>
        </p:spPr>
        <p:txBody>
          <a:bodyPr wrap="square" rtlCol="0">
            <a:spAutoFit/>
          </a:bodyPr>
          <a:lstStyle/>
          <a:p>
            <a:pPr>
              <a:defRPr/>
            </a:pPr>
            <a:r>
              <a:rPr lang="en-US" sz="2800" b="1">
                <a:solidFill>
                  <a:srgbClr val="FF0000"/>
                </a:solidFill>
                <a:latin typeface="Times New Roman" pitchFamily="18" charset="0"/>
                <a:cs typeface="Times New Roman" pitchFamily="18" charset="0"/>
              </a:rPr>
              <a:t>II. DÒNG ĐIỆN.</a:t>
            </a:r>
          </a:p>
        </p:txBody>
      </p:sp>
      <p:sp>
        <p:nvSpPr>
          <p:cNvPr id="6" name="TextBox 5"/>
          <p:cNvSpPr txBox="1"/>
          <p:nvPr/>
        </p:nvSpPr>
        <p:spPr>
          <a:xfrm>
            <a:off x="3602309" y="-29817"/>
            <a:ext cx="5128591" cy="584775"/>
          </a:xfrm>
          <a:prstGeom prst="rect">
            <a:avLst/>
          </a:prstGeom>
          <a:noFill/>
        </p:spPr>
        <p:txBody>
          <a:bodyPr wrap="square" rtlCol="0">
            <a:spAutoFit/>
          </a:bodyPr>
          <a:lstStyle/>
          <a:p>
            <a:r>
              <a:rPr lang="en-US" sz="3200" b="1">
                <a:solidFill>
                  <a:srgbClr val="0070C0"/>
                </a:solidFill>
                <a:latin typeface="Times New Roman" pitchFamily="18" charset="0"/>
                <a:cs typeface="Times New Roman" pitchFamily="18" charset="0"/>
              </a:rPr>
              <a:t>BÀI 20: SỰ NHIỄM ĐIỆN </a:t>
            </a:r>
          </a:p>
        </p:txBody>
      </p:sp>
      <p:sp>
        <p:nvSpPr>
          <p:cNvPr id="2" name="Rectangle 1"/>
          <p:cNvSpPr/>
          <p:nvPr/>
        </p:nvSpPr>
        <p:spPr>
          <a:xfrm>
            <a:off x="621365" y="956992"/>
            <a:ext cx="10458312" cy="584775"/>
          </a:xfrm>
          <a:prstGeom prst="rect">
            <a:avLst/>
          </a:prstGeom>
        </p:spPr>
        <p:txBody>
          <a:bodyPr wrap="none">
            <a:spAutoFit/>
          </a:bodyPr>
          <a:lstStyle/>
          <a:p>
            <a:r>
              <a:rPr lang="vi-VN" sz="3200">
                <a:solidFill>
                  <a:srgbClr val="0070C0"/>
                </a:solidFill>
              </a:rPr>
              <a:t>Nêu ví dụ về các thiết bị hoạt động khi có dòng điện chạy qua.</a:t>
            </a:r>
            <a:endParaRPr lang="en-US" sz="3200">
              <a:solidFill>
                <a:srgbClr val="0070C0"/>
              </a:solidFill>
            </a:endParaRPr>
          </a:p>
        </p:txBody>
      </p:sp>
      <p:sp>
        <p:nvSpPr>
          <p:cNvPr id="3" name="Rectangle 2"/>
          <p:cNvSpPr/>
          <p:nvPr/>
        </p:nvSpPr>
        <p:spPr>
          <a:xfrm>
            <a:off x="621365" y="1541767"/>
            <a:ext cx="10625320" cy="1077218"/>
          </a:xfrm>
          <a:prstGeom prst="rect">
            <a:avLst/>
          </a:prstGeom>
        </p:spPr>
        <p:txBody>
          <a:bodyPr wrap="square">
            <a:spAutoFit/>
          </a:bodyPr>
          <a:lstStyle/>
          <a:p>
            <a:r>
              <a:rPr lang="en-US" sz="3200"/>
              <a:t>   </a:t>
            </a:r>
            <a:r>
              <a:rPr lang="vi-VN" sz="3200"/>
              <a:t>Quạt điện, bếp điện, đèn điện, … khi được nối với nguồn điện và có dòng điện chạy qua thì đều </a:t>
            </a:r>
            <a:r>
              <a:rPr lang="en-US" sz="3200"/>
              <a:t>có khả năng </a:t>
            </a:r>
            <a:r>
              <a:rPr lang="vi-VN" sz="3200"/>
              <a:t>hoạt động.</a:t>
            </a:r>
            <a:endParaRPr lang="en-US" sz="3200"/>
          </a:p>
        </p:txBody>
      </p:sp>
    </p:spTree>
    <p:extLst>
      <p:ext uri="{BB962C8B-B14F-4D97-AF65-F5344CB8AC3E}">
        <p14:creationId xmlns:p14="http://schemas.microsoft.com/office/powerpoint/2010/main" val="5336732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9000" b="-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06291" y="407963"/>
            <a:ext cx="1838863" cy="1838862"/>
          </a:xfrm>
          <a:prstGeom prst="rect">
            <a:avLst/>
          </a:prstGeom>
        </p:spPr>
      </p:pic>
      <p:sp>
        <p:nvSpPr>
          <p:cNvPr id="4" name="TextBox 3"/>
          <p:cNvSpPr txBox="1"/>
          <p:nvPr/>
        </p:nvSpPr>
        <p:spPr>
          <a:xfrm>
            <a:off x="64041" y="433772"/>
            <a:ext cx="6726735" cy="523220"/>
          </a:xfrm>
          <a:prstGeom prst="rect">
            <a:avLst/>
          </a:prstGeom>
          <a:noFill/>
        </p:spPr>
        <p:txBody>
          <a:bodyPr wrap="square" rtlCol="0">
            <a:spAutoFit/>
          </a:bodyPr>
          <a:lstStyle/>
          <a:p>
            <a:pPr>
              <a:defRPr/>
            </a:pPr>
            <a:r>
              <a:rPr lang="en-US" sz="2800" b="1">
                <a:solidFill>
                  <a:srgbClr val="FF0000"/>
                </a:solidFill>
                <a:latin typeface="Times New Roman" pitchFamily="18" charset="0"/>
                <a:cs typeface="Times New Roman" pitchFamily="18" charset="0"/>
              </a:rPr>
              <a:t>II. DÒNG ĐIỆN.</a:t>
            </a:r>
          </a:p>
        </p:txBody>
      </p:sp>
      <p:sp>
        <p:nvSpPr>
          <p:cNvPr id="5" name="TextBox 4"/>
          <p:cNvSpPr txBox="1"/>
          <p:nvPr/>
        </p:nvSpPr>
        <p:spPr>
          <a:xfrm>
            <a:off x="3602309" y="-29817"/>
            <a:ext cx="5128591" cy="584775"/>
          </a:xfrm>
          <a:prstGeom prst="rect">
            <a:avLst/>
          </a:prstGeom>
          <a:noFill/>
        </p:spPr>
        <p:txBody>
          <a:bodyPr wrap="square" rtlCol="0">
            <a:spAutoFit/>
          </a:bodyPr>
          <a:lstStyle/>
          <a:p>
            <a:r>
              <a:rPr lang="en-US" sz="3200" b="1">
                <a:solidFill>
                  <a:srgbClr val="0070C0"/>
                </a:solidFill>
                <a:latin typeface="Times New Roman" pitchFamily="18" charset="0"/>
                <a:cs typeface="Times New Roman" pitchFamily="18" charset="0"/>
              </a:rPr>
              <a:t>BÀI 20: SỰ NHIỄM ĐIỆN </a:t>
            </a:r>
          </a:p>
        </p:txBody>
      </p:sp>
      <p:sp>
        <p:nvSpPr>
          <p:cNvPr id="2" name="TextBox 1"/>
          <p:cNvSpPr txBox="1"/>
          <p:nvPr/>
        </p:nvSpPr>
        <p:spPr>
          <a:xfrm>
            <a:off x="478970" y="1163320"/>
            <a:ext cx="9666515" cy="1200329"/>
          </a:xfrm>
          <a:prstGeom prst="rect">
            <a:avLst/>
          </a:prstGeom>
          <a:noFill/>
        </p:spPr>
        <p:txBody>
          <a:bodyPr wrap="square" rtlCol="0">
            <a:spAutoFit/>
          </a:bodyPr>
          <a:lstStyle/>
          <a:p>
            <a:r>
              <a:rPr lang="en-US" sz="3600">
                <a:latin typeface="Times New Roman" pitchFamily="18" charset="0"/>
                <a:cs typeface="Times New Roman" pitchFamily="18" charset="0"/>
              </a:rPr>
              <a:t>  Dòng điện là dòng chuyển dời có hướng của các hạt mang điện </a:t>
            </a:r>
          </a:p>
        </p:txBody>
      </p:sp>
    </p:spTree>
    <p:extLst>
      <p:ext uri="{BB962C8B-B14F-4D97-AF65-F5344CB8AC3E}">
        <p14:creationId xmlns:p14="http://schemas.microsoft.com/office/powerpoint/2010/main" val="1036911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041" y="433772"/>
            <a:ext cx="8437702" cy="523220"/>
          </a:xfrm>
          <a:prstGeom prst="rect">
            <a:avLst/>
          </a:prstGeom>
          <a:noFill/>
        </p:spPr>
        <p:txBody>
          <a:bodyPr wrap="square" rtlCol="0">
            <a:spAutoFit/>
          </a:bodyPr>
          <a:lstStyle/>
          <a:p>
            <a:pPr>
              <a:defRPr/>
            </a:pPr>
            <a:r>
              <a:rPr lang="en-US" sz="2800" b="1">
                <a:solidFill>
                  <a:srgbClr val="FF0000"/>
                </a:solidFill>
                <a:latin typeface="Times New Roman" pitchFamily="18" charset="0"/>
                <a:cs typeface="Times New Roman" pitchFamily="18" charset="0"/>
              </a:rPr>
              <a:t>III. VẬT DẪN ĐIỆN VÀ VẬT CÁCH ĐIỆN.</a:t>
            </a:r>
          </a:p>
        </p:txBody>
      </p:sp>
      <p:sp>
        <p:nvSpPr>
          <p:cNvPr id="6" name="TextBox 5"/>
          <p:cNvSpPr txBox="1"/>
          <p:nvPr/>
        </p:nvSpPr>
        <p:spPr>
          <a:xfrm>
            <a:off x="3602309" y="-29817"/>
            <a:ext cx="5128591" cy="584775"/>
          </a:xfrm>
          <a:prstGeom prst="rect">
            <a:avLst/>
          </a:prstGeom>
          <a:noFill/>
        </p:spPr>
        <p:txBody>
          <a:bodyPr wrap="square" rtlCol="0">
            <a:spAutoFit/>
          </a:bodyPr>
          <a:lstStyle/>
          <a:p>
            <a:r>
              <a:rPr lang="en-US" sz="3200" b="1">
                <a:solidFill>
                  <a:srgbClr val="0070C0"/>
                </a:solidFill>
                <a:latin typeface="Times New Roman" pitchFamily="18" charset="0"/>
                <a:cs typeface="Times New Roman" pitchFamily="18" charset="0"/>
              </a:rPr>
              <a:t>BÀI 20: SỰ NHIỄM ĐIỆN </a:t>
            </a:r>
          </a:p>
        </p:txBody>
      </p:sp>
      <p:sp>
        <p:nvSpPr>
          <p:cNvPr id="2" name="TextBox 1"/>
          <p:cNvSpPr txBox="1"/>
          <p:nvPr/>
        </p:nvSpPr>
        <p:spPr>
          <a:xfrm>
            <a:off x="511628" y="935221"/>
            <a:ext cx="10961915" cy="1077218"/>
          </a:xfrm>
          <a:prstGeom prst="rect">
            <a:avLst/>
          </a:prstGeom>
          <a:noFill/>
        </p:spPr>
        <p:txBody>
          <a:bodyPr wrap="square" rtlCol="0">
            <a:spAutoFit/>
          </a:bodyPr>
          <a:lstStyle/>
          <a:p>
            <a:r>
              <a:rPr lang="en-US" sz="3200">
                <a:latin typeface="Times New Roman" pitchFamily="18" charset="0"/>
                <a:cs typeface="Times New Roman" pitchFamily="18" charset="0"/>
              </a:rPr>
              <a:t>   Hiện tượng nhiễm điện do cọ xát chỉ xảy ra ở các vật như nhựa, len, dạ, thủy tinh.. không xảy ra với kim loại.</a:t>
            </a:r>
          </a:p>
        </p:txBody>
      </p:sp>
      <p:sp>
        <p:nvSpPr>
          <p:cNvPr id="3" name="TextBox 2"/>
          <p:cNvSpPr txBox="1"/>
          <p:nvPr/>
        </p:nvSpPr>
        <p:spPr>
          <a:xfrm>
            <a:off x="598715" y="2012439"/>
            <a:ext cx="10624457" cy="1077218"/>
          </a:xfrm>
          <a:prstGeom prst="rect">
            <a:avLst/>
          </a:prstGeom>
          <a:noFill/>
        </p:spPr>
        <p:txBody>
          <a:bodyPr wrap="square" rtlCol="0">
            <a:spAutoFit/>
          </a:bodyPr>
          <a:lstStyle/>
          <a:p>
            <a:r>
              <a:rPr lang="en-US" sz="3200">
                <a:latin typeface="Times New Roman" pitchFamily="18" charset="0"/>
                <a:cs typeface="Times New Roman" pitchFamily="18" charset="0"/>
              </a:rPr>
              <a:t>    Do trong kim loại các electron có thể di chuyển dễ dàng nên không có điện tích tập trung ở chỗ cọ xát.</a:t>
            </a:r>
          </a:p>
        </p:txBody>
      </p:sp>
      <p:sp>
        <p:nvSpPr>
          <p:cNvPr id="7" name="TextBox 6"/>
          <p:cNvSpPr txBox="1"/>
          <p:nvPr/>
        </p:nvSpPr>
        <p:spPr>
          <a:xfrm>
            <a:off x="511628" y="4243090"/>
            <a:ext cx="10624457" cy="1077218"/>
          </a:xfrm>
          <a:prstGeom prst="rect">
            <a:avLst/>
          </a:prstGeom>
          <a:noFill/>
        </p:spPr>
        <p:txBody>
          <a:bodyPr wrap="square" rtlCol="0">
            <a:spAutoFit/>
          </a:bodyPr>
          <a:lstStyle/>
          <a:p>
            <a:r>
              <a:rPr lang="en-US" sz="3200">
                <a:latin typeface="Times New Roman" pitchFamily="18" charset="0"/>
                <a:cs typeface="Times New Roman" pitchFamily="18" charset="0"/>
              </a:rPr>
              <a:t>    Các vật bằng kim loại, gỗ tươi,…là vật dẫn điện. Cơ thể con người cũng là vật dẫn điện.</a:t>
            </a:r>
          </a:p>
        </p:txBody>
      </p:sp>
      <p:sp>
        <p:nvSpPr>
          <p:cNvPr id="8" name="TextBox 7"/>
          <p:cNvSpPr txBox="1"/>
          <p:nvPr/>
        </p:nvSpPr>
        <p:spPr>
          <a:xfrm>
            <a:off x="598714" y="3188579"/>
            <a:ext cx="10624457" cy="1077218"/>
          </a:xfrm>
          <a:prstGeom prst="rect">
            <a:avLst/>
          </a:prstGeom>
          <a:noFill/>
        </p:spPr>
        <p:txBody>
          <a:bodyPr wrap="square" rtlCol="0">
            <a:spAutoFit/>
          </a:bodyPr>
          <a:lstStyle/>
          <a:p>
            <a:r>
              <a:rPr lang="en-US" sz="3200">
                <a:latin typeface="Times New Roman" pitchFamily="18" charset="0"/>
                <a:cs typeface="Times New Roman" pitchFamily="18" charset="0"/>
              </a:rPr>
              <a:t>    Các vật không cho điện tích di chuyển là vật không dẫn điện ( vật cách điện )</a:t>
            </a:r>
          </a:p>
        </p:txBody>
      </p:sp>
      <p:sp>
        <p:nvSpPr>
          <p:cNvPr id="9" name="TextBox 8"/>
          <p:cNvSpPr txBox="1"/>
          <p:nvPr/>
        </p:nvSpPr>
        <p:spPr>
          <a:xfrm>
            <a:off x="511627" y="5230819"/>
            <a:ext cx="10624457" cy="584775"/>
          </a:xfrm>
          <a:prstGeom prst="rect">
            <a:avLst/>
          </a:prstGeom>
          <a:noFill/>
        </p:spPr>
        <p:txBody>
          <a:bodyPr wrap="square" rtlCol="0">
            <a:spAutoFit/>
          </a:bodyPr>
          <a:lstStyle/>
          <a:p>
            <a:r>
              <a:rPr lang="en-US" sz="3200">
                <a:latin typeface="Times New Roman" pitchFamily="18" charset="0"/>
                <a:cs typeface="Times New Roman" pitchFamily="18" charset="0"/>
              </a:rPr>
              <a:t>    Giấy bóng kính, thanh nhựa,...là vật cách điện.</a:t>
            </a:r>
          </a:p>
        </p:txBody>
      </p:sp>
    </p:spTree>
    <p:extLst>
      <p:ext uri="{BB962C8B-B14F-4D97-AF65-F5344CB8AC3E}">
        <p14:creationId xmlns:p14="http://schemas.microsoft.com/office/powerpoint/2010/main" val="22510074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P spid="7" grpId="0"/>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041" y="433772"/>
            <a:ext cx="8437702" cy="523220"/>
          </a:xfrm>
          <a:prstGeom prst="rect">
            <a:avLst/>
          </a:prstGeom>
          <a:noFill/>
        </p:spPr>
        <p:txBody>
          <a:bodyPr wrap="square" rtlCol="0">
            <a:spAutoFit/>
          </a:bodyPr>
          <a:lstStyle/>
          <a:p>
            <a:pPr>
              <a:defRPr/>
            </a:pPr>
            <a:r>
              <a:rPr lang="en-US" sz="2800" b="1">
                <a:solidFill>
                  <a:srgbClr val="FF0000"/>
                </a:solidFill>
                <a:latin typeface="Times New Roman" pitchFamily="18" charset="0"/>
                <a:cs typeface="Times New Roman" pitchFamily="18" charset="0"/>
              </a:rPr>
              <a:t>III. VẬT DẪN ĐIỆN VÀ VẬT CÁCH ĐIỆN.</a:t>
            </a:r>
          </a:p>
        </p:txBody>
      </p:sp>
      <p:sp>
        <p:nvSpPr>
          <p:cNvPr id="6" name="TextBox 5"/>
          <p:cNvSpPr txBox="1"/>
          <p:nvPr/>
        </p:nvSpPr>
        <p:spPr>
          <a:xfrm>
            <a:off x="3602309" y="-29817"/>
            <a:ext cx="5128591" cy="584775"/>
          </a:xfrm>
          <a:prstGeom prst="rect">
            <a:avLst/>
          </a:prstGeom>
          <a:noFill/>
        </p:spPr>
        <p:txBody>
          <a:bodyPr wrap="square" rtlCol="0">
            <a:spAutoFit/>
          </a:bodyPr>
          <a:lstStyle/>
          <a:p>
            <a:r>
              <a:rPr lang="en-US" sz="3200" b="1">
                <a:solidFill>
                  <a:srgbClr val="0070C0"/>
                </a:solidFill>
                <a:latin typeface="Times New Roman" pitchFamily="18" charset="0"/>
                <a:cs typeface="Times New Roman" pitchFamily="18" charset="0"/>
              </a:rPr>
              <a:t>BÀI 20: SỰ NHIỄM ĐIỆN </a:t>
            </a:r>
          </a:p>
        </p:txBody>
      </p:sp>
      <p:pic>
        <p:nvPicPr>
          <p:cNvPr id="8195" name="Picture 10"/>
          <p:cNvPicPr>
            <a:picLocks noChangeAspect="1" noChangeArrowheads="1"/>
          </p:cNvPicPr>
          <p:nvPr/>
        </p:nvPicPr>
        <p:blipFill>
          <a:blip r:embed="rId3" cstate="print">
            <a:lum contrast="18000"/>
            <a:extLst>
              <a:ext uri="{28A0092B-C50C-407E-A947-70E740481C1C}">
                <a14:useLocalDpi xmlns:a14="http://schemas.microsoft.com/office/drawing/2010/main" val="0"/>
              </a:ext>
            </a:extLst>
          </a:blip>
          <a:srcRect/>
          <a:stretch>
            <a:fillRect/>
          </a:stretch>
        </p:blipFill>
        <p:spPr bwMode="auto">
          <a:xfrm>
            <a:off x="4180115" y="4026578"/>
            <a:ext cx="1986490" cy="161925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4539" y="4026579"/>
            <a:ext cx="1672318" cy="1619251"/>
          </a:xfrm>
          <a:prstGeom prst="rect">
            <a:avLst/>
          </a:prstGeom>
          <a:noFill/>
          <a:extLst>
            <a:ext uri="{909E8E84-426E-40DD-AFC4-6F175D3DCCD1}">
              <a14:hiddenFill xmlns:a14="http://schemas.microsoft.com/office/drawing/2010/main">
                <a:solidFill>
                  <a:srgbClr val="FFFFFF"/>
                </a:solidFill>
              </a14:hiddenFill>
            </a:ext>
          </a:extLst>
        </p:spPr>
      </p:pic>
      <p:pic>
        <p:nvPicPr>
          <p:cNvPr id="8193" name="Picture 12"/>
          <p:cNvPicPr>
            <a:picLocks noChangeAspect="1" noChangeArrowheads="1"/>
          </p:cNvPicPr>
          <p:nvPr/>
        </p:nvPicPr>
        <p:blipFill>
          <a:blip r:embed="rId5" cstate="print">
            <a:lum bright="12000" contrast="24000"/>
            <a:extLst>
              <a:ext uri="{28A0092B-C50C-407E-A947-70E740481C1C}">
                <a14:useLocalDpi xmlns:a14="http://schemas.microsoft.com/office/drawing/2010/main" val="0"/>
              </a:ext>
            </a:extLst>
          </a:blip>
          <a:srcRect/>
          <a:stretch>
            <a:fillRect/>
          </a:stretch>
        </p:blipFill>
        <p:spPr bwMode="auto">
          <a:xfrm>
            <a:off x="7877855" y="4026578"/>
            <a:ext cx="1483859" cy="161925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50843" y="935611"/>
            <a:ext cx="2884123" cy="584775"/>
          </a:xfrm>
          <a:prstGeom prst="rect">
            <a:avLst/>
          </a:prstGeom>
        </p:spPr>
        <p:txBody>
          <a:bodyPr wrap="none">
            <a:spAutoFit/>
          </a:bodyPr>
          <a:lstStyle/>
          <a:p>
            <a:r>
              <a:rPr lang="en-US" sz="3200" b="1">
                <a:latin typeface="Times New Roman" pitchFamily="18" charset="0"/>
                <a:cs typeface="Times New Roman" pitchFamily="18" charset="0"/>
              </a:rPr>
              <a:t>Phiếu học tập </a:t>
            </a:r>
            <a:r>
              <a:rPr lang="vi-VN" sz="3200" b="1">
                <a:latin typeface="Times New Roman" pitchFamily="18" charset="0"/>
                <a:cs typeface="Times New Roman" pitchFamily="18" charset="0"/>
              </a:rPr>
              <a:t>2</a:t>
            </a:r>
            <a:endParaRPr lang="en-US" sz="3200">
              <a:latin typeface="Times New Roman" pitchFamily="18" charset="0"/>
              <a:cs typeface="Times New Roman" pitchFamily="18" charset="0"/>
            </a:endParaRPr>
          </a:p>
        </p:txBody>
      </p:sp>
      <p:sp>
        <p:nvSpPr>
          <p:cNvPr id="4" name="Rectangle 3"/>
          <p:cNvSpPr/>
          <p:nvPr/>
        </p:nvSpPr>
        <p:spPr>
          <a:xfrm>
            <a:off x="64041" y="1516772"/>
            <a:ext cx="11854543" cy="584775"/>
          </a:xfrm>
          <a:prstGeom prst="rect">
            <a:avLst/>
          </a:prstGeom>
        </p:spPr>
        <p:txBody>
          <a:bodyPr wrap="square">
            <a:spAutoFit/>
          </a:bodyPr>
          <a:lstStyle/>
          <a:p>
            <a:r>
              <a:rPr lang="en-US" sz="3200" b="1"/>
              <a:t> </a:t>
            </a:r>
            <a:r>
              <a:rPr lang="vi-VN" sz="3200" b="1"/>
              <a:t>Câu 1:</a:t>
            </a:r>
            <a:r>
              <a:rPr lang="vi-VN" sz="3200"/>
              <a:t> </a:t>
            </a:r>
            <a:r>
              <a:rPr lang="en-US" sz="3200"/>
              <a:t>Nêu ví dụ các thiết bị hoạt động khi có dòng điện chạy qua</a:t>
            </a:r>
          </a:p>
        </p:txBody>
      </p:sp>
      <p:sp>
        <p:nvSpPr>
          <p:cNvPr id="7" name="Rectangle 6"/>
          <p:cNvSpPr/>
          <p:nvPr/>
        </p:nvSpPr>
        <p:spPr>
          <a:xfrm>
            <a:off x="70604" y="2278521"/>
            <a:ext cx="11653310" cy="584775"/>
          </a:xfrm>
          <a:prstGeom prst="rect">
            <a:avLst/>
          </a:prstGeom>
        </p:spPr>
        <p:txBody>
          <a:bodyPr wrap="square">
            <a:spAutoFit/>
          </a:bodyPr>
          <a:lstStyle/>
          <a:p>
            <a:r>
              <a:rPr lang="en-US" sz="3200" b="1"/>
              <a:t> </a:t>
            </a:r>
            <a:r>
              <a:rPr lang="vi-VN" sz="3200" b="1"/>
              <a:t>Câu 2: </a:t>
            </a:r>
            <a:r>
              <a:rPr lang="en-US" sz="3200"/>
              <a:t>Nêu ví dụ về vật cách điện và vật dẫn điện trong cuộc sống</a:t>
            </a:r>
          </a:p>
        </p:txBody>
      </p:sp>
      <p:sp>
        <p:nvSpPr>
          <p:cNvPr id="8" name="Rectangle 7"/>
          <p:cNvSpPr/>
          <p:nvPr/>
        </p:nvSpPr>
        <p:spPr>
          <a:xfrm>
            <a:off x="152399" y="2863296"/>
            <a:ext cx="11408230" cy="1077218"/>
          </a:xfrm>
          <a:prstGeom prst="rect">
            <a:avLst/>
          </a:prstGeom>
        </p:spPr>
        <p:txBody>
          <a:bodyPr wrap="square">
            <a:spAutoFit/>
          </a:bodyPr>
          <a:lstStyle/>
          <a:p>
            <a:r>
              <a:rPr lang="vi-VN" sz="3200" b="1"/>
              <a:t>Câu 3: </a:t>
            </a:r>
            <a:r>
              <a:rPr lang="en-US" sz="3200"/>
              <a:t>Chỉ ra bộ phận dẫn điện và bộ phận cách điện ở công tắc điện, cầu chì, đèn điện</a:t>
            </a:r>
          </a:p>
        </p:txBody>
      </p:sp>
      <p:pic>
        <p:nvPicPr>
          <p:cNvPr id="11" name="Picture 9" descr="Digit 150"/>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503229" y="262570"/>
            <a:ext cx="2057400" cy="113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9324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8194"/>
                                        </p:tgtEl>
                                        <p:attrNameLst>
                                          <p:attrName>style.visibility</p:attrName>
                                        </p:attrNameLst>
                                      </p:cBhvr>
                                      <p:to>
                                        <p:strVal val="visible"/>
                                      </p:to>
                                    </p:set>
                                    <p:anim calcmode="lin" valueType="num">
                                      <p:cBhvr additive="base">
                                        <p:cTn id="25" dur="500" fill="hold"/>
                                        <p:tgtEl>
                                          <p:spTgt spid="8194"/>
                                        </p:tgtEl>
                                        <p:attrNameLst>
                                          <p:attrName>ppt_x</p:attrName>
                                        </p:attrNameLst>
                                      </p:cBhvr>
                                      <p:tavLst>
                                        <p:tav tm="0">
                                          <p:val>
                                            <p:strVal val="#ppt_x"/>
                                          </p:val>
                                        </p:tav>
                                        <p:tav tm="100000">
                                          <p:val>
                                            <p:strVal val="#ppt_x"/>
                                          </p:val>
                                        </p:tav>
                                      </p:tavLst>
                                    </p:anim>
                                    <p:anim calcmode="lin" valueType="num">
                                      <p:cBhvr additive="base">
                                        <p:cTn id="26" dur="500" fill="hold"/>
                                        <p:tgtEl>
                                          <p:spTgt spid="819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195"/>
                                        </p:tgtEl>
                                        <p:attrNameLst>
                                          <p:attrName>style.visibility</p:attrName>
                                        </p:attrNameLst>
                                      </p:cBhvr>
                                      <p:to>
                                        <p:strVal val="visible"/>
                                      </p:to>
                                    </p:set>
                                    <p:anim calcmode="lin" valueType="num">
                                      <p:cBhvr additive="base">
                                        <p:cTn id="29" dur="500" fill="hold"/>
                                        <p:tgtEl>
                                          <p:spTgt spid="8195"/>
                                        </p:tgtEl>
                                        <p:attrNameLst>
                                          <p:attrName>ppt_x</p:attrName>
                                        </p:attrNameLst>
                                      </p:cBhvr>
                                      <p:tavLst>
                                        <p:tav tm="0">
                                          <p:val>
                                            <p:strVal val="#ppt_x"/>
                                          </p:val>
                                        </p:tav>
                                        <p:tav tm="100000">
                                          <p:val>
                                            <p:strVal val="#ppt_x"/>
                                          </p:val>
                                        </p:tav>
                                      </p:tavLst>
                                    </p:anim>
                                    <p:anim calcmode="lin" valueType="num">
                                      <p:cBhvr additive="base">
                                        <p:cTn id="30" dur="500" fill="hold"/>
                                        <p:tgtEl>
                                          <p:spTgt spid="819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193"/>
                                        </p:tgtEl>
                                        <p:attrNameLst>
                                          <p:attrName>style.visibility</p:attrName>
                                        </p:attrNameLst>
                                      </p:cBhvr>
                                      <p:to>
                                        <p:strVal val="visible"/>
                                      </p:to>
                                    </p:set>
                                    <p:anim calcmode="lin" valueType="num">
                                      <p:cBhvr additive="base">
                                        <p:cTn id="33" dur="500" fill="hold"/>
                                        <p:tgtEl>
                                          <p:spTgt spid="8193"/>
                                        </p:tgtEl>
                                        <p:attrNameLst>
                                          <p:attrName>ppt_x</p:attrName>
                                        </p:attrNameLst>
                                      </p:cBhvr>
                                      <p:tavLst>
                                        <p:tav tm="0">
                                          <p:val>
                                            <p:strVal val="#ppt_x"/>
                                          </p:val>
                                        </p:tav>
                                        <p:tav tm="100000">
                                          <p:val>
                                            <p:strVal val="#ppt_x"/>
                                          </p:val>
                                        </p:tav>
                                      </p:tavLst>
                                    </p:anim>
                                    <p:anim calcmode="lin" valueType="num">
                                      <p:cBhvr additive="base">
                                        <p:cTn id="34" dur="500" fill="hold"/>
                                        <p:tgtEl>
                                          <p:spTgt spid="8193"/>
                                        </p:tgtEl>
                                        <p:attrNameLst>
                                          <p:attrName>ppt_y</p:attrName>
                                        </p:attrNameLst>
                                      </p:cBhvr>
                                      <p:tavLst>
                                        <p:tav tm="0">
                                          <p:val>
                                            <p:strVal val="1+#ppt_h/2"/>
                                          </p:val>
                                        </p:tav>
                                        <p:tav tm="100000">
                                          <p:val>
                                            <p:strVal val="#ppt_y"/>
                                          </p:val>
                                        </p:tav>
                                      </p:tavLst>
                                    </p:anim>
                                  </p:childTnLst>
                                </p:cTn>
                              </p:par>
                              <p:par>
                                <p:cTn id="35" presetID="31" presetClass="exit" presetSubtype="0" fill="hold" nodeType="withEffect">
                                  <p:stCondLst>
                                    <p:cond delay="153000"/>
                                  </p:stCondLst>
                                  <p:iterate type="lt">
                                    <p:tmPct val="5000"/>
                                  </p:iterate>
                                  <p:childTnLst>
                                    <p:anim calcmode="lin" valueType="num">
                                      <p:cBhvr>
                                        <p:cTn id="36" dur="1000"/>
                                        <p:tgtEl>
                                          <p:spTgt spid="11"/>
                                        </p:tgtEl>
                                        <p:attrNameLst>
                                          <p:attrName>ppt_w</p:attrName>
                                        </p:attrNameLst>
                                      </p:cBhvr>
                                      <p:tavLst>
                                        <p:tav tm="0">
                                          <p:val>
                                            <p:strVal val="ppt_w"/>
                                          </p:val>
                                        </p:tav>
                                        <p:tav tm="100000">
                                          <p:val>
                                            <p:fltVal val="0"/>
                                          </p:val>
                                        </p:tav>
                                      </p:tavLst>
                                    </p:anim>
                                    <p:anim calcmode="lin" valueType="num">
                                      <p:cBhvr>
                                        <p:cTn id="37" dur="1000"/>
                                        <p:tgtEl>
                                          <p:spTgt spid="11"/>
                                        </p:tgtEl>
                                        <p:attrNameLst>
                                          <p:attrName>ppt_h</p:attrName>
                                        </p:attrNameLst>
                                      </p:cBhvr>
                                      <p:tavLst>
                                        <p:tav tm="0">
                                          <p:val>
                                            <p:strVal val="ppt_h"/>
                                          </p:val>
                                        </p:tav>
                                        <p:tav tm="100000">
                                          <p:val>
                                            <p:fltVal val="0"/>
                                          </p:val>
                                        </p:tav>
                                      </p:tavLst>
                                    </p:anim>
                                    <p:anim calcmode="lin" valueType="num">
                                      <p:cBhvr>
                                        <p:cTn id="38" dur="1000"/>
                                        <p:tgtEl>
                                          <p:spTgt spid="11"/>
                                        </p:tgtEl>
                                        <p:attrNameLst>
                                          <p:attrName>style.rotation</p:attrName>
                                        </p:attrNameLst>
                                      </p:cBhvr>
                                      <p:tavLst>
                                        <p:tav tm="0">
                                          <p:val>
                                            <p:fltVal val="0"/>
                                          </p:val>
                                        </p:tav>
                                        <p:tav tm="100000">
                                          <p:val>
                                            <p:fltVal val="90"/>
                                          </p:val>
                                        </p:tav>
                                      </p:tavLst>
                                    </p:anim>
                                    <p:animEffect transition="out" filter="fade">
                                      <p:cBhvr>
                                        <p:cTn id="39" dur="1000"/>
                                        <p:tgtEl>
                                          <p:spTgt spid="11"/>
                                        </p:tgtEl>
                                      </p:cBhvr>
                                    </p:animEffect>
                                    <p:set>
                                      <p:cBhvr>
                                        <p:cTn id="40" dur="1" fill="hold">
                                          <p:stCondLst>
                                            <p:cond delay="999"/>
                                          </p:stCondLst>
                                        </p:cTn>
                                        <p:tgtEl>
                                          <p:spTgt spid="11"/>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2898" y="453887"/>
            <a:ext cx="8437702" cy="523220"/>
          </a:xfrm>
          <a:prstGeom prst="rect">
            <a:avLst/>
          </a:prstGeom>
          <a:noFill/>
        </p:spPr>
        <p:txBody>
          <a:bodyPr wrap="square" rtlCol="0">
            <a:spAutoFit/>
          </a:bodyPr>
          <a:lstStyle/>
          <a:p>
            <a:pPr>
              <a:defRPr/>
            </a:pPr>
            <a:r>
              <a:rPr lang="en-US" sz="2800" b="1">
                <a:solidFill>
                  <a:srgbClr val="FF0000"/>
                </a:solidFill>
                <a:latin typeface="Times New Roman" pitchFamily="18" charset="0"/>
                <a:cs typeface="Times New Roman" pitchFamily="18" charset="0"/>
              </a:rPr>
              <a:t>III. VẬT DẪN ĐIỆN VÀ VẬT CÁCH ĐIỆN.</a:t>
            </a:r>
          </a:p>
        </p:txBody>
      </p:sp>
      <p:sp>
        <p:nvSpPr>
          <p:cNvPr id="3" name="TextBox 2"/>
          <p:cNvSpPr txBox="1"/>
          <p:nvPr/>
        </p:nvSpPr>
        <p:spPr>
          <a:xfrm>
            <a:off x="3602309" y="-29817"/>
            <a:ext cx="5128591" cy="584775"/>
          </a:xfrm>
          <a:prstGeom prst="rect">
            <a:avLst/>
          </a:prstGeom>
          <a:noFill/>
        </p:spPr>
        <p:txBody>
          <a:bodyPr wrap="square" rtlCol="0">
            <a:spAutoFit/>
          </a:bodyPr>
          <a:lstStyle/>
          <a:p>
            <a:r>
              <a:rPr lang="en-US" sz="3200" b="1">
                <a:solidFill>
                  <a:srgbClr val="0070C0"/>
                </a:solidFill>
                <a:latin typeface="Times New Roman" pitchFamily="18" charset="0"/>
                <a:cs typeface="Times New Roman" pitchFamily="18" charset="0"/>
              </a:rPr>
              <a:t>BÀI 20: SỰ NHIỄM ĐIỆN </a:t>
            </a:r>
          </a:p>
        </p:txBody>
      </p:sp>
      <p:sp>
        <p:nvSpPr>
          <p:cNvPr id="4" name="Rectangle 3"/>
          <p:cNvSpPr/>
          <p:nvPr/>
        </p:nvSpPr>
        <p:spPr>
          <a:xfrm>
            <a:off x="172898" y="977107"/>
            <a:ext cx="11854543" cy="584775"/>
          </a:xfrm>
          <a:prstGeom prst="rect">
            <a:avLst/>
          </a:prstGeom>
        </p:spPr>
        <p:txBody>
          <a:bodyPr wrap="square">
            <a:spAutoFit/>
          </a:bodyPr>
          <a:lstStyle/>
          <a:p>
            <a:r>
              <a:rPr lang="en-US" sz="3200" b="1"/>
              <a:t> </a:t>
            </a:r>
            <a:r>
              <a:rPr lang="vi-VN" sz="3200" b="1"/>
              <a:t>Câu 1:</a:t>
            </a:r>
            <a:r>
              <a:rPr lang="vi-VN" sz="3200"/>
              <a:t> </a:t>
            </a:r>
            <a:r>
              <a:rPr lang="en-US" sz="3200"/>
              <a:t>Nêu ví dụ các thiết bị hoạt động khi có dòng điện chạy qua</a:t>
            </a:r>
          </a:p>
        </p:txBody>
      </p:sp>
      <p:sp>
        <p:nvSpPr>
          <p:cNvPr id="5" name="Rectangle 4"/>
          <p:cNvSpPr/>
          <p:nvPr/>
        </p:nvSpPr>
        <p:spPr>
          <a:xfrm>
            <a:off x="723957" y="1561882"/>
            <a:ext cx="10229082" cy="584775"/>
          </a:xfrm>
          <a:prstGeom prst="rect">
            <a:avLst/>
          </a:prstGeom>
        </p:spPr>
        <p:txBody>
          <a:bodyPr wrap="none">
            <a:spAutoFit/>
          </a:bodyPr>
          <a:lstStyle/>
          <a:p>
            <a:r>
              <a:rPr lang="en-US" sz="3200"/>
              <a:t>- </a:t>
            </a:r>
            <a:r>
              <a:rPr lang="vi-VN" sz="3200"/>
              <a:t>Nồi cơm điện hoạt động khi cắm hai đầu dây vào mạng điện</a:t>
            </a:r>
          </a:p>
        </p:txBody>
      </p:sp>
      <p:sp>
        <p:nvSpPr>
          <p:cNvPr id="6" name="Rectangle 5"/>
          <p:cNvSpPr/>
          <p:nvPr/>
        </p:nvSpPr>
        <p:spPr>
          <a:xfrm>
            <a:off x="723957" y="2127057"/>
            <a:ext cx="5884944" cy="584775"/>
          </a:xfrm>
          <a:prstGeom prst="rect">
            <a:avLst/>
          </a:prstGeom>
        </p:spPr>
        <p:txBody>
          <a:bodyPr wrap="none">
            <a:spAutoFit/>
          </a:bodyPr>
          <a:lstStyle/>
          <a:p>
            <a:r>
              <a:rPr lang="en-US" sz="3200">
                <a:latin typeface="Times New Roman" pitchFamily="18" charset="0"/>
                <a:cs typeface="Times New Roman" pitchFamily="18" charset="0"/>
              </a:rPr>
              <a:t>- </a:t>
            </a:r>
            <a:r>
              <a:rPr lang="vi-VN" sz="3200">
                <a:latin typeface="Times New Roman" pitchFamily="18" charset="0"/>
                <a:cs typeface="Times New Roman" pitchFamily="18" charset="0"/>
              </a:rPr>
              <a:t>Quạt điện quay khi có dòng điện </a:t>
            </a:r>
          </a:p>
        </p:txBody>
      </p:sp>
      <p:sp>
        <p:nvSpPr>
          <p:cNvPr id="7" name="Rectangle 6"/>
          <p:cNvSpPr/>
          <p:nvPr/>
        </p:nvSpPr>
        <p:spPr>
          <a:xfrm>
            <a:off x="273514" y="2711832"/>
            <a:ext cx="11653310" cy="584775"/>
          </a:xfrm>
          <a:prstGeom prst="rect">
            <a:avLst/>
          </a:prstGeom>
        </p:spPr>
        <p:txBody>
          <a:bodyPr wrap="square">
            <a:spAutoFit/>
          </a:bodyPr>
          <a:lstStyle/>
          <a:p>
            <a:r>
              <a:rPr lang="en-US" sz="3200" b="1"/>
              <a:t> </a:t>
            </a:r>
            <a:r>
              <a:rPr lang="vi-VN" sz="3200" b="1"/>
              <a:t>Câu 2: </a:t>
            </a:r>
            <a:r>
              <a:rPr lang="en-US" sz="3200"/>
              <a:t>Nêu ví dụ về vật cách điện và vật dẫn điện trong cuộc sống</a:t>
            </a:r>
          </a:p>
        </p:txBody>
      </p:sp>
      <p:sp>
        <p:nvSpPr>
          <p:cNvPr id="8" name="Rectangle 7"/>
          <p:cNvSpPr/>
          <p:nvPr/>
        </p:nvSpPr>
        <p:spPr>
          <a:xfrm>
            <a:off x="723957" y="3318770"/>
            <a:ext cx="10206640" cy="584775"/>
          </a:xfrm>
          <a:prstGeom prst="rect">
            <a:avLst/>
          </a:prstGeom>
        </p:spPr>
        <p:txBody>
          <a:bodyPr wrap="none">
            <a:spAutoFit/>
          </a:bodyPr>
          <a:lstStyle/>
          <a:p>
            <a:r>
              <a:rPr lang="en-US" sz="3200"/>
              <a:t>- </a:t>
            </a:r>
            <a:r>
              <a:rPr lang="vi-VN" sz="3200"/>
              <a:t>Vật cách điện: túi nilon, thước nhựa, gậy gỗ, cốc thủy tinh...</a:t>
            </a:r>
          </a:p>
        </p:txBody>
      </p:sp>
      <p:sp>
        <p:nvSpPr>
          <p:cNvPr id="9" name="Rectangle 8"/>
          <p:cNvSpPr/>
          <p:nvPr/>
        </p:nvSpPr>
        <p:spPr>
          <a:xfrm>
            <a:off x="723957" y="3903545"/>
            <a:ext cx="8174610" cy="584775"/>
          </a:xfrm>
          <a:prstGeom prst="rect">
            <a:avLst/>
          </a:prstGeom>
        </p:spPr>
        <p:txBody>
          <a:bodyPr wrap="none">
            <a:spAutoFit/>
          </a:bodyPr>
          <a:lstStyle/>
          <a:p>
            <a:r>
              <a:rPr lang="en-US"/>
              <a:t> </a:t>
            </a:r>
            <a:r>
              <a:rPr lang="en-US" sz="3200">
                <a:latin typeface="Times New Roman" pitchFamily="18" charset="0"/>
                <a:cs typeface="Times New Roman" pitchFamily="18" charset="0"/>
              </a:rPr>
              <a:t>- </a:t>
            </a:r>
            <a:r>
              <a:rPr lang="vi-VN" sz="3200">
                <a:latin typeface="Times New Roman" pitchFamily="18" charset="0"/>
                <a:cs typeface="Times New Roman" pitchFamily="18" charset="0"/>
              </a:rPr>
              <a:t>Vật dẫn điện: dây điện, thìa sắt, ruột bút chì,....</a:t>
            </a:r>
          </a:p>
        </p:txBody>
      </p:sp>
    </p:spTree>
    <p:extLst>
      <p:ext uri="{BB962C8B-B14F-4D97-AF65-F5344CB8AC3E}">
        <p14:creationId xmlns:p14="http://schemas.microsoft.com/office/powerpoint/2010/main" val="336649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11878032-22F0-4854-A148-3B903154FE7F}"/>
              </a:ext>
            </a:extLst>
          </p:cNvPr>
          <p:cNvSpPr/>
          <p:nvPr/>
        </p:nvSpPr>
        <p:spPr>
          <a:xfrm>
            <a:off x="8381999" y="5311988"/>
            <a:ext cx="3200400" cy="8887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A905D952-CAD0-4637-943A-607071856B9B}"/>
              </a:ext>
            </a:extLst>
          </p:cNvPr>
          <p:cNvSpPr/>
          <p:nvPr/>
        </p:nvSpPr>
        <p:spPr>
          <a:xfrm>
            <a:off x="4460292" y="5356655"/>
            <a:ext cx="2965741" cy="14157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53BD530-1976-478C-8C8B-3151D4F5C8EF}"/>
              </a:ext>
            </a:extLst>
          </p:cNvPr>
          <p:cNvSpPr/>
          <p:nvPr/>
        </p:nvSpPr>
        <p:spPr>
          <a:xfrm>
            <a:off x="269292" y="5342082"/>
            <a:ext cx="2965741" cy="14157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Text Box 7">
            <a:extLst>
              <a:ext uri="{FF2B5EF4-FFF2-40B4-BE49-F238E27FC236}">
                <a16:creationId xmlns:a16="http://schemas.microsoft.com/office/drawing/2014/main" id="{5AEB2EE8-BEC6-4814-886B-8BA8BB47FEE2}"/>
              </a:ext>
            </a:extLst>
          </p:cNvPr>
          <p:cNvSpPr txBox="1">
            <a:spLocks noChangeArrowheads="1"/>
          </p:cNvSpPr>
          <p:nvPr/>
        </p:nvSpPr>
        <p:spPr bwMode="auto">
          <a:xfrm>
            <a:off x="1173306" y="1058404"/>
            <a:ext cx="9456594" cy="1077218"/>
          </a:xfrm>
          <a:prstGeom prst="rect">
            <a:avLst/>
          </a:prstGeom>
          <a:solidFill>
            <a:srgbClr val="92D050"/>
          </a:solidFill>
          <a:ln>
            <a:noFill/>
          </a:ln>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fontAlgn="base" hangingPunct="1">
              <a:spcBef>
                <a:spcPct val="0"/>
              </a:spcBef>
              <a:spcAft>
                <a:spcPct val="0"/>
              </a:spcAft>
            </a:pPr>
            <a:r>
              <a:rPr lang="en-US" sz="3200" err="1">
                <a:solidFill>
                  <a:srgbClr val="FF0000"/>
                </a:solidFill>
              </a:rPr>
              <a:t>Câu</a:t>
            </a:r>
            <a:r>
              <a:rPr lang="en-US" sz="3200">
                <a:solidFill>
                  <a:srgbClr val="FF0000"/>
                </a:solidFill>
              </a:rPr>
              <a:t> 3: </a:t>
            </a:r>
            <a:r>
              <a:rPr lang="en-US" sz="3200" dirty="0" err="1">
                <a:solidFill>
                  <a:srgbClr val="FF0000"/>
                </a:solidFill>
              </a:rPr>
              <a:t>Chỉ</a:t>
            </a:r>
            <a:r>
              <a:rPr lang="en-US" sz="3200" dirty="0">
                <a:solidFill>
                  <a:srgbClr val="FF0000"/>
                </a:solidFill>
              </a:rPr>
              <a:t> ra </a:t>
            </a:r>
            <a:r>
              <a:rPr lang="en-US" sz="3200" dirty="0" err="1">
                <a:solidFill>
                  <a:srgbClr val="FF0000"/>
                </a:solidFill>
              </a:rPr>
              <a:t>những</a:t>
            </a:r>
            <a:r>
              <a:rPr lang="en-US" sz="3200" dirty="0">
                <a:solidFill>
                  <a:srgbClr val="FF0000"/>
                </a:solidFill>
              </a:rPr>
              <a:t> </a:t>
            </a:r>
            <a:r>
              <a:rPr lang="en-US" sz="3200" dirty="0" err="1">
                <a:solidFill>
                  <a:srgbClr val="FF0000"/>
                </a:solidFill>
              </a:rPr>
              <a:t>bộ</a:t>
            </a:r>
            <a:r>
              <a:rPr lang="en-US" sz="3200" dirty="0">
                <a:solidFill>
                  <a:srgbClr val="FF0000"/>
                </a:solidFill>
              </a:rPr>
              <a:t> </a:t>
            </a:r>
            <a:r>
              <a:rPr lang="en-US" sz="3200" dirty="0" err="1">
                <a:solidFill>
                  <a:srgbClr val="FF0000"/>
                </a:solidFill>
              </a:rPr>
              <a:t>phận</a:t>
            </a:r>
            <a:r>
              <a:rPr lang="en-US" sz="3200" dirty="0">
                <a:solidFill>
                  <a:srgbClr val="FF0000"/>
                </a:solidFill>
              </a:rPr>
              <a:t> </a:t>
            </a:r>
            <a:r>
              <a:rPr lang="en-US" sz="3200" dirty="0" err="1">
                <a:solidFill>
                  <a:srgbClr val="FF0000"/>
                </a:solidFill>
              </a:rPr>
              <a:t>dẫn</a:t>
            </a:r>
            <a:r>
              <a:rPr lang="en-US" sz="3200" dirty="0">
                <a:solidFill>
                  <a:srgbClr val="FF0000"/>
                </a:solidFill>
              </a:rPr>
              <a:t> </a:t>
            </a:r>
            <a:r>
              <a:rPr lang="en-US" sz="3200" dirty="0" err="1">
                <a:solidFill>
                  <a:srgbClr val="FF0000"/>
                </a:solidFill>
              </a:rPr>
              <a:t>điện</a:t>
            </a:r>
            <a:r>
              <a:rPr lang="en-US" sz="3200" dirty="0">
                <a:solidFill>
                  <a:srgbClr val="FF0000"/>
                </a:solidFill>
              </a:rPr>
              <a:t> </a:t>
            </a:r>
            <a:r>
              <a:rPr lang="en-US" sz="3200" dirty="0" err="1">
                <a:solidFill>
                  <a:srgbClr val="FF0000"/>
                </a:solidFill>
              </a:rPr>
              <a:t>và</a:t>
            </a:r>
            <a:r>
              <a:rPr lang="en-US" sz="3200" dirty="0">
                <a:solidFill>
                  <a:srgbClr val="FF0000"/>
                </a:solidFill>
              </a:rPr>
              <a:t> </a:t>
            </a:r>
            <a:r>
              <a:rPr lang="en-US" sz="3200" dirty="0" err="1">
                <a:solidFill>
                  <a:srgbClr val="FF0000"/>
                </a:solidFill>
              </a:rPr>
              <a:t>bộ</a:t>
            </a:r>
            <a:r>
              <a:rPr lang="en-US" sz="3200" dirty="0">
                <a:solidFill>
                  <a:srgbClr val="FF0000"/>
                </a:solidFill>
              </a:rPr>
              <a:t> </a:t>
            </a:r>
            <a:r>
              <a:rPr lang="en-US" sz="3200" dirty="0" err="1">
                <a:solidFill>
                  <a:srgbClr val="FF0000"/>
                </a:solidFill>
              </a:rPr>
              <a:t>phận</a:t>
            </a:r>
            <a:r>
              <a:rPr lang="en-US" sz="3200" dirty="0">
                <a:solidFill>
                  <a:srgbClr val="FF0000"/>
                </a:solidFill>
              </a:rPr>
              <a:t> </a:t>
            </a:r>
            <a:r>
              <a:rPr lang="en-US" sz="3200" dirty="0" err="1">
                <a:solidFill>
                  <a:srgbClr val="FF0000"/>
                </a:solidFill>
              </a:rPr>
              <a:t>cách</a:t>
            </a:r>
            <a:r>
              <a:rPr lang="en-US" sz="3200" dirty="0">
                <a:solidFill>
                  <a:srgbClr val="FF0000"/>
                </a:solidFill>
              </a:rPr>
              <a:t> </a:t>
            </a:r>
            <a:r>
              <a:rPr lang="en-US" sz="3200" dirty="0" err="1">
                <a:solidFill>
                  <a:srgbClr val="FF0000"/>
                </a:solidFill>
              </a:rPr>
              <a:t>điện</a:t>
            </a:r>
            <a:r>
              <a:rPr lang="en-US" sz="3200" dirty="0">
                <a:solidFill>
                  <a:srgbClr val="FF0000"/>
                </a:solidFill>
              </a:rPr>
              <a:t> ở : </a:t>
            </a:r>
            <a:r>
              <a:rPr lang="en-US" sz="3200" dirty="0" err="1">
                <a:solidFill>
                  <a:srgbClr val="FF0000"/>
                </a:solidFill>
              </a:rPr>
              <a:t>công</a:t>
            </a:r>
            <a:r>
              <a:rPr lang="en-US" sz="3200" dirty="0">
                <a:solidFill>
                  <a:srgbClr val="FF0000"/>
                </a:solidFill>
              </a:rPr>
              <a:t> </a:t>
            </a:r>
            <a:r>
              <a:rPr lang="en-US" sz="3200" dirty="0" err="1">
                <a:solidFill>
                  <a:srgbClr val="FF0000"/>
                </a:solidFill>
              </a:rPr>
              <a:t>tác</a:t>
            </a:r>
            <a:r>
              <a:rPr lang="en-US" sz="3200" dirty="0">
                <a:solidFill>
                  <a:srgbClr val="FF0000"/>
                </a:solidFill>
              </a:rPr>
              <a:t> </a:t>
            </a:r>
            <a:r>
              <a:rPr lang="en-US" sz="3200" dirty="0" err="1">
                <a:solidFill>
                  <a:srgbClr val="FF0000"/>
                </a:solidFill>
              </a:rPr>
              <a:t>điện</a:t>
            </a:r>
            <a:r>
              <a:rPr lang="en-US" sz="3200" dirty="0">
                <a:solidFill>
                  <a:srgbClr val="FF0000"/>
                </a:solidFill>
              </a:rPr>
              <a:t>, </a:t>
            </a:r>
            <a:r>
              <a:rPr lang="en-US" sz="3200" dirty="0" err="1">
                <a:solidFill>
                  <a:srgbClr val="FF0000"/>
                </a:solidFill>
              </a:rPr>
              <a:t>cầu</a:t>
            </a:r>
            <a:r>
              <a:rPr lang="en-US" sz="3200" dirty="0">
                <a:solidFill>
                  <a:srgbClr val="FF0000"/>
                </a:solidFill>
              </a:rPr>
              <a:t> </a:t>
            </a:r>
            <a:r>
              <a:rPr lang="en-US" sz="3200" dirty="0" err="1">
                <a:solidFill>
                  <a:srgbClr val="FF0000"/>
                </a:solidFill>
              </a:rPr>
              <a:t>chì</a:t>
            </a:r>
            <a:r>
              <a:rPr lang="en-US" sz="3200" dirty="0">
                <a:solidFill>
                  <a:srgbClr val="FF0000"/>
                </a:solidFill>
              </a:rPr>
              <a:t>, </a:t>
            </a:r>
            <a:r>
              <a:rPr lang="en-US" sz="3200" dirty="0" err="1">
                <a:solidFill>
                  <a:srgbClr val="FF0000"/>
                </a:solidFill>
              </a:rPr>
              <a:t>đèn</a:t>
            </a:r>
            <a:r>
              <a:rPr lang="en-US" sz="3200" dirty="0">
                <a:solidFill>
                  <a:srgbClr val="FF0000"/>
                </a:solidFill>
              </a:rPr>
              <a:t> </a:t>
            </a:r>
            <a:r>
              <a:rPr lang="en-US" sz="3200" dirty="0" err="1">
                <a:solidFill>
                  <a:srgbClr val="FF0000"/>
                </a:solidFill>
              </a:rPr>
              <a:t>điện</a:t>
            </a:r>
            <a:r>
              <a:rPr lang="en-US" sz="3200" dirty="0">
                <a:solidFill>
                  <a:srgbClr val="FF0000"/>
                </a:solidFill>
              </a:rPr>
              <a:t>. </a:t>
            </a:r>
            <a:endParaRPr lang="vi-VN" sz="3200" dirty="0">
              <a:solidFill>
                <a:srgbClr val="FF0000"/>
              </a:solidFill>
            </a:endParaRPr>
          </a:p>
        </p:txBody>
      </p:sp>
      <p:pic>
        <p:nvPicPr>
          <p:cNvPr id="3" name="Picture 2">
            <a:extLst>
              <a:ext uri="{FF2B5EF4-FFF2-40B4-BE49-F238E27FC236}">
                <a16:creationId xmlns:a16="http://schemas.microsoft.com/office/drawing/2014/main" id="{74FF84F5-32F5-4142-BFB2-6F9614A62EAA}"/>
              </a:ext>
            </a:extLst>
          </p:cNvPr>
          <p:cNvPicPr>
            <a:picLocks noChangeAspect="1"/>
          </p:cNvPicPr>
          <p:nvPr/>
        </p:nvPicPr>
        <p:blipFill>
          <a:blip r:embed="rId2"/>
          <a:stretch>
            <a:fillRect/>
          </a:stretch>
        </p:blipFill>
        <p:spPr>
          <a:xfrm>
            <a:off x="428625" y="2228797"/>
            <a:ext cx="3724363" cy="2390828"/>
          </a:xfrm>
          <a:prstGeom prst="rect">
            <a:avLst/>
          </a:prstGeom>
          <a:ln>
            <a:solidFill>
              <a:schemeClr val="tx1">
                <a:lumMod val="95000"/>
                <a:lumOff val="5000"/>
              </a:schemeClr>
            </a:solidFill>
          </a:ln>
        </p:spPr>
      </p:pic>
      <p:pic>
        <p:nvPicPr>
          <p:cNvPr id="7" name="Picture 6">
            <a:extLst>
              <a:ext uri="{FF2B5EF4-FFF2-40B4-BE49-F238E27FC236}">
                <a16:creationId xmlns:a16="http://schemas.microsoft.com/office/drawing/2014/main" id="{3C08A00B-03CB-4D3B-820D-F9E4413D0B65}"/>
              </a:ext>
            </a:extLst>
          </p:cNvPr>
          <p:cNvPicPr>
            <a:picLocks noChangeAspect="1"/>
          </p:cNvPicPr>
          <p:nvPr/>
        </p:nvPicPr>
        <p:blipFill>
          <a:blip r:embed="rId3"/>
          <a:stretch>
            <a:fillRect/>
          </a:stretch>
        </p:blipFill>
        <p:spPr>
          <a:xfrm>
            <a:off x="4238550" y="2228796"/>
            <a:ext cx="3533850" cy="2390827"/>
          </a:xfrm>
          <a:prstGeom prst="rect">
            <a:avLst/>
          </a:prstGeom>
          <a:ln>
            <a:solidFill>
              <a:schemeClr val="tx1">
                <a:lumMod val="95000"/>
                <a:lumOff val="5000"/>
              </a:schemeClr>
            </a:solidFill>
          </a:ln>
        </p:spPr>
      </p:pic>
      <p:pic>
        <p:nvPicPr>
          <p:cNvPr id="11" name="Picture 10">
            <a:extLst>
              <a:ext uri="{FF2B5EF4-FFF2-40B4-BE49-F238E27FC236}">
                <a16:creationId xmlns:a16="http://schemas.microsoft.com/office/drawing/2014/main" id="{4586D138-4040-44CC-AF0B-38EFDB5A6CEB}"/>
              </a:ext>
            </a:extLst>
          </p:cNvPr>
          <p:cNvPicPr>
            <a:picLocks noChangeAspect="1"/>
          </p:cNvPicPr>
          <p:nvPr/>
        </p:nvPicPr>
        <p:blipFill>
          <a:blip r:embed="rId4"/>
          <a:stretch>
            <a:fillRect/>
          </a:stretch>
        </p:blipFill>
        <p:spPr>
          <a:xfrm>
            <a:off x="7857961" y="2234401"/>
            <a:ext cx="3810163" cy="2385222"/>
          </a:xfrm>
          <a:prstGeom prst="rect">
            <a:avLst/>
          </a:prstGeom>
          <a:ln>
            <a:solidFill>
              <a:schemeClr val="tx1">
                <a:lumMod val="95000"/>
                <a:lumOff val="5000"/>
              </a:schemeClr>
            </a:solidFill>
          </a:ln>
        </p:spPr>
      </p:pic>
      <p:sp>
        <p:nvSpPr>
          <p:cNvPr id="13" name="Text Box 7">
            <a:extLst>
              <a:ext uri="{FF2B5EF4-FFF2-40B4-BE49-F238E27FC236}">
                <a16:creationId xmlns:a16="http://schemas.microsoft.com/office/drawing/2014/main" id="{660EC779-FAEC-4CF9-84A3-FF16B69EF145}"/>
              </a:ext>
            </a:extLst>
          </p:cNvPr>
          <p:cNvSpPr txBox="1">
            <a:spLocks noChangeArrowheads="1"/>
          </p:cNvSpPr>
          <p:nvPr/>
        </p:nvSpPr>
        <p:spPr bwMode="auto">
          <a:xfrm>
            <a:off x="1327440" y="4752961"/>
            <a:ext cx="22219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fontAlgn="base" hangingPunct="1">
              <a:spcBef>
                <a:spcPct val="0"/>
              </a:spcBef>
              <a:spcAft>
                <a:spcPct val="0"/>
              </a:spcAft>
            </a:pPr>
            <a:r>
              <a:rPr lang="en-US" sz="2000" dirty="0" err="1">
                <a:solidFill>
                  <a:schemeClr val="tx1">
                    <a:lumMod val="95000"/>
                    <a:lumOff val="5000"/>
                  </a:schemeClr>
                </a:solidFill>
              </a:rPr>
              <a:t>Công</a:t>
            </a:r>
            <a:r>
              <a:rPr lang="en-US" sz="2000" dirty="0">
                <a:solidFill>
                  <a:schemeClr val="tx1">
                    <a:lumMod val="95000"/>
                    <a:lumOff val="5000"/>
                  </a:schemeClr>
                </a:solidFill>
              </a:rPr>
              <a:t> </a:t>
            </a:r>
            <a:r>
              <a:rPr lang="en-US" sz="2000" dirty="0" err="1">
                <a:solidFill>
                  <a:schemeClr val="tx1">
                    <a:lumMod val="95000"/>
                    <a:lumOff val="5000"/>
                  </a:schemeClr>
                </a:solidFill>
              </a:rPr>
              <a:t>tắc</a:t>
            </a:r>
            <a:r>
              <a:rPr lang="en-US" sz="2000" dirty="0">
                <a:solidFill>
                  <a:schemeClr val="tx1">
                    <a:lumMod val="95000"/>
                    <a:lumOff val="5000"/>
                  </a:schemeClr>
                </a:solidFill>
              </a:rPr>
              <a:t> </a:t>
            </a:r>
            <a:r>
              <a:rPr lang="en-US" sz="2000" dirty="0" err="1">
                <a:solidFill>
                  <a:schemeClr val="tx1">
                    <a:lumMod val="95000"/>
                    <a:lumOff val="5000"/>
                  </a:schemeClr>
                </a:solidFill>
              </a:rPr>
              <a:t>điện</a:t>
            </a:r>
            <a:endParaRPr lang="vi-VN" sz="2000" dirty="0">
              <a:solidFill>
                <a:schemeClr val="tx1">
                  <a:lumMod val="95000"/>
                  <a:lumOff val="5000"/>
                </a:schemeClr>
              </a:solidFill>
            </a:endParaRPr>
          </a:p>
        </p:txBody>
      </p:sp>
      <p:sp>
        <p:nvSpPr>
          <p:cNvPr id="14" name="Text Box 7">
            <a:extLst>
              <a:ext uri="{FF2B5EF4-FFF2-40B4-BE49-F238E27FC236}">
                <a16:creationId xmlns:a16="http://schemas.microsoft.com/office/drawing/2014/main" id="{95D4A4E5-0483-4417-A3DA-87CBB7E78EC2}"/>
              </a:ext>
            </a:extLst>
          </p:cNvPr>
          <p:cNvSpPr txBox="1">
            <a:spLocks noChangeArrowheads="1"/>
          </p:cNvSpPr>
          <p:nvPr/>
        </p:nvSpPr>
        <p:spPr bwMode="auto">
          <a:xfrm>
            <a:off x="5327940" y="4752961"/>
            <a:ext cx="22219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fontAlgn="base" hangingPunct="1">
              <a:spcBef>
                <a:spcPct val="0"/>
              </a:spcBef>
              <a:spcAft>
                <a:spcPct val="0"/>
              </a:spcAft>
            </a:pPr>
            <a:r>
              <a:rPr lang="en-US" sz="2000" dirty="0" err="1">
                <a:solidFill>
                  <a:schemeClr val="tx1">
                    <a:lumMod val="95000"/>
                    <a:lumOff val="5000"/>
                  </a:schemeClr>
                </a:solidFill>
              </a:rPr>
              <a:t>Cầu</a:t>
            </a:r>
            <a:r>
              <a:rPr lang="en-US" sz="2000" dirty="0">
                <a:solidFill>
                  <a:schemeClr val="tx1">
                    <a:lumMod val="95000"/>
                    <a:lumOff val="5000"/>
                  </a:schemeClr>
                </a:solidFill>
              </a:rPr>
              <a:t> </a:t>
            </a:r>
            <a:r>
              <a:rPr lang="en-US" sz="2000" dirty="0" err="1">
                <a:solidFill>
                  <a:schemeClr val="tx1">
                    <a:lumMod val="95000"/>
                    <a:lumOff val="5000"/>
                  </a:schemeClr>
                </a:solidFill>
              </a:rPr>
              <a:t>chì</a:t>
            </a:r>
            <a:endParaRPr lang="vi-VN" sz="2000" dirty="0">
              <a:solidFill>
                <a:schemeClr val="tx1">
                  <a:lumMod val="95000"/>
                  <a:lumOff val="5000"/>
                </a:schemeClr>
              </a:solidFill>
            </a:endParaRPr>
          </a:p>
        </p:txBody>
      </p:sp>
      <p:sp>
        <p:nvSpPr>
          <p:cNvPr id="15" name="Text Box 7">
            <a:extLst>
              <a:ext uri="{FF2B5EF4-FFF2-40B4-BE49-F238E27FC236}">
                <a16:creationId xmlns:a16="http://schemas.microsoft.com/office/drawing/2014/main" id="{78C41E49-71E1-497C-B051-1F1914BC4DD4}"/>
              </a:ext>
            </a:extLst>
          </p:cNvPr>
          <p:cNvSpPr txBox="1">
            <a:spLocks noChangeArrowheads="1"/>
          </p:cNvSpPr>
          <p:nvPr/>
        </p:nvSpPr>
        <p:spPr bwMode="auto">
          <a:xfrm>
            <a:off x="9109365" y="4691775"/>
            <a:ext cx="22219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fontAlgn="base" hangingPunct="1">
              <a:spcBef>
                <a:spcPct val="0"/>
              </a:spcBef>
              <a:spcAft>
                <a:spcPct val="0"/>
              </a:spcAft>
            </a:pPr>
            <a:r>
              <a:rPr lang="en-US" sz="2000" dirty="0" err="1">
                <a:solidFill>
                  <a:schemeClr val="tx1">
                    <a:lumMod val="95000"/>
                    <a:lumOff val="5000"/>
                  </a:schemeClr>
                </a:solidFill>
              </a:rPr>
              <a:t>Bóng</a:t>
            </a:r>
            <a:r>
              <a:rPr lang="en-US" sz="2000" dirty="0">
                <a:solidFill>
                  <a:schemeClr val="tx1">
                    <a:lumMod val="95000"/>
                    <a:lumOff val="5000"/>
                  </a:schemeClr>
                </a:solidFill>
              </a:rPr>
              <a:t> </a:t>
            </a:r>
            <a:r>
              <a:rPr lang="en-US" sz="2000" dirty="0" err="1">
                <a:solidFill>
                  <a:schemeClr val="tx1">
                    <a:lumMod val="95000"/>
                    <a:lumOff val="5000"/>
                  </a:schemeClr>
                </a:solidFill>
              </a:rPr>
              <a:t>đèn</a:t>
            </a:r>
            <a:endParaRPr lang="vi-VN" sz="2000" dirty="0">
              <a:solidFill>
                <a:schemeClr val="tx1">
                  <a:lumMod val="95000"/>
                  <a:lumOff val="5000"/>
                </a:schemeClr>
              </a:solidFill>
            </a:endParaRPr>
          </a:p>
        </p:txBody>
      </p:sp>
      <p:sp>
        <p:nvSpPr>
          <p:cNvPr id="16" name="Text Box 7">
            <a:extLst>
              <a:ext uri="{FF2B5EF4-FFF2-40B4-BE49-F238E27FC236}">
                <a16:creationId xmlns:a16="http://schemas.microsoft.com/office/drawing/2014/main" id="{FB161726-FBFF-4881-AB05-0CC024645327}"/>
              </a:ext>
            </a:extLst>
          </p:cNvPr>
          <p:cNvSpPr txBox="1">
            <a:spLocks noChangeArrowheads="1"/>
          </p:cNvSpPr>
          <p:nvPr/>
        </p:nvSpPr>
        <p:spPr bwMode="auto">
          <a:xfrm>
            <a:off x="428626" y="5342082"/>
            <a:ext cx="3200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fontAlgn="base" hangingPunct="1">
              <a:spcBef>
                <a:spcPct val="0"/>
              </a:spcBef>
              <a:spcAft>
                <a:spcPct val="0"/>
              </a:spcAft>
            </a:pPr>
            <a:r>
              <a:rPr lang="en-US" sz="2000" dirty="0">
                <a:solidFill>
                  <a:schemeClr val="tx1">
                    <a:lumMod val="95000"/>
                    <a:lumOff val="5000"/>
                  </a:schemeClr>
                </a:solidFill>
              </a:rPr>
              <a:t>- </a:t>
            </a:r>
            <a:r>
              <a:rPr lang="en-US" sz="2000" dirty="0" err="1">
                <a:solidFill>
                  <a:schemeClr val="tx1">
                    <a:lumMod val="95000"/>
                    <a:lumOff val="5000"/>
                  </a:schemeClr>
                </a:solidFill>
              </a:rPr>
              <a:t>Dẫn</a:t>
            </a:r>
            <a:r>
              <a:rPr lang="en-US" sz="2000" dirty="0">
                <a:solidFill>
                  <a:schemeClr val="tx1">
                    <a:lumMod val="95000"/>
                    <a:lumOff val="5000"/>
                  </a:schemeClr>
                </a:solidFill>
              </a:rPr>
              <a:t> </a:t>
            </a:r>
            <a:r>
              <a:rPr lang="en-US" sz="2000" dirty="0" err="1">
                <a:solidFill>
                  <a:schemeClr val="tx1">
                    <a:lumMod val="95000"/>
                    <a:lumOff val="5000"/>
                  </a:schemeClr>
                </a:solidFill>
              </a:rPr>
              <a:t>điện</a:t>
            </a:r>
            <a:r>
              <a:rPr lang="en-US" sz="2000" dirty="0">
                <a:solidFill>
                  <a:schemeClr val="tx1">
                    <a:lumMod val="95000"/>
                    <a:lumOff val="5000"/>
                  </a:schemeClr>
                </a:solidFill>
              </a:rPr>
              <a:t>: </a:t>
            </a:r>
            <a:r>
              <a:rPr lang="en-US" sz="2000" dirty="0" err="1">
                <a:solidFill>
                  <a:schemeClr val="tx1">
                    <a:lumMod val="95000"/>
                    <a:lumOff val="5000"/>
                  </a:schemeClr>
                </a:solidFill>
              </a:rPr>
              <a:t>các</a:t>
            </a:r>
            <a:r>
              <a:rPr lang="en-US" sz="2000" dirty="0">
                <a:solidFill>
                  <a:schemeClr val="tx1">
                    <a:lumMod val="95000"/>
                    <a:lumOff val="5000"/>
                  </a:schemeClr>
                </a:solidFill>
              </a:rPr>
              <a:t> </a:t>
            </a:r>
            <a:r>
              <a:rPr lang="en-US" sz="2000" dirty="0" err="1">
                <a:solidFill>
                  <a:schemeClr val="tx1">
                    <a:lumMod val="95000"/>
                    <a:lumOff val="5000"/>
                  </a:schemeClr>
                </a:solidFill>
              </a:rPr>
              <a:t>tiếp</a:t>
            </a:r>
            <a:r>
              <a:rPr lang="en-US" sz="2000" dirty="0">
                <a:solidFill>
                  <a:schemeClr val="tx1">
                    <a:lumMod val="95000"/>
                    <a:lumOff val="5000"/>
                  </a:schemeClr>
                </a:solidFill>
              </a:rPr>
              <a:t> </a:t>
            </a:r>
            <a:r>
              <a:rPr lang="en-US" sz="2000" dirty="0" err="1">
                <a:solidFill>
                  <a:schemeClr val="tx1">
                    <a:lumMod val="95000"/>
                    <a:lumOff val="5000"/>
                  </a:schemeClr>
                </a:solidFill>
              </a:rPr>
              <a:t>điểm</a:t>
            </a:r>
            <a:r>
              <a:rPr lang="en-US" sz="2000" dirty="0">
                <a:solidFill>
                  <a:schemeClr val="tx1">
                    <a:lumMod val="95000"/>
                    <a:lumOff val="5000"/>
                  </a:schemeClr>
                </a:solidFill>
              </a:rPr>
              <a:t>, </a:t>
            </a:r>
            <a:r>
              <a:rPr lang="en-US" sz="2000" dirty="0" err="1">
                <a:solidFill>
                  <a:schemeClr val="tx1">
                    <a:lumMod val="95000"/>
                    <a:lumOff val="5000"/>
                  </a:schemeClr>
                </a:solidFill>
              </a:rPr>
              <a:t>cực</a:t>
            </a:r>
            <a:r>
              <a:rPr lang="en-US" sz="2000" dirty="0">
                <a:solidFill>
                  <a:schemeClr val="tx1">
                    <a:lumMod val="95000"/>
                    <a:lumOff val="5000"/>
                  </a:schemeClr>
                </a:solidFill>
              </a:rPr>
              <a:t> </a:t>
            </a:r>
            <a:r>
              <a:rPr lang="en-US" sz="2000" dirty="0" err="1">
                <a:solidFill>
                  <a:schemeClr val="tx1">
                    <a:lumMod val="95000"/>
                    <a:lumOff val="5000"/>
                  </a:schemeClr>
                </a:solidFill>
              </a:rPr>
              <a:t>bằng</a:t>
            </a:r>
            <a:r>
              <a:rPr lang="en-US" sz="2000" dirty="0">
                <a:solidFill>
                  <a:schemeClr val="tx1">
                    <a:lumMod val="95000"/>
                    <a:lumOff val="5000"/>
                  </a:schemeClr>
                </a:solidFill>
              </a:rPr>
              <a:t> </a:t>
            </a:r>
            <a:r>
              <a:rPr lang="en-US" sz="2000" dirty="0" err="1">
                <a:solidFill>
                  <a:schemeClr val="tx1">
                    <a:lumMod val="95000"/>
                    <a:lumOff val="5000"/>
                  </a:schemeClr>
                </a:solidFill>
              </a:rPr>
              <a:t>đồng</a:t>
            </a:r>
            <a:r>
              <a:rPr lang="en-US" sz="2000" dirty="0">
                <a:solidFill>
                  <a:schemeClr val="tx1">
                    <a:lumMod val="95000"/>
                    <a:lumOff val="5000"/>
                  </a:schemeClr>
                </a:solidFill>
              </a:rPr>
              <a:t> </a:t>
            </a:r>
            <a:endParaRPr lang="vi-VN" sz="2000" dirty="0">
              <a:solidFill>
                <a:schemeClr val="tx1">
                  <a:lumMod val="95000"/>
                  <a:lumOff val="5000"/>
                </a:schemeClr>
              </a:solidFill>
            </a:endParaRPr>
          </a:p>
        </p:txBody>
      </p:sp>
      <p:sp>
        <p:nvSpPr>
          <p:cNvPr id="17" name="Text Box 7">
            <a:extLst>
              <a:ext uri="{FF2B5EF4-FFF2-40B4-BE49-F238E27FC236}">
                <a16:creationId xmlns:a16="http://schemas.microsoft.com/office/drawing/2014/main" id="{F766123A-160B-4F32-807A-84F4D272A7DB}"/>
              </a:ext>
            </a:extLst>
          </p:cNvPr>
          <p:cNvSpPr txBox="1">
            <a:spLocks noChangeArrowheads="1"/>
          </p:cNvSpPr>
          <p:nvPr/>
        </p:nvSpPr>
        <p:spPr bwMode="auto">
          <a:xfrm>
            <a:off x="348959" y="6049968"/>
            <a:ext cx="3200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fontAlgn="base" hangingPunct="1">
              <a:spcBef>
                <a:spcPct val="0"/>
              </a:spcBef>
              <a:spcAft>
                <a:spcPct val="0"/>
              </a:spcAft>
            </a:pPr>
            <a:r>
              <a:rPr lang="en-US" sz="2000" dirty="0">
                <a:solidFill>
                  <a:schemeClr val="tx1">
                    <a:lumMod val="95000"/>
                    <a:lumOff val="5000"/>
                  </a:schemeClr>
                </a:solidFill>
              </a:rPr>
              <a:t>- </a:t>
            </a:r>
            <a:r>
              <a:rPr lang="en-US" sz="2000" dirty="0" err="1">
                <a:solidFill>
                  <a:schemeClr val="tx1">
                    <a:lumMod val="95000"/>
                    <a:lumOff val="5000"/>
                  </a:schemeClr>
                </a:solidFill>
              </a:rPr>
              <a:t>Cách</a:t>
            </a:r>
            <a:r>
              <a:rPr lang="en-US" sz="2000" dirty="0">
                <a:solidFill>
                  <a:schemeClr val="tx1">
                    <a:lumMod val="95000"/>
                    <a:lumOff val="5000"/>
                  </a:schemeClr>
                </a:solidFill>
              </a:rPr>
              <a:t> </a:t>
            </a:r>
            <a:r>
              <a:rPr lang="en-US" sz="2000" dirty="0" err="1">
                <a:solidFill>
                  <a:schemeClr val="tx1">
                    <a:lumMod val="95000"/>
                    <a:lumOff val="5000"/>
                  </a:schemeClr>
                </a:solidFill>
              </a:rPr>
              <a:t>điện</a:t>
            </a:r>
            <a:r>
              <a:rPr lang="en-US" sz="2000" dirty="0">
                <a:solidFill>
                  <a:schemeClr val="tx1">
                    <a:lumMod val="95000"/>
                    <a:lumOff val="5000"/>
                  </a:schemeClr>
                </a:solidFill>
              </a:rPr>
              <a:t>: </a:t>
            </a:r>
            <a:r>
              <a:rPr lang="en-US" sz="2000" dirty="0" err="1">
                <a:solidFill>
                  <a:schemeClr val="tx1">
                    <a:lumMod val="95000"/>
                    <a:lumOff val="5000"/>
                  </a:schemeClr>
                </a:solidFill>
              </a:rPr>
              <a:t>vỏ</a:t>
            </a:r>
            <a:r>
              <a:rPr lang="en-US" sz="2000" dirty="0">
                <a:solidFill>
                  <a:schemeClr val="tx1">
                    <a:lumMod val="95000"/>
                    <a:lumOff val="5000"/>
                  </a:schemeClr>
                </a:solidFill>
              </a:rPr>
              <a:t> </a:t>
            </a:r>
            <a:r>
              <a:rPr lang="en-US" sz="2000" dirty="0" err="1">
                <a:solidFill>
                  <a:schemeClr val="tx1">
                    <a:lumMod val="95000"/>
                    <a:lumOff val="5000"/>
                  </a:schemeClr>
                </a:solidFill>
              </a:rPr>
              <a:t>công</a:t>
            </a:r>
            <a:r>
              <a:rPr lang="en-US" sz="2000" dirty="0">
                <a:solidFill>
                  <a:schemeClr val="tx1">
                    <a:lumMod val="95000"/>
                    <a:lumOff val="5000"/>
                  </a:schemeClr>
                </a:solidFill>
              </a:rPr>
              <a:t> </a:t>
            </a:r>
            <a:r>
              <a:rPr lang="en-US" sz="2000" dirty="0" err="1">
                <a:solidFill>
                  <a:schemeClr val="tx1">
                    <a:lumMod val="95000"/>
                    <a:lumOff val="5000"/>
                  </a:schemeClr>
                </a:solidFill>
              </a:rPr>
              <a:t>tắc</a:t>
            </a:r>
            <a:r>
              <a:rPr lang="en-US" sz="2000" dirty="0">
                <a:solidFill>
                  <a:schemeClr val="tx1">
                    <a:lumMod val="95000"/>
                    <a:lumOff val="5000"/>
                  </a:schemeClr>
                </a:solidFill>
              </a:rPr>
              <a:t> </a:t>
            </a:r>
            <a:r>
              <a:rPr lang="en-US" sz="2000" dirty="0" err="1">
                <a:solidFill>
                  <a:schemeClr val="tx1">
                    <a:lumMod val="95000"/>
                    <a:lumOff val="5000"/>
                  </a:schemeClr>
                </a:solidFill>
              </a:rPr>
              <a:t>bằng</a:t>
            </a:r>
            <a:r>
              <a:rPr lang="en-US" sz="2000" dirty="0">
                <a:solidFill>
                  <a:schemeClr val="tx1">
                    <a:lumMod val="95000"/>
                    <a:lumOff val="5000"/>
                  </a:schemeClr>
                </a:solidFill>
              </a:rPr>
              <a:t> </a:t>
            </a:r>
            <a:r>
              <a:rPr lang="en-US" sz="2000" dirty="0" err="1">
                <a:solidFill>
                  <a:schemeClr val="tx1">
                    <a:lumMod val="95000"/>
                    <a:lumOff val="5000"/>
                  </a:schemeClr>
                </a:solidFill>
              </a:rPr>
              <a:t>nhựa</a:t>
            </a:r>
            <a:endParaRPr lang="vi-VN" sz="2000" dirty="0">
              <a:solidFill>
                <a:schemeClr val="tx1">
                  <a:lumMod val="95000"/>
                  <a:lumOff val="5000"/>
                </a:schemeClr>
              </a:solidFill>
            </a:endParaRPr>
          </a:p>
        </p:txBody>
      </p:sp>
      <p:sp>
        <p:nvSpPr>
          <p:cNvPr id="18" name="Text Box 7">
            <a:extLst>
              <a:ext uri="{FF2B5EF4-FFF2-40B4-BE49-F238E27FC236}">
                <a16:creationId xmlns:a16="http://schemas.microsoft.com/office/drawing/2014/main" id="{FE407238-DEE8-4C3D-8663-9DFFD12E266E}"/>
              </a:ext>
            </a:extLst>
          </p:cNvPr>
          <p:cNvSpPr txBox="1">
            <a:spLocks noChangeArrowheads="1"/>
          </p:cNvSpPr>
          <p:nvPr/>
        </p:nvSpPr>
        <p:spPr bwMode="auto">
          <a:xfrm>
            <a:off x="4495800" y="5342082"/>
            <a:ext cx="3200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fontAlgn="base" hangingPunct="1">
              <a:spcBef>
                <a:spcPct val="0"/>
              </a:spcBef>
              <a:spcAft>
                <a:spcPct val="0"/>
              </a:spcAft>
            </a:pPr>
            <a:r>
              <a:rPr lang="en-US" sz="2000" dirty="0">
                <a:solidFill>
                  <a:schemeClr val="tx1">
                    <a:lumMod val="95000"/>
                    <a:lumOff val="5000"/>
                  </a:schemeClr>
                </a:solidFill>
              </a:rPr>
              <a:t>- </a:t>
            </a:r>
            <a:r>
              <a:rPr lang="en-US" sz="2000" dirty="0" err="1">
                <a:solidFill>
                  <a:schemeClr val="tx1">
                    <a:lumMod val="95000"/>
                    <a:lumOff val="5000"/>
                  </a:schemeClr>
                </a:solidFill>
              </a:rPr>
              <a:t>Dẫn</a:t>
            </a:r>
            <a:r>
              <a:rPr lang="en-US" sz="2000" dirty="0">
                <a:solidFill>
                  <a:schemeClr val="tx1">
                    <a:lumMod val="95000"/>
                    <a:lumOff val="5000"/>
                  </a:schemeClr>
                </a:solidFill>
              </a:rPr>
              <a:t> </a:t>
            </a:r>
            <a:r>
              <a:rPr lang="en-US" sz="2000" dirty="0" err="1">
                <a:solidFill>
                  <a:schemeClr val="tx1">
                    <a:lumMod val="95000"/>
                    <a:lumOff val="5000"/>
                  </a:schemeClr>
                </a:solidFill>
              </a:rPr>
              <a:t>điện</a:t>
            </a:r>
            <a:r>
              <a:rPr lang="en-US" sz="2000" dirty="0">
                <a:solidFill>
                  <a:schemeClr val="tx1">
                    <a:lumMod val="95000"/>
                    <a:lumOff val="5000"/>
                  </a:schemeClr>
                </a:solidFill>
              </a:rPr>
              <a:t>: </a:t>
            </a:r>
            <a:r>
              <a:rPr lang="en-US" sz="2000" dirty="0" err="1">
                <a:solidFill>
                  <a:schemeClr val="tx1">
                    <a:lumMod val="95000"/>
                    <a:lumOff val="5000"/>
                  </a:schemeClr>
                </a:solidFill>
              </a:rPr>
              <a:t>các</a:t>
            </a:r>
            <a:r>
              <a:rPr lang="en-US" sz="2000" dirty="0">
                <a:solidFill>
                  <a:schemeClr val="tx1">
                    <a:lumMod val="95000"/>
                    <a:lumOff val="5000"/>
                  </a:schemeClr>
                </a:solidFill>
              </a:rPr>
              <a:t> </a:t>
            </a:r>
            <a:r>
              <a:rPr lang="en-US" sz="2000" dirty="0" err="1">
                <a:solidFill>
                  <a:schemeClr val="tx1">
                    <a:lumMod val="95000"/>
                    <a:lumOff val="5000"/>
                  </a:schemeClr>
                </a:solidFill>
              </a:rPr>
              <a:t>tiếp</a:t>
            </a:r>
            <a:r>
              <a:rPr lang="en-US" sz="2000" dirty="0">
                <a:solidFill>
                  <a:schemeClr val="tx1">
                    <a:lumMod val="95000"/>
                    <a:lumOff val="5000"/>
                  </a:schemeClr>
                </a:solidFill>
              </a:rPr>
              <a:t> </a:t>
            </a:r>
            <a:r>
              <a:rPr lang="en-US" sz="2000" dirty="0" err="1">
                <a:solidFill>
                  <a:schemeClr val="tx1">
                    <a:lumMod val="95000"/>
                    <a:lumOff val="5000"/>
                  </a:schemeClr>
                </a:solidFill>
              </a:rPr>
              <a:t>điểm</a:t>
            </a:r>
            <a:r>
              <a:rPr lang="en-US" sz="2000" dirty="0">
                <a:solidFill>
                  <a:schemeClr val="tx1">
                    <a:lumMod val="95000"/>
                    <a:lumOff val="5000"/>
                  </a:schemeClr>
                </a:solidFill>
              </a:rPr>
              <a:t> </a:t>
            </a:r>
            <a:r>
              <a:rPr lang="en-US" sz="2000" dirty="0" err="1">
                <a:solidFill>
                  <a:schemeClr val="tx1">
                    <a:lumMod val="95000"/>
                    <a:lumOff val="5000"/>
                  </a:schemeClr>
                </a:solidFill>
              </a:rPr>
              <a:t>bằng</a:t>
            </a:r>
            <a:r>
              <a:rPr lang="en-US" sz="2000" dirty="0">
                <a:solidFill>
                  <a:schemeClr val="tx1">
                    <a:lumMod val="95000"/>
                    <a:lumOff val="5000"/>
                  </a:schemeClr>
                </a:solidFill>
              </a:rPr>
              <a:t> </a:t>
            </a:r>
            <a:r>
              <a:rPr lang="en-US" sz="2000" dirty="0" err="1">
                <a:solidFill>
                  <a:schemeClr val="tx1">
                    <a:lumMod val="95000"/>
                    <a:lumOff val="5000"/>
                  </a:schemeClr>
                </a:solidFill>
              </a:rPr>
              <a:t>đồng</a:t>
            </a:r>
            <a:r>
              <a:rPr lang="en-US" sz="2000" dirty="0">
                <a:solidFill>
                  <a:schemeClr val="tx1">
                    <a:lumMod val="95000"/>
                    <a:lumOff val="5000"/>
                  </a:schemeClr>
                </a:solidFill>
              </a:rPr>
              <a:t>, </a:t>
            </a:r>
            <a:r>
              <a:rPr lang="en-US" sz="2000" dirty="0" err="1">
                <a:solidFill>
                  <a:schemeClr val="tx1">
                    <a:lumMod val="95000"/>
                    <a:lumOff val="5000"/>
                  </a:schemeClr>
                </a:solidFill>
              </a:rPr>
              <a:t>dây</a:t>
            </a:r>
            <a:r>
              <a:rPr lang="en-US" sz="2000" dirty="0">
                <a:solidFill>
                  <a:schemeClr val="tx1">
                    <a:lumMod val="95000"/>
                    <a:lumOff val="5000"/>
                  </a:schemeClr>
                </a:solidFill>
              </a:rPr>
              <a:t> </a:t>
            </a:r>
            <a:r>
              <a:rPr lang="en-US" sz="2000" dirty="0" err="1">
                <a:solidFill>
                  <a:schemeClr val="tx1">
                    <a:lumMod val="95000"/>
                    <a:lumOff val="5000"/>
                  </a:schemeClr>
                </a:solidFill>
              </a:rPr>
              <a:t>chì</a:t>
            </a:r>
            <a:r>
              <a:rPr lang="en-US" sz="2000" dirty="0">
                <a:solidFill>
                  <a:schemeClr val="tx1">
                    <a:lumMod val="95000"/>
                    <a:lumOff val="5000"/>
                  </a:schemeClr>
                </a:solidFill>
              </a:rPr>
              <a:t> </a:t>
            </a:r>
            <a:endParaRPr lang="vi-VN" sz="2000" dirty="0">
              <a:solidFill>
                <a:schemeClr val="tx1">
                  <a:lumMod val="95000"/>
                  <a:lumOff val="5000"/>
                </a:schemeClr>
              </a:solidFill>
            </a:endParaRPr>
          </a:p>
        </p:txBody>
      </p:sp>
      <p:sp>
        <p:nvSpPr>
          <p:cNvPr id="19" name="Text Box 7">
            <a:extLst>
              <a:ext uri="{FF2B5EF4-FFF2-40B4-BE49-F238E27FC236}">
                <a16:creationId xmlns:a16="http://schemas.microsoft.com/office/drawing/2014/main" id="{BE802714-A401-46F7-AD7E-9769C9DECE8C}"/>
              </a:ext>
            </a:extLst>
          </p:cNvPr>
          <p:cNvSpPr txBox="1">
            <a:spLocks noChangeArrowheads="1"/>
          </p:cNvSpPr>
          <p:nvPr/>
        </p:nvSpPr>
        <p:spPr bwMode="auto">
          <a:xfrm>
            <a:off x="4495800" y="6038924"/>
            <a:ext cx="3200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fontAlgn="base" hangingPunct="1">
              <a:spcBef>
                <a:spcPct val="0"/>
              </a:spcBef>
              <a:spcAft>
                <a:spcPct val="0"/>
              </a:spcAft>
            </a:pPr>
            <a:r>
              <a:rPr lang="en-US" sz="2000" dirty="0">
                <a:solidFill>
                  <a:schemeClr val="tx1">
                    <a:lumMod val="95000"/>
                    <a:lumOff val="5000"/>
                  </a:schemeClr>
                </a:solidFill>
              </a:rPr>
              <a:t>- </a:t>
            </a:r>
            <a:r>
              <a:rPr lang="en-US" sz="2000" dirty="0" err="1">
                <a:solidFill>
                  <a:schemeClr val="tx1">
                    <a:lumMod val="95000"/>
                    <a:lumOff val="5000"/>
                  </a:schemeClr>
                </a:solidFill>
              </a:rPr>
              <a:t>Cách</a:t>
            </a:r>
            <a:r>
              <a:rPr lang="en-US" sz="2000" dirty="0">
                <a:solidFill>
                  <a:schemeClr val="tx1">
                    <a:lumMod val="95000"/>
                    <a:lumOff val="5000"/>
                  </a:schemeClr>
                </a:solidFill>
              </a:rPr>
              <a:t> </a:t>
            </a:r>
            <a:r>
              <a:rPr lang="en-US" sz="2000" dirty="0" err="1">
                <a:solidFill>
                  <a:schemeClr val="tx1">
                    <a:lumMod val="95000"/>
                    <a:lumOff val="5000"/>
                  </a:schemeClr>
                </a:solidFill>
              </a:rPr>
              <a:t>điện</a:t>
            </a:r>
            <a:r>
              <a:rPr lang="en-US" sz="2000" dirty="0">
                <a:solidFill>
                  <a:schemeClr val="tx1">
                    <a:lumMod val="95000"/>
                    <a:lumOff val="5000"/>
                  </a:schemeClr>
                </a:solidFill>
              </a:rPr>
              <a:t>: </a:t>
            </a:r>
            <a:r>
              <a:rPr lang="en-US" sz="2000" dirty="0" err="1">
                <a:solidFill>
                  <a:schemeClr val="tx1">
                    <a:lumMod val="95000"/>
                    <a:lumOff val="5000"/>
                  </a:schemeClr>
                </a:solidFill>
              </a:rPr>
              <a:t>hộp</a:t>
            </a:r>
            <a:r>
              <a:rPr lang="en-US" sz="2000" dirty="0">
                <a:solidFill>
                  <a:schemeClr val="tx1">
                    <a:lumMod val="95000"/>
                    <a:lumOff val="5000"/>
                  </a:schemeClr>
                </a:solidFill>
              </a:rPr>
              <a:t> </a:t>
            </a:r>
            <a:r>
              <a:rPr lang="en-US" sz="2000" dirty="0" err="1">
                <a:solidFill>
                  <a:schemeClr val="tx1">
                    <a:lumMod val="95000"/>
                    <a:lumOff val="5000"/>
                  </a:schemeClr>
                </a:solidFill>
              </a:rPr>
              <a:t>cầu</a:t>
            </a:r>
            <a:r>
              <a:rPr lang="en-US" sz="2000" dirty="0">
                <a:solidFill>
                  <a:schemeClr val="tx1">
                    <a:lumMod val="95000"/>
                    <a:lumOff val="5000"/>
                  </a:schemeClr>
                </a:solidFill>
              </a:rPr>
              <a:t> </a:t>
            </a:r>
            <a:r>
              <a:rPr lang="en-US" sz="2000" dirty="0" err="1">
                <a:solidFill>
                  <a:schemeClr val="tx1">
                    <a:lumMod val="95000"/>
                    <a:lumOff val="5000"/>
                  </a:schemeClr>
                </a:solidFill>
              </a:rPr>
              <a:t>chì</a:t>
            </a:r>
            <a:r>
              <a:rPr lang="en-US" sz="2000" dirty="0">
                <a:solidFill>
                  <a:schemeClr val="tx1">
                    <a:lumMod val="95000"/>
                    <a:lumOff val="5000"/>
                  </a:schemeClr>
                </a:solidFill>
              </a:rPr>
              <a:t> </a:t>
            </a:r>
            <a:r>
              <a:rPr lang="en-US" sz="2000" dirty="0" err="1">
                <a:solidFill>
                  <a:schemeClr val="tx1">
                    <a:lumMod val="95000"/>
                    <a:lumOff val="5000"/>
                  </a:schemeClr>
                </a:solidFill>
              </a:rPr>
              <a:t>bằng</a:t>
            </a:r>
            <a:r>
              <a:rPr lang="en-US" sz="2000" dirty="0">
                <a:solidFill>
                  <a:schemeClr val="tx1">
                    <a:lumMod val="95000"/>
                    <a:lumOff val="5000"/>
                  </a:schemeClr>
                </a:solidFill>
              </a:rPr>
              <a:t> </a:t>
            </a:r>
            <a:r>
              <a:rPr lang="en-US" sz="2000" dirty="0" err="1">
                <a:solidFill>
                  <a:schemeClr val="tx1">
                    <a:lumMod val="95000"/>
                    <a:lumOff val="5000"/>
                  </a:schemeClr>
                </a:solidFill>
              </a:rPr>
              <a:t>nhựa</a:t>
            </a:r>
            <a:endParaRPr lang="vi-VN" sz="2000" dirty="0">
              <a:solidFill>
                <a:schemeClr val="tx1">
                  <a:lumMod val="95000"/>
                  <a:lumOff val="5000"/>
                </a:schemeClr>
              </a:solidFill>
            </a:endParaRPr>
          </a:p>
        </p:txBody>
      </p:sp>
      <p:sp>
        <p:nvSpPr>
          <p:cNvPr id="20" name="Text Box 7">
            <a:extLst>
              <a:ext uri="{FF2B5EF4-FFF2-40B4-BE49-F238E27FC236}">
                <a16:creationId xmlns:a16="http://schemas.microsoft.com/office/drawing/2014/main" id="{98CD2C18-EBCC-4F74-A1F7-36CBF2893179}"/>
              </a:ext>
            </a:extLst>
          </p:cNvPr>
          <p:cNvSpPr txBox="1">
            <a:spLocks noChangeArrowheads="1"/>
          </p:cNvSpPr>
          <p:nvPr/>
        </p:nvSpPr>
        <p:spPr bwMode="auto">
          <a:xfrm>
            <a:off x="8381999" y="5284966"/>
            <a:ext cx="3200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fontAlgn="base" hangingPunct="1">
              <a:spcBef>
                <a:spcPct val="0"/>
              </a:spcBef>
              <a:spcAft>
                <a:spcPct val="0"/>
              </a:spcAft>
            </a:pPr>
            <a:r>
              <a:rPr lang="en-US" sz="2000" dirty="0">
                <a:solidFill>
                  <a:schemeClr val="tx1">
                    <a:lumMod val="95000"/>
                    <a:lumOff val="5000"/>
                  </a:schemeClr>
                </a:solidFill>
              </a:rPr>
              <a:t>- </a:t>
            </a:r>
            <a:r>
              <a:rPr lang="en-US" sz="2000" dirty="0" err="1">
                <a:solidFill>
                  <a:schemeClr val="tx1">
                    <a:lumMod val="95000"/>
                    <a:lumOff val="5000"/>
                  </a:schemeClr>
                </a:solidFill>
              </a:rPr>
              <a:t>Dẫn</a:t>
            </a:r>
            <a:r>
              <a:rPr lang="en-US" sz="2000" dirty="0">
                <a:solidFill>
                  <a:schemeClr val="tx1">
                    <a:lumMod val="95000"/>
                    <a:lumOff val="5000"/>
                  </a:schemeClr>
                </a:solidFill>
              </a:rPr>
              <a:t> </a:t>
            </a:r>
            <a:r>
              <a:rPr lang="en-US" sz="2000" dirty="0" err="1">
                <a:solidFill>
                  <a:schemeClr val="tx1">
                    <a:lumMod val="95000"/>
                    <a:lumOff val="5000"/>
                  </a:schemeClr>
                </a:solidFill>
              </a:rPr>
              <a:t>điện</a:t>
            </a:r>
            <a:r>
              <a:rPr lang="en-US" sz="2000" dirty="0">
                <a:solidFill>
                  <a:schemeClr val="tx1">
                    <a:lumMod val="95000"/>
                    <a:lumOff val="5000"/>
                  </a:schemeClr>
                </a:solidFill>
              </a:rPr>
              <a:t>: </a:t>
            </a:r>
            <a:r>
              <a:rPr lang="en-US" sz="2000" dirty="0" err="1">
                <a:solidFill>
                  <a:schemeClr val="tx1">
                    <a:lumMod val="95000"/>
                    <a:lumOff val="5000"/>
                  </a:schemeClr>
                </a:solidFill>
              </a:rPr>
              <a:t>đuôi</a:t>
            </a:r>
            <a:r>
              <a:rPr lang="en-US" sz="2000" dirty="0">
                <a:solidFill>
                  <a:schemeClr val="tx1">
                    <a:lumMod val="95000"/>
                    <a:lumOff val="5000"/>
                  </a:schemeClr>
                </a:solidFill>
              </a:rPr>
              <a:t> </a:t>
            </a:r>
            <a:r>
              <a:rPr lang="en-US" sz="2000" dirty="0" err="1">
                <a:solidFill>
                  <a:schemeClr val="tx1">
                    <a:lumMod val="95000"/>
                    <a:lumOff val="5000"/>
                  </a:schemeClr>
                </a:solidFill>
              </a:rPr>
              <a:t>đèn</a:t>
            </a:r>
            <a:r>
              <a:rPr lang="en-US" sz="2000" dirty="0">
                <a:solidFill>
                  <a:schemeClr val="tx1">
                    <a:lumMod val="95000"/>
                    <a:lumOff val="5000"/>
                  </a:schemeClr>
                </a:solidFill>
              </a:rPr>
              <a:t>, </a:t>
            </a:r>
            <a:r>
              <a:rPr lang="en-US" sz="2000" dirty="0" err="1">
                <a:solidFill>
                  <a:schemeClr val="tx1">
                    <a:lumMod val="95000"/>
                    <a:lumOff val="5000"/>
                  </a:schemeClr>
                </a:solidFill>
              </a:rPr>
              <a:t>sợi</a:t>
            </a:r>
            <a:r>
              <a:rPr lang="en-US" sz="2000" dirty="0">
                <a:solidFill>
                  <a:schemeClr val="tx1">
                    <a:lumMod val="95000"/>
                    <a:lumOff val="5000"/>
                  </a:schemeClr>
                </a:solidFill>
              </a:rPr>
              <a:t> </a:t>
            </a:r>
            <a:r>
              <a:rPr lang="en-US" sz="2000" dirty="0" err="1">
                <a:solidFill>
                  <a:schemeClr val="tx1">
                    <a:lumMod val="95000"/>
                    <a:lumOff val="5000"/>
                  </a:schemeClr>
                </a:solidFill>
              </a:rPr>
              <a:t>đốt</a:t>
            </a:r>
            <a:endParaRPr lang="vi-VN" sz="2000" dirty="0">
              <a:solidFill>
                <a:schemeClr val="tx1">
                  <a:lumMod val="95000"/>
                  <a:lumOff val="5000"/>
                </a:schemeClr>
              </a:solidFill>
            </a:endParaRPr>
          </a:p>
        </p:txBody>
      </p:sp>
      <p:sp>
        <p:nvSpPr>
          <p:cNvPr id="21" name="Text Box 7">
            <a:extLst>
              <a:ext uri="{FF2B5EF4-FFF2-40B4-BE49-F238E27FC236}">
                <a16:creationId xmlns:a16="http://schemas.microsoft.com/office/drawing/2014/main" id="{FB7F2D95-A087-4D87-B588-FF34751AC0D9}"/>
              </a:ext>
            </a:extLst>
          </p:cNvPr>
          <p:cNvSpPr txBox="1">
            <a:spLocks noChangeArrowheads="1"/>
          </p:cNvSpPr>
          <p:nvPr/>
        </p:nvSpPr>
        <p:spPr bwMode="auto">
          <a:xfrm>
            <a:off x="8467724" y="5693209"/>
            <a:ext cx="3200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fontAlgn="base" hangingPunct="1">
              <a:spcBef>
                <a:spcPct val="0"/>
              </a:spcBef>
              <a:spcAft>
                <a:spcPct val="0"/>
              </a:spcAft>
            </a:pPr>
            <a:r>
              <a:rPr lang="en-US" sz="2000" dirty="0">
                <a:solidFill>
                  <a:schemeClr val="tx1">
                    <a:lumMod val="95000"/>
                    <a:lumOff val="5000"/>
                  </a:schemeClr>
                </a:solidFill>
              </a:rPr>
              <a:t>- </a:t>
            </a:r>
            <a:r>
              <a:rPr lang="en-US" sz="2000" dirty="0" err="1">
                <a:solidFill>
                  <a:schemeClr val="tx1">
                    <a:lumMod val="95000"/>
                    <a:lumOff val="5000"/>
                  </a:schemeClr>
                </a:solidFill>
              </a:rPr>
              <a:t>Cách</a:t>
            </a:r>
            <a:r>
              <a:rPr lang="en-US" sz="2000" dirty="0">
                <a:solidFill>
                  <a:schemeClr val="tx1">
                    <a:lumMod val="95000"/>
                    <a:lumOff val="5000"/>
                  </a:schemeClr>
                </a:solidFill>
              </a:rPr>
              <a:t> </a:t>
            </a:r>
            <a:r>
              <a:rPr lang="en-US" sz="2000" dirty="0" err="1">
                <a:solidFill>
                  <a:schemeClr val="tx1">
                    <a:lumMod val="95000"/>
                    <a:lumOff val="5000"/>
                  </a:schemeClr>
                </a:solidFill>
              </a:rPr>
              <a:t>điện</a:t>
            </a:r>
            <a:r>
              <a:rPr lang="en-US" sz="2000" dirty="0">
                <a:solidFill>
                  <a:schemeClr val="tx1">
                    <a:lumMod val="95000"/>
                    <a:lumOff val="5000"/>
                  </a:schemeClr>
                </a:solidFill>
              </a:rPr>
              <a:t>: </a:t>
            </a:r>
            <a:r>
              <a:rPr lang="en-US" sz="2000" dirty="0" err="1">
                <a:solidFill>
                  <a:schemeClr val="tx1">
                    <a:lumMod val="95000"/>
                    <a:lumOff val="5000"/>
                  </a:schemeClr>
                </a:solidFill>
              </a:rPr>
              <a:t>bóng</a:t>
            </a:r>
            <a:r>
              <a:rPr lang="en-US" sz="2000" dirty="0">
                <a:solidFill>
                  <a:schemeClr val="tx1">
                    <a:lumMod val="95000"/>
                    <a:lumOff val="5000"/>
                  </a:schemeClr>
                </a:solidFill>
              </a:rPr>
              <a:t> </a:t>
            </a:r>
            <a:r>
              <a:rPr lang="en-US" sz="2000" dirty="0" err="1">
                <a:solidFill>
                  <a:schemeClr val="tx1">
                    <a:lumMod val="95000"/>
                    <a:lumOff val="5000"/>
                  </a:schemeClr>
                </a:solidFill>
              </a:rPr>
              <a:t>thủy</a:t>
            </a:r>
            <a:r>
              <a:rPr lang="en-US" sz="2000" dirty="0">
                <a:solidFill>
                  <a:schemeClr val="tx1">
                    <a:lumMod val="95000"/>
                    <a:lumOff val="5000"/>
                  </a:schemeClr>
                </a:solidFill>
              </a:rPr>
              <a:t> </a:t>
            </a:r>
            <a:r>
              <a:rPr lang="en-US" sz="2000" dirty="0" err="1">
                <a:solidFill>
                  <a:schemeClr val="tx1">
                    <a:lumMod val="95000"/>
                    <a:lumOff val="5000"/>
                  </a:schemeClr>
                </a:solidFill>
              </a:rPr>
              <a:t>tinh</a:t>
            </a:r>
            <a:endParaRPr lang="vi-VN" sz="2000" dirty="0">
              <a:solidFill>
                <a:schemeClr val="tx1">
                  <a:lumMod val="95000"/>
                  <a:lumOff val="5000"/>
                </a:schemeClr>
              </a:solidFill>
            </a:endParaRPr>
          </a:p>
        </p:txBody>
      </p:sp>
      <p:sp>
        <p:nvSpPr>
          <p:cNvPr id="22" name="TextBox 21"/>
          <p:cNvSpPr txBox="1"/>
          <p:nvPr/>
        </p:nvSpPr>
        <p:spPr>
          <a:xfrm>
            <a:off x="3602309" y="-29817"/>
            <a:ext cx="5128591" cy="584775"/>
          </a:xfrm>
          <a:prstGeom prst="rect">
            <a:avLst/>
          </a:prstGeom>
          <a:noFill/>
        </p:spPr>
        <p:txBody>
          <a:bodyPr wrap="square" rtlCol="0">
            <a:spAutoFit/>
          </a:bodyPr>
          <a:lstStyle/>
          <a:p>
            <a:r>
              <a:rPr lang="en-US" sz="3200" b="1">
                <a:solidFill>
                  <a:srgbClr val="0070C0"/>
                </a:solidFill>
                <a:latin typeface="Times New Roman" pitchFamily="18" charset="0"/>
                <a:cs typeface="Times New Roman" pitchFamily="18" charset="0"/>
              </a:rPr>
              <a:t>BÀI 20: SỰ NHIỄM ĐIỆN </a:t>
            </a:r>
          </a:p>
        </p:txBody>
      </p:sp>
      <p:sp>
        <p:nvSpPr>
          <p:cNvPr id="26" name="TextBox 25"/>
          <p:cNvSpPr txBox="1"/>
          <p:nvPr/>
        </p:nvSpPr>
        <p:spPr>
          <a:xfrm>
            <a:off x="64041" y="433772"/>
            <a:ext cx="8437702" cy="523220"/>
          </a:xfrm>
          <a:prstGeom prst="rect">
            <a:avLst/>
          </a:prstGeom>
          <a:noFill/>
        </p:spPr>
        <p:txBody>
          <a:bodyPr wrap="square" rtlCol="0">
            <a:spAutoFit/>
          </a:bodyPr>
          <a:lstStyle/>
          <a:p>
            <a:pPr>
              <a:defRPr/>
            </a:pPr>
            <a:r>
              <a:rPr lang="en-US" sz="2800" b="1">
                <a:solidFill>
                  <a:srgbClr val="FF0000"/>
                </a:solidFill>
                <a:latin typeface="Times New Roman" pitchFamily="18" charset="0"/>
                <a:cs typeface="Times New Roman" pitchFamily="18" charset="0"/>
              </a:rPr>
              <a:t>III. VẬT DẪN ĐIỆN VÀ VẬT CÁCH ĐIỆN.</a:t>
            </a:r>
          </a:p>
        </p:txBody>
      </p:sp>
    </p:spTree>
    <p:extLst>
      <p:ext uri="{BB962C8B-B14F-4D97-AF65-F5344CB8AC3E}">
        <p14:creationId xmlns:p14="http://schemas.microsoft.com/office/powerpoint/2010/main" val="82594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500"/>
                            </p:stCondLst>
                            <p:childTnLst>
                              <p:par>
                                <p:cTn id="14" presetID="21" presetClass="entr" presetSubtype="3"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heel(3)">
                                      <p:cBhvr>
                                        <p:cTn id="16" dur="2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par>
                          <p:cTn id="27" fill="hold">
                            <p:stCondLst>
                              <p:cond delay="500"/>
                            </p:stCondLst>
                            <p:childTnLst>
                              <p:par>
                                <p:cTn id="28" presetID="21" presetClass="entr" presetSubtype="3"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heel(3)">
                                      <p:cBhvr>
                                        <p:cTn id="30" dur="20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childTnLst>
                          </p:cTn>
                        </p:par>
                        <p:par>
                          <p:cTn id="41" fill="hold">
                            <p:stCondLst>
                              <p:cond delay="500"/>
                            </p:stCondLst>
                            <p:childTnLst>
                              <p:par>
                                <p:cTn id="42" presetID="21" presetClass="entr" presetSubtype="3"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heel(3)">
                                      <p:cBhvr>
                                        <p:cTn id="44"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P spid="12" grpId="0" animBg="1"/>
      <p:bldP spid="16" grpId="0"/>
      <p:bldP spid="17" grpId="0"/>
      <p:bldP spid="18" grpId="0"/>
      <p:bldP spid="19"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06291" y="407963"/>
            <a:ext cx="1838863" cy="1838862"/>
          </a:xfrm>
          <a:prstGeom prst="rect">
            <a:avLst/>
          </a:prstGeom>
        </p:spPr>
      </p:pic>
      <p:sp>
        <p:nvSpPr>
          <p:cNvPr id="5" name="TextBox 4"/>
          <p:cNvSpPr txBox="1"/>
          <p:nvPr/>
        </p:nvSpPr>
        <p:spPr>
          <a:xfrm>
            <a:off x="3602309" y="-29817"/>
            <a:ext cx="5128591" cy="584775"/>
          </a:xfrm>
          <a:prstGeom prst="rect">
            <a:avLst/>
          </a:prstGeom>
          <a:noFill/>
        </p:spPr>
        <p:txBody>
          <a:bodyPr wrap="square" rtlCol="0">
            <a:spAutoFit/>
          </a:bodyPr>
          <a:lstStyle/>
          <a:p>
            <a:r>
              <a:rPr lang="en-US" sz="3200" b="1">
                <a:solidFill>
                  <a:srgbClr val="0070C0"/>
                </a:solidFill>
                <a:latin typeface="Times New Roman" pitchFamily="18" charset="0"/>
                <a:cs typeface="Times New Roman" pitchFamily="18" charset="0"/>
              </a:rPr>
              <a:t>BÀI 20: SỰ NHIỄM ĐIỆN </a:t>
            </a:r>
          </a:p>
        </p:txBody>
      </p:sp>
      <p:sp>
        <p:nvSpPr>
          <p:cNvPr id="6" name="TextBox 5"/>
          <p:cNvSpPr txBox="1"/>
          <p:nvPr/>
        </p:nvSpPr>
        <p:spPr>
          <a:xfrm>
            <a:off x="64041" y="433772"/>
            <a:ext cx="8437702" cy="523220"/>
          </a:xfrm>
          <a:prstGeom prst="rect">
            <a:avLst/>
          </a:prstGeom>
          <a:noFill/>
        </p:spPr>
        <p:txBody>
          <a:bodyPr wrap="square" rtlCol="0">
            <a:spAutoFit/>
          </a:bodyPr>
          <a:lstStyle/>
          <a:p>
            <a:pPr>
              <a:defRPr/>
            </a:pPr>
            <a:r>
              <a:rPr lang="en-US" sz="2800" b="1">
                <a:solidFill>
                  <a:srgbClr val="FF0000"/>
                </a:solidFill>
                <a:latin typeface="Times New Roman" pitchFamily="18" charset="0"/>
                <a:cs typeface="Times New Roman" pitchFamily="18" charset="0"/>
              </a:rPr>
              <a:t>III. VẬT DẪN ĐIỆN VÀ VẬT CÁCH ĐIỆN.</a:t>
            </a:r>
          </a:p>
        </p:txBody>
      </p:sp>
      <p:sp>
        <p:nvSpPr>
          <p:cNvPr id="3" name="TextBox 2"/>
          <p:cNvSpPr txBox="1"/>
          <p:nvPr/>
        </p:nvSpPr>
        <p:spPr>
          <a:xfrm>
            <a:off x="522513" y="1055251"/>
            <a:ext cx="9459687" cy="1200329"/>
          </a:xfrm>
          <a:prstGeom prst="rect">
            <a:avLst/>
          </a:prstGeom>
          <a:noFill/>
        </p:spPr>
        <p:txBody>
          <a:bodyPr wrap="square" rtlCol="0">
            <a:spAutoFit/>
          </a:bodyPr>
          <a:lstStyle/>
          <a:p>
            <a:r>
              <a:rPr lang="en-US" sz="3600">
                <a:latin typeface="Times New Roman" pitchFamily="18" charset="0"/>
                <a:cs typeface="Times New Roman" pitchFamily="18" charset="0"/>
              </a:rPr>
              <a:t> - Vật dẫn điện là vật làm bằng chất mà trong đó các hạt mang điện có thể di chuyển tự do. </a:t>
            </a:r>
          </a:p>
        </p:txBody>
      </p:sp>
      <p:sp>
        <p:nvSpPr>
          <p:cNvPr id="9" name="Text Box 7">
            <a:extLst>
              <a:ext uri="{FF2B5EF4-FFF2-40B4-BE49-F238E27FC236}">
                <a16:creationId xmlns:a16="http://schemas.microsoft.com/office/drawing/2014/main" id="{9A59FBA3-24EE-405E-892C-BBD551FB0967}"/>
              </a:ext>
            </a:extLst>
          </p:cNvPr>
          <p:cNvSpPr txBox="1">
            <a:spLocks noChangeArrowheads="1"/>
          </p:cNvSpPr>
          <p:nvPr/>
        </p:nvSpPr>
        <p:spPr bwMode="auto">
          <a:xfrm>
            <a:off x="678379" y="2221751"/>
            <a:ext cx="96990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fontAlgn="base" hangingPunct="1">
              <a:spcBef>
                <a:spcPct val="0"/>
              </a:spcBef>
              <a:spcAft>
                <a:spcPct val="0"/>
              </a:spcAft>
            </a:pPr>
            <a:r>
              <a:rPr lang="en-US" dirty="0">
                <a:solidFill>
                  <a:schemeClr val="tx1">
                    <a:lumMod val="95000"/>
                    <a:lumOff val="5000"/>
                  </a:schemeClr>
                </a:solidFill>
              </a:rPr>
              <a:t>- </a:t>
            </a:r>
            <a:r>
              <a:rPr lang="en-US" dirty="0" err="1">
                <a:solidFill>
                  <a:schemeClr val="tx1">
                    <a:lumMod val="95000"/>
                    <a:lumOff val="5000"/>
                  </a:schemeClr>
                </a:solidFill>
              </a:rPr>
              <a:t>Vật</a:t>
            </a:r>
            <a:r>
              <a:rPr lang="en-US" dirty="0">
                <a:solidFill>
                  <a:schemeClr val="tx1">
                    <a:lumMod val="95000"/>
                    <a:lumOff val="5000"/>
                  </a:schemeClr>
                </a:solidFill>
              </a:rPr>
              <a:t> </a:t>
            </a:r>
            <a:r>
              <a:rPr lang="en-US" dirty="0" err="1">
                <a:solidFill>
                  <a:schemeClr val="tx1">
                    <a:lumMod val="95000"/>
                    <a:lumOff val="5000"/>
                  </a:schemeClr>
                </a:solidFill>
              </a:rPr>
              <a:t>dẫn</a:t>
            </a:r>
            <a:r>
              <a:rPr lang="en-US" dirty="0">
                <a:solidFill>
                  <a:schemeClr val="tx1">
                    <a:lumMod val="95000"/>
                    <a:lumOff val="5000"/>
                  </a:schemeClr>
                </a:solidFill>
              </a:rPr>
              <a:t> </a:t>
            </a:r>
            <a:r>
              <a:rPr lang="en-US" dirty="0" err="1">
                <a:solidFill>
                  <a:schemeClr val="tx1">
                    <a:lumMod val="95000"/>
                    <a:lumOff val="5000"/>
                  </a:schemeClr>
                </a:solidFill>
              </a:rPr>
              <a:t>điện</a:t>
            </a:r>
            <a:r>
              <a:rPr lang="en-US" dirty="0">
                <a:solidFill>
                  <a:schemeClr val="tx1">
                    <a:lumMod val="95000"/>
                    <a:lumOff val="5000"/>
                  </a:schemeClr>
                </a:solidFill>
              </a:rPr>
              <a:t> </a:t>
            </a:r>
            <a:r>
              <a:rPr lang="en-US" dirty="0" err="1">
                <a:solidFill>
                  <a:schemeClr val="tx1">
                    <a:lumMod val="95000"/>
                    <a:lumOff val="5000"/>
                  </a:schemeClr>
                </a:solidFill>
              </a:rPr>
              <a:t>là</a:t>
            </a:r>
            <a:r>
              <a:rPr lang="en-US" dirty="0">
                <a:solidFill>
                  <a:schemeClr val="tx1">
                    <a:lumMod val="95000"/>
                    <a:lumOff val="5000"/>
                  </a:schemeClr>
                </a:solidFill>
              </a:rPr>
              <a:t> </a:t>
            </a:r>
            <a:r>
              <a:rPr lang="en-US" dirty="0" err="1">
                <a:solidFill>
                  <a:schemeClr val="tx1">
                    <a:lumMod val="95000"/>
                    <a:lumOff val="5000"/>
                  </a:schemeClr>
                </a:solidFill>
              </a:rPr>
              <a:t>vật</a:t>
            </a:r>
            <a:r>
              <a:rPr lang="en-US" dirty="0">
                <a:solidFill>
                  <a:schemeClr val="tx1">
                    <a:lumMod val="95000"/>
                    <a:lumOff val="5000"/>
                  </a:schemeClr>
                </a:solidFill>
              </a:rPr>
              <a:t> </a:t>
            </a:r>
            <a:r>
              <a:rPr lang="en-US" dirty="0" err="1">
                <a:solidFill>
                  <a:schemeClr val="tx1">
                    <a:lumMod val="95000"/>
                    <a:lumOff val="5000"/>
                  </a:schemeClr>
                </a:solidFill>
              </a:rPr>
              <a:t>cho</a:t>
            </a:r>
            <a:r>
              <a:rPr lang="en-US" dirty="0">
                <a:solidFill>
                  <a:schemeClr val="tx1">
                    <a:lumMod val="95000"/>
                    <a:lumOff val="5000"/>
                  </a:schemeClr>
                </a:solidFill>
              </a:rPr>
              <a:t> </a:t>
            </a:r>
            <a:r>
              <a:rPr lang="en-US" dirty="0" err="1">
                <a:solidFill>
                  <a:schemeClr val="tx1">
                    <a:lumMod val="95000"/>
                    <a:lumOff val="5000"/>
                  </a:schemeClr>
                </a:solidFill>
              </a:rPr>
              <a:t>dòng</a:t>
            </a:r>
            <a:r>
              <a:rPr lang="en-US" dirty="0">
                <a:solidFill>
                  <a:schemeClr val="tx1">
                    <a:lumMod val="95000"/>
                    <a:lumOff val="5000"/>
                  </a:schemeClr>
                </a:solidFill>
              </a:rPr>
              <a:t> </a:t>
            </a:r>
            <a:r>
              <a:rPr lang="en-US" dirty="0" err="1">
                <a:solidFill>
                  <a:schemeClr val="tx1">
                    <a:lumMod val="95000"/>
                    <a:lumOff val="5000"/>
                  </a:schemeClr>
                </a:solidFill>
              </a:rPr>
              <a:t>điện</a:t>
            </a:r>
            <a:r>
              <a:rPr lang="en-US" dirty="0">
                <a:solidFill>
                  <a:schemeClr val="tx1">
                    <a:lumMod val="95000"/>
                    <a:lumOff val="5000"/>
                  </a:schemeClr>
                </a:solidFill>
              </a:rPr>
              <a:t> </a:t>
            </a:r>
            <a:r>
              <a:rPr lang="en-US" dirty="0" err="1">
                <a:solidFill>
                  <a:schemeClr val="tx1">
                    <a:lumMod val="95000"/>
                    <a:lumOff val="5000"/>
                  </a:schemeClr>
                </a:solidFill>
              </a:rPr>
              <a:t>đi</a:t>
            </a:r>
            <a:r>
              <a:rPr lang="en-US" dirty="0">
                <a:solidFill>
                  <a:schemeClr val="tx1">
                    <a:lumMod val="95000"/>
                    <a:lumOff val="5000"/>
                  </a:schemeClr>
                </a:solidFill>
              </a:rPr>
              <a:t> qua. </a:t>
            </a:r>
            <a:endParaRPr lang="vi-VN" dirty="0">
              <a:solidFill>
                <a:schemeClr val="tx1">
                  <a:lumMod val="95000"/>
                  <a:lumOff val="5000"/>
                </a:schemeClr>
              </a:solidFill>
            </a:endParaRPr>
          </a:p>
        </p:txBody>
      </p:sp>
      <p:sp>
        <p:nvSpPr>
          <p:cNvPr id="10" name="Text Box 7">
            <a:extLst>
              <a:ext uri="{FF2B5EF4-FFF2-40B4-BE49-F238E27FC236}">
                <a16:creationId xmlns:a16="http://schemas.microsoft.com/office/drawing/2014/main" id="{65C8DBF7-3564-4182-8E60-FD3B2C3A19CE}"/>
              </a:ext>
            </a:extLst>
          </p:cNvPr>
          <p:cNvSpPr txBox="1">
            <a:spLocks noChangeArrowheads="1"/>
          </p:cNvSpPr>
          <p:nvPr/>
        </p:nvSpPr>
        <p:spPr bwMode="auto">
          <a:xfrm>
            <a:off x="678379" y="2850840"/>
            <a:ext cx="96990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fontAlgn="base" hangingPunct="1">
              <a:spcBef>
                <a:spcPct val="0"/>
              </a:spcBef>
              <a:spcAft>
                <a:spcPct val="0"/>
              </a:spcAft>
            </a:pPr>
            <a:r>
              <a:rPr lang="en-US" dirty="0" err="1">
                <a:solidFill>
                  <a:schemeClr val="tx1">
                    <a:lumMod val="95000"/>
                    <a:lumOff val="5000"/>
                  </a:schemeClr>
                </a:solidFill>
              </a:rPr>
              <a:t>Ví</a:t>
            </a:r>
            <a:r>
              <a:rPr lang="en-US" dirty="0">
                <a:solidFill>
                  <a:schemeClr val="tx1">
                    <a:lumMod val="95000"/>
                    <a:lumOff val="5000"/>
                  </a:schemeClr>
                </a:solidFill>
              </a:rPr>
              <a:t> </a:t>
            </a:r>
            <a:r>
              <a:rPr lang="en-US" dirty="0" err="1">
                <a:solidFill>
                  <a:schemeClr val="tx1">
                    <a:lumMod val="95000"/>
                    <a:lumOff val="5000"/>
                  </a:schemeClr>
                </a:solidFill>
              </a:rPr>
              <a:t>dụ</a:t>
            </a:r>
            <a:r>
              <a:rPr lang="en-US" dirty="0">
                <a:solidFill>
                  <a:schemeClr val="tx1">
                    <a:lumMod val="95000"/>
                    <a:lumOff val="5000"/>
                  </a:schemeClr>
                </a:solidFill>
              </a:rPr>
              <a:t>: </a:t>
            </a:r>
            <a:r>
              <a:rPr lang="en-US" dirty="0" err="1">
                <a:solidFill>
                  <a:schemeClr val="tx1">
                    <a:lumMod val="95000"/>
                    <a:lumOff val="5000"/>
                  </a:schemeClr>
                </a:solidFill>
              </a:rPr>
              <a:t>kim</a:t>
            </a:r>
            <a:r>
              <a:rPr lang="en-US" dirty="0">
                <a:solidFill>
                  <a:schemeClr val="tx1">
                    <a:lumMod val="95000"/>
                    <a:lumOff val="5000"/>
                  </a:schemeClr>
                </a:solidFill>
              </a:rPr>
              <a:t> </a:t>
            </a:r>
            <a:r>
              <a:rPr lang="en-US" dirty="0" err="1">
                <a:solidFill>
                  <a:schemeClr val="tx1">
                    <a:lumMod val="95000"/>
                    <a:lumOff val="5000"/>
                  </a:schemeClr>
                </a:solidFill>
              </a:rPr>
              <a:t>loại</a:t>
            </a:r>
            <a:r>
              <a:rPr lang="en-US" dirty="0">
                <a:solidFill>
                  <a:schemeClr val="tx1">
                    <a:lumMod val="95000"/>
                    <a:lumOff val="5000"/>
                  </a:schemeClr>
                </a:solidFill>
              </a:rPr>
              <a:t>, </a:t>
            </a:r>
            <a:r>
              <a:rPr lang="en-US" dirty="0" err="1">
                <a:solidFill>
                  <a:schemeClr val="tx1">
                    <a:lumMod val="95000"/>
                    <a:lumOff val="5000"/>
                  </a:schemeClr>
                </a:solidFill>
              </a:rPr>
              <a:t>nước</a:t>
            </a:r>
            <a:r>
              <a:rPr lang="en-US" dirty="0">
                <a:solidFill>
                  <a:schemeClr val="tx1">
                    <a:lumMod val="95000"/>
                    <a:lumOff val="5000"/>
                  </a:schemeClr>
                </a:solidFill>
              </a:rPr>
              <a:t>, </a:t>
            </a:r>
            <a:r>
              <a:rPr lang="en-US" dirty="0" err="1">
                <a:solidFill>
                  <a:schemeClr val="tx1">
                    <a:lumMod val="95000"/>
                    <a:lumOff val="5000"/>
                  </a:schemeClr>
                </a:solidFill>
              </a:rPr>
              <a:t>không</a:t>
            </a:r>
            <a:r>
              <a:rPr lang="en-US" dirty="0">
                <a:solidFill>
                  <a:schemeClr val="tx1">
                    <a:lumMod val="95000"/>
                    <a:lumOff val="5000"/>
                  </a:schemeClr>
                </a:solidFill>
              </a:rPr>
              <a:t> </a:t>
            </a:r>
            <a:r>
              <a:rPr lang="en-US" dirty="0" err="1">
                <a:solidFill>
                  <a:schemeClr val="tx1">
                    <a:lumMod val="95000"/>
                    <a:lumOff val="5000"/>
                  </a:schemeClr>
                </a:solidFill>
              </a:rPr>
              <a:t>khí</a:t>
            </a:r>
            <a:r>
              <a:rPr lang="en-US" dirty="0">
                <a:solidFill>
                  <a:schemeClr val="tx1">
                    <a:lumMod val="95000"/>
                    <a:lumOff val="5000"/>
                  </a:schemeClr>
                </a:solidFill>
              </a:rPr>
              <a:t> </a:t>
            </a:r>
            <a:r>
              <a:rPr lang="en-US" dirty="0" err="1">
                <a:solidFill>
                  <a:schemeClr val="tx1">
                    <a:lumMod val="95000"/>
                    <a:lumOff val="5000"/>
                  </a:schemeClr>
                </a:solidFill>
              </a:rPr>
              <a:t>ẩm</a:t>
            </a:r>
            <a:r>
              <a:rPr lang="en-US" dirty="0">
                <a:solidFill>
                  <a:schemeClr val="tx1">
                    <a:lumMod val="95000"/>
                    <a:lumOff val="5000"/>
                  </a:schemeClr>
                </a:solidFill>
              </a:rPr>
              <a:t> …. </a:t>
            </a:r>
            <a:endParaRPr lang="vi-VN" dirty="0">
              <a:solidFill>
                <a:schemeClr val="tx1">
                  <a:lumMod val="95000"/>
                  <a:lumOff val="5000"/>
                </a:schemeClr>
              </a:solidFill>
            </a:endParaRPr>
          </a:p>
        </p:txBody>
      </p:sp>
      <p:sp>
        <p:nvSpPr>
          <p:cNvPr id="11" name="Text Box 7">
            <a:extLst>
              <a:ext uri="{FF2B5EF4-FFF2-40B4-BE49-F238E27FC236}">
                <a16:creationId xmlns:a16="http://schemas.microsoft.com/office/drawing/2014/main" id="{CD848216-D323-4D2E-8860-B9E9C5BEFD52}"/>
              </a:ext>
            </a:extLst>
          </p:cNvPr>
          <p:cNvSpPr txBox="1">
            <a:spLocks noChangeArrowheads="1"/>
          </p:cNvSpPr>
          <p:nvPr/>
        </p:nvSpPr>
        <p:spPr bwMode="auto">
          <a:xfrm>
            <a:off x="678379" y="4457033"/>
            <a:ext cx="969904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fontAlgn="base" hangingPunct="1">
              <a:spcBef>
                <a:spcPct val="0"/>
              </a:spcBef>
              <a:spcAft>
                <a:spcPct val="0"/>
              </a:spcAft>
            </a:pPr>
            <a:r>
              <a:rPr lang="en-US" dirty="0">
                <a:solidFill>
                  <a:schemeClr val="tx1">
                    <a:lumMod val="95000"/>
                    <a:lumOff val="5000"/>
                  </a:schemeClr>
                </a:solidFill>
              </a:rPr>
              <a:t>- </a:t>
            </a:r>
            <a:r>
              <a:rPr lang="en-US" dirty="0" err="1">
                <a:solidFill>
                  <a:schemeClr val="tx1">
                    <a:lumMod val="95000"/>
                    <a:lumOff val="5000"/>
                  </a:schemeClr>
                </a:solidFill>
              </a:rPr>
              <a:t>Vật</a:t>
            </a:r>
            <a:r>
              <a:rPr lang="en-US" dirty="0">
                <a:solidFill>
                  <a:schemeClr val="tx1">
                    <a:lumMod val="95000"/>
                    <a:lumOff val="5000"/>
                  </a:schemeClr>
                </a:solidFill>
              </a:rPr>
              <a:t> </a:t>
            </a:r>
            <a:r>
              <a:rPr lang="en-US" dirty="0" err="1">
                <a:solidFill>
                  <a:schemeClr val="tx1">
                    <a:lumMod val="95000"/>
                    <a:lumOff val="5000"/>
                  </a:schemeClr>
                </a:solidFill>
              </a:rPr>
              <a:t>cách</a:t>
            </a:r>
            <a:r>
              <a:rPr lang="en-US" dirty="0">
                <a:solidFill>
                  <a:schemeClr val="tx1">
                    <a:lumMod val="95000"/>
                    <a:lumOff val="5000"/>
                  </a:schemeClr>
                </a:solidFill>
              </a:rPr>
              <a:t> </a:t>
            </a:r>
            <a:r>
              <a:rPr lang="en-US" dirty="0" err="1">
                <a:solidFill>
                  <a:schemeClr val="tx1">
                    <a:lumMod val="95000"/>
                    <a:lumOff val="5000"/>
                  </a:schemeClr>
                </a:solidFill>
              </a:rPr>
              <a:t>điện</a:t>
            </a:r>
            <a:r>
              <a:rPr lang="en-US" dirty="0">
                <a:solidFill>
                  <a:schemeClr val="tx1">
                    <a:lumMod val="95000"/>
                    <a:lumOff val="5000"/>
                  </a:schemeClr>
                </a:solidFill>
              </a:rPr>
              <a:t> </a:t>
            </a:r>
            <a:r>
              <a:rPr lang="en-US" dirty="0" err="1">
                <a:solidFill>
                  <a:schemeClr val="tx1">
                    <a:lumMod val="95000"/>
                    <a:lumOff val="5000"/>
                  </a:schemeClr>
                </a:solidFill>
              </a:rPr>
              <a:t>là</a:t>
            </a:r>
            <a:r>
              <a:rPr lang="en-US" dirty="0">
                <a:solidFill>
                  <a:schemeClr val="tx1">
                    <a:lumMod val="95000"/>
                    <a:lumOff val="5000"/>
                  </a:schemeClr>
                </a:solidFill>
              </a:rPr>
              <a:t> </a:t>
            </a:r>
            <a:r>
              <a:rPr lang="en-US" dirty="0" err="1">
                <a:solidFill>
                  <a:schemeClr val="tx1">
                    <a:lumMod val="95000"/>
                    <a:lumOff val="5000"/>
                  </a:schemeClr>
                </a:solidFill>
              </a:rPr>
              <a:t>vật</a:t>
            </a:r>
            <a:r>
              <a:rPr lang="en-US" dirty="0">
                <a:solidFill>
                  <a:schemeClr val="tx1">
                    <a:lumMod val="95000"/>
                    <a:lumOff val="5000"/>
                  </a:schemeClr>
                </a:solidFill>
              </a:rPr>
              <a:t> </a:t>
            </a:r>
            <a:r>
              <a:rPr lang="en-US" dirty="0" err="1">
                <a:solidFill>
                  <a:schemeClr val="tx1">
                    <a:lumMod val="95000"/>
                    <a:lumOff val="5000"/>
                  </a:schemeClr>
                </a:solidFill>
              </a:rPr>
              <a:t>không</a:t>
            </a:r>
            <a:r>
              <a:rPr lang="en-US" dirty="0">
                <a:solidFill>
                  <a:schemeClr val="tx1">
                    <a:lumMod val="95000"/>
                    <a:lumOff val="5000"/>
                  </a:schemeClr>
                </a:solidFill>
              </a:rPr>
              <a:t> </a:t>
            </a:r>
            <a:r>
              <a:rPr lang="en-US" dirty="0" err="1">
                <a:solidFill>
                  <a:schemeClr val="tx1">
                    <a:lumMod val="95000"/>
                    <a:lumOff val="5000"/>
                  </a:schemeClr>
                </a:solidFill>
              </a:rPr>
              <a:t>cho</a:t>
            </a:r>
            <a:r>
              <a:rPr lang="en-US" dirty="0">
                <a:solidFill>
                  <a:schemeClr val="tx1">
                    <a:lumMod val="95000"/>
                    <a:lumOff val="5000"/>
                  </a:schemeClr>
                </a:solidFill>
              </a:rPr>
              <a:t> </a:t>
            </a:r>
            <a:r>
              <a:rPr lang="en-US" dirty="0" err="1">
                <a:solidFill>
                  <a:schemeClr val="tx1">
                    <a:lumMod val="95000"/>
                    <a:lumOff val="5000"/>
                  </a:schemeClr>
                </a:solidFill>
              </a:rPr>
              <a:t>dòng</a:t>
            </a:r>
            <a:r>
              <a:rPr lang="en-US" dirty="0">
                <a:solidFill>
                  <a:schemeClr val="tx1">
                    <a:lumMod val="95000"/>
                    <a:lumOff val="5000"/>
                  </a:schemeClr>
                </a:solidFill>
              </a:rPr>
              <a:t> </a:t>
            </a:r>
            <a:r>
              <a:rPr lang="en-US" dirty="0" err="1">
                <a:solidFill>
                  <a:schemeClr val="tx1">
                    <a:lumMod val="95000"/>
                    <a:lumOff val="5000"/>
                  </a:schemeClr>
                </a:solidFill>
              </a:rPr>
              <a:t>điện</a:t>
            </a:r>
            <a:r>
              <a:rPr lang="en-US" dirty="0">
                <a:solidFill>
                  <a:schemeClr val="tx1">
                    <a:lumMod val="95000"/>
                    <a:lumOff val="5000"/>
                  </a:schemeClr>
                </a:solidFill>
              </a:rPr>
              <a:t> </a:t>
            </a:r>
            <a:r>
              <a:rPr lang="en-US" dirty="0" err="1">
                <a:solidFill>
                  <a:schemeClr val="tx1">
                    <a:lumMod val="95000"/>
                    <a:lumOff val="5000"/>
                  </a:schemeClr>
                </a:solidFill>
              </a:rPr>
              <a:t>đi</a:t>
            </a:r>
            <a:r>
              <a:rPr lang="en-US" dirty="0">
                <a:solidFill>
                  <a:schemeClr val="tx1">
                    <a:lumMod val="95000"/>
                    <a:lumOff val="5000"/>
                  </a:schemeClr>
                </a:solidFill>
              </a:rPr>
              <a:t> qua. </a:t>
            </a:r>
            <a:endParaRPr lang="vi-VN" dirty="0">
              <a:solidFill>
                <a:schemeClr val="tx1">
                  <a:lumMod val="95000"/>
                  <a:lumOff val="5000"/>
                </a:schemeClr>
              </a:solidFill>
            </a:endParaRPr>
          </a:p>
        </p:txBody>
      </p:sp>
      <p:sp>
        <p:nvSpPr>
          <p:cNvPr id="12" name="Text Box 7">
            <a:extLst>
              <a:ext uri="{FF2B5EF4-FFF2-40B4-BE49-F238E27FC236}">
                <a16:creationId xmlns:a16="http://schemas.microsoft.com/office/drawing/2014/main" id="{832185CB-D458-4F13-89A0-435C22DD96F3}"/>
              </a:ext>
            </a:extLst>
          </p:cNvPr>
          <p:cNvSpPr txBox="1">
            <a:spLocks noChangeArrowheads="1"/>
          </p:cNvSpPr>
          <p:nvPr/>
        </p:nvSpPr>
        <p:spPr bwMode="auto">
          <a:xfrm>
            <a:off x="678379" y="5003357"/>
            <a:ext cx="110419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fontAlgn="base" hangingPunct="1">
              <a:spcBef>
                <a:spcPct val="0"/>
              </a:spcBef>
              <a:spcAft>
                <a:spcPct val="0"/>
              </a:spcAft>
            </a:pPr>
            <a:r>
              <a:rPr lang="en-US" dirty="0" err="1">
                <a:solidFill>
                  <a:schemeClr val="tx1">
                    <a:lumMod val="95000"/>
                    <a:lumOff val="5000"/>
                  </a:schemeClr>
                </a:solidFill>
              </a:rPr>
              <a:t>Ví</a:t>
            </a:r>
            <a:r>
              <a:rPr lang="en-US" dirty="0">
                <a:solidFill>
                  <a:schemeClr val="tx1">
                    <a:lumMod val="95000"/>
                    <a:lumOff val="5000"/>
                  </a:schemeClr>
                </a:solidFill>
              </a:rPr>
              <a:t> </a:t>
            </a:r>
            <a:r>
              <a:rPr lang="en-US" dirty="0" err="1">
                <a:solidFill>
                  <a:schemeClr val="tx1">
                    <a:lumMod val="95000"/>
                    <a:lumOff val="5000"/>
                  </a:schemeClr>
                </a:solidFill>
              </a:rPr>
              <a:t>dụ</a:t>
            </a:r>
            <a:r>
              <a:rPr lang="en-US" dirty="0">
                <a:solidFill>
                  <a:schemeClr val="tx1">
                    <a:lumMod val="95000"/>
                    <a:lumOff val="5000"/>
                  </a:schemeClr>
                </a:solidFill>
              </a:rPr>
              <a:t>: Thanh </a:t>
            </a:r>
            <a:r>
              <a:rPr lang="en-US" dirty="0" err="1">
                <a:solidFill>
                  <a:schemeClr val="tx1">
                    <a:lumMod val="95000"/>
                    <a:lumOff val="5000"/>
                  </a:schemeClr>
                </a:solidFill>
              </a:rPr>
              <a:t>nhựa</a:t>
            </a:r>
            <a:r>
              <a:rPr lang="en-US" dirty="0">
                <a:solidFill>
                  <a:schemeClr val="tx1">
                    <a:lumMod val="95000"/>
                    <a:lumOff val="5000"/>
                  </a:schemeClr>
                </a:solidFill>
              </a:rPr>
              <a:t>, </a:t>
            </a:r>
            <a:r>
              <a:rPr lang="en-US" dirty="0" err="1">
                <a:solidFill>
                  <a:schemeClr val="tx1">
                    <a:lumMod val="95000"/>
                    <a:lumOff val="5000"/>
                  </a:schemeClr>
                </a:solidFill>
              </a:rPr>
              <a:t>miếng</a:t>
            </a:r>
            <a:r>
              <a:rPr lang="en-US" dirty="0">
                <a:solidFill>
                  <a:schemeClr val="tx1">
                    <a:lumMod val="95000"/>
                    <a:lumOff val="5000"/>
                  </a:schemeClr>
                </a:solidFill>
              </a:rPr>
              <a:t> </a:t>
            </a:r>
            <a:r>
              <a:rPr lang="en-US" dirty="0" err="1">
                <a:solidFill>
                  <a:schemeClr val="tx1">
                    <a:lumMod val="95000"/>
                    <a:lumOff val="5000"/>
                  </a:schemeClr>
                </a:solidFill>
              </a:rPr>
              <a:t>sứ</a:t>
            </a:r>
            <a:r>
              <a:rPr lang="en-US" dirty="0">
                <a:solidFill>
                  <a:schemeClr val="tx1">
                    <a:lumMod val="95000"/>
                    <a:lumOff val="5000"/>
                  </a:schemeClr>
                </a:solidFill>
              </a:rPr>
              <a:t>, </a:t>
            </a:r>
            <a:r>
              <a:rPr lang="en-US" dirty="0" err="1">
                <a:solidFill>
                  <a:schemeClr val="tx1">
                    <a:lumMod val="95000"/>
                    <a:lumOff val="5000"/>
                  </a:schemeClr>
                </a:solidFill>
              </a:rPr>
              <a:t>miếng</a:t>
            </a:r>
            <a:r>
              <a:rPr lang="en-US" dirty="0">
                <a:solidFill>
                  <a:schemeClr val="tx1">
                    <a:lumMod val="95000"/>
                    <a:lumOff val="5000"/>
                  </a:schemeClr>
                </a:solidFill>
              </a:rPr>
              <a:t> </a:t>
            </a:r>
            <a:r>
              <a:rPr lang="en-US" dirty="0" err="1">
                <a:solidFill>
                  <a:schemeClr val="tx1">
                    <a:lumMod val="95000"/>
                    <a:lumOff val="5000"/>
                  </a:schemeClr>
                </a:solidFill>
              </a:rPr>
              <a:t>thủy</a:t>
            </a:r>
            <a:r>
              <a:rPr lang="en-US" dirty="0">
                <a:solidFill>
                  <a:schemeClr val="tx1">
                    <a:lumMod val="95000"/>
                    <a:lumOff val="5000"/>
                  </a:schemeClr>
                </a:solidFill>
              </a:rPr>
              <a:t> </a:t>
            </a:r>
            <a:r>
              <a:rPr lang="en-US" dirty="0" err="1">
                <a:solidFill>
                  <a:schemeClr val="tx1">
                    <a:lumMod val="95000"/>
                    <a:lumOff val="5000"/>
                  </a:schemeClr>
                </a:solidFill>
              </a:rPr>
              <a:t>tinh</a:t>
            </a:r>
            <a:r>
              <a:rPr lang="en-US" dirty="0">
                <a:solidFill>
                  <a:schemeClr val="tx1">
                    <a:lumMod val="95000"/>
                    <a:lumOff val="5000"/>
                  </a:schemeClr>
                </a:solidFill>
              </a:rPr>
              <a:t>, </a:t>
            </a:r>
            <a:r>
              <a:rPr lang="en-US" dirty="0" err="1">
                <a:solidFill>
                  <a:schemeClr val="tx1">
                    <a:lumMod val="95000"/>
                    <a:lumOff val="5000"/>
                  </a:schemeClr>
                </a:solidFill>
              </a:rPr>
              <a:t>giấy</a:t>
            </a:r>
            <a:r>
              <a:rPr lang="en-US" dirty="0">
                <a:solidFill>
                  <a:schemeClr val="tx1">
                    <a:lumMod val="95000"/>
                    <a:lumOff val="5000"/>
                  </a:schemeClr>
                </a:solidFill>
              </a:rPr>
              <a:t>…. </a:t>
            </a:r>
            <a:endParaRPr lang="vi-VN" dirty="0">
              <a:solidFill>
                <a:schemeClr val="tx1">
                  <a:lumMod val="95000"/>
                  <a:lumOff val="5000"/>
                </a:schemeClr>
              </a:solidFill>
            </a:endParaRPr>
          </a:p>
        </p:txBody>
      </p:sp>
      <p:sp>
        <p:nvSpPr>
          <p:cNvPr id="13" name="TextBox 12"/>
          <p:cNvSpPr txBox="1"/>
          <p:nvPr/>
        </p:nvSpPr>
        <p:spPr>
          <a:xfrm>
            <a:off x="547749" y="3345239"/>
            <a:ext cx="11382994" cy="1200329"/>
          </a:xfrm>
          <a:prstGeom prst="rect">
            <a:avLst/>
          </a:prstGeom>
          <a:noFill/>
        </p:spPr>
        <p:txBody>
          <a:bodyPr wrap="square" rtlCol="0">
            <a:spAutoFit/>
          </a:bodyPr>
          <a:lstStyle/>
          <a:p>
            <a:r>
              <a:rPr lang="en-US" sz="3600">
                <a:latin typeface="Times New Roman" pitchFamily="18" charset="0"/>
                <a:cs typeface="Times New Roman" pitchFamily="18" charset="0"/>
              </a:rPr>
              <a:t> - Vật không dẫn điện là vật làm bằng chất mà trong đó các hạt mang điện không di chuyển tự do được. </a:t>
            </a:r>
          </a:p>
        </p:txBody>
      </p:sp>
    </p:spTree>
    <p:extLst>
      <p:ext uri="{BB962C8B-B14F-4D97-AF65-F5344CB8AC3E}">
        <p14:creationId xmlns:p14="http://schemas.microsoft.com/office/powerpoint/2010/main" val="25591206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35767AF-4C27-4E70-838B-6A9EFD6339B5}"/>
              </a:ext>
            </a:extLst>
          </p:cNvPr>
          <p:cNvSpPr/>
          <p:nvPr/>
        </p:nvSpPr>
        <p:spPr>
          <a:xfrm>
            <a:off x="273163" y="4324045"/>
            <a:ext cx="6765811" cy="238155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 Box 7">
            <a:extLst>
              <a:ext uri="{FF2B5EF4-FFF2-40B4-BE49-F238E27FC236}">
                <a16:creationId xmlns:a16="http://schemas.microsoft.com/office/drawing/2014/main" id="{B581F02C-7CBC-4D9A-B46D-FF77790400C9}"/>
              </a:ext>
            </a:extLst>
          </p:cNvPr>
          <p:cNvSpPr txBox="1">
            <a:spLocks noChangeArrowheads="1"/>
          </p:cNvSpPr>
          <p:nvPr/>
        </p:nvSpPr>
        <p:spPr bwMode="auto">
          <a:xfrm>
            <a:off x="4185453" y="816563"/>
            <a:ext cx="2608727" cy="707886"/>
          </a:xfrm>
          <a:prstGeom prst="rect">
            <a:avLst/>
          </a:prstGeom>
          <a:solidFill>
            <a:srgbClr val="FFFF00"/>
          </a:solidFill>
          <a:ln>
            <a:noFill/>
          </a:ln>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algn="ctr" eaLnBrk="1" fontAlgn="base" hangingPunct="1">
              <a:spcBef>
                <a:spcPct val="0"/>
              </a:spcBef>
              <a:spcAft>
                <a:spcPct val="0"/>
              </a:spcAft>
            </a:pPr>
            <a:r>
              <a:rPr lang="en-US" sz="4000" b="1" dirty="0" err="1">
                <a:solidFill>
                  <a:srgbClr val="FF0000"/>
                </a:solidFill>
              </a:rPr>
              <a:t>Vận</a:t>
            </a:r>
            <a:r>
              <a:rPr lang="en-US" sz="4000" b="1" dirty="0">
                <a:solidFill>
                  <a:srgbClr val="FF0000"/>
                </a:solidFill>
              </a:rPr>
              <a:t> </a:t>
            </a:r>
            <a:r>
              <a:rPr lang="en-US" sz="4000" b="1" dirty="0" err="1">
                <a:solidFill>
                  <a:srgbClr val="FF0000"/>
                </a:solidFill>
              </a:rPr>
              <a:t>dụng</a:t>
            </a:r>
            <a:r>
              <a:rPr lang="en-US" sz="4000" b="1" dirty="0">
                <a:solidFill>
                  <a:srgbClr val="FF0000"/>
                </a:solidFill>
              </a:rPr>
              <a:t> </a:t>
            </a:r>
            <a:endParaRPr lang="vi-VN" sz="4000" b="1" dirty="0">
              <a:solidFill>
                <a:srgbClr val="FF0000"/>
              </a:solidFill>
            </a:endParaRPr>
          </a:p>
        </p:txBody>
      </p:sp>
      <p:sp>
        <p:nvSpPr>
          <p:cNvPr id="8" name="Text Box 7">
            <a:extLst>
              <a:ext uri="{FF2B5EF4-FFF2-40B4-BE49-F238E27FC236}">
                <a16:creationId xmlns:a16="http://schemas.microsoft.com/office/drawing/2014/main" id="{8E9C3954-6DE2-4A7F-988E-563E2A764102}"/>
              </a:ext>
            </a:extLst>
          </p:cNvPr>
          <p:cNvSpPr txBox="1">
            <a:spLocks noChangeArrowheads="1"/>
          </p:cNvSpPr>
          <p:nvPr/>
        </p:nvSpPr>
        <p:spPr bwMode="auto">
          <a:xfrm>
            <a:off x="317623" y="1524449"/>
            <a:ext cx="6721352" cy="2677656"/>
          </a:xfrm>
          <a:prstGeom prst="rect">
            <a:avLst/>
          </a:prstGeom>
          <a:solidFill>
            <a:srgbClr val="92D050"/>
          </a:solidFill>
          <a:ln>
            <a:noFill/>
          </a:ln>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fontAlgn="base" hangingPunct="1">
              <a:spcBef>
                <a:spcPct val="0"/>
              </a:spcBef>
              <a:spcAft>
                <a:spcPct val="0"/>
              </a:spcAft>
            </a:pPr>
            <a:r>
              <a:rPr lang="en-US" sz="2800" dirty="0" err="1">
                <a:solidFill>
                  <a:schemeClr val="tx1">
                    <a:lumMod val="95000"/>
                    <a:lumOff val="5000"/>
                  </a:schemeClr>
                </a:solidFill>
              </a:rPr>
              <a:t>Câu</a:t>
            </a:r>
            <a:r>
              <a:rPr lang="en-US" sz="2800" dirty="0">
                <a:solidFill>
                  <a:schemeClr val="tx1">
                    <a:lumMod val="95000"/>
                    <a:lumOff val="5000"/>
                  </a:schemeClr>
                </a:solidFill>
              </a:rPr>
              <a:t> </a:t>
            </a:r>
            <a:r>
              <a:rPr lang="en-US" sz="2800" dirty="0" err="1">
                <a:solidFill>
                  <a:schemeClr val="tx1">
                    <a:lumMod val="95000"/>
                    <a:lumOff val="5000"/>
                  </a:schemeClr>
                </a:solidFill>
              </a:rPr>
              <a:t>hỏi</a:t>
            </a:r>
            <a:r>
              <a:rPr lang="en-US" sz="2800" dirty="0">
                <a:solidFill>
                  <a:schemeClr val="tx1">
                    <a:lumMod val="95000"/>
                    <a:lumOff val="5000"/>
                  </a:schemeClr>
                </a:solidFill>
              </a:rPr>
              <a:t>: Xe </a:t>
            </a:r>
            <a:r>
              <a:rPr lang="en-US" sz="2800" dirty="0" err="1">
                <a:solidFill>
                  <a:schemeClr val="tx1">
                    <a:lumMod val="95000"/>
                    <a:lumOff val="5000"/>
                  </a:schemeClr>
                </a:solidFill>
              </a:rPr>
              <a:t>chở</a:t>
            </a:r>
            <a:r>
              <a:rPr lang="en-US" sz="2800" dirty="0">
                <a:solidFill>
                  <a:schemeClr val="tx1">
                    <a:lumMod val="95000"/>
                    <a:lumOff val="5000"/>
                  </a:schemeClr>
                </a:solidFill>
              </a:rPr>
              <a:t> </a:t>
            </a:r>
            <a:r>
              <a:rPr lang="en-US" sz="2800" dirty="0" err="1">
                <a:solidFill>
                  <a:schemeClr val="tx1">
                    <a:lumMod val="95000"/>
                    <a:lumOff val="5000"/>
                  </a:schemeClr>
                </a:solidFill>
              </a:rPr>
              <a:t>xăng</a:t>
            </a:r>
            <a:r>
              <a:rPr lang="en-US" sz="2800" dirty="0">
                <a:solidFill>
                  <a:schemeClr val="tx1">
                    <a:lumMod val="95000"/>
                    <a:lumOff val="5000"/>
                  </a:schemeClr>
                </a:solidFill>
              </a:rPr>
              <a:t> </a:t>
            </a:r>
            <a:r>
              <a:rPr lang="en-US" sz="2800" dirty="0" err="1">
                <a:solidFill>
                  <a:schemeClr val="tx1">
                    <a:lumMod val="95000"/>
                    <a:lumOff val="5000"/>
                  </a:schemeClr>
                </a:solidFill>
              </a:rPr>
              <a:t>khi</a:t>
            </a:r>
            <a:r>
              <a:rPr lang="en-US" sz="2800" dirty="0">
                <a:solidFill>
                  <a:schemeClr val="tx1">
                    <a:lumMod val="95000"/>
                    <a:lumOff val="5000"/>
                  </a:schemeClr>
                </a:solidFill>
              </a:rPr>
              <a:t> di </a:t>
            </a:r>
            <a:r>
              <a:rPr lang="en-US" sz="2800" dirty="0" err="1">
                <a:solidFill>
                  <a:schemeClr val="tx1">
                    <a:lumMod val="95000"/>
                    <a:lumOff val="5000"/>
                  </a:schemeClr>
                </a:solidFill>
              </a:rPr>
              <a:t>chuyển</a:t>
            </a:r>
            <a:r>
              <a:rPr lang="en-US" sz="2800" dirty="0">
                <a:solidFill>
                  <a:schemeClr val="tx1">
                    <a:lumMod val="95000"/>
                    <a:lumOff val="5000"/>
                  </a:schemeClr>
                </a:solidFill>
              </a:rPr>
              <a:t> </a:t>
            </a:r>
            <a:r>
              <a:rPr lang="en-US" sz="2800" dirty="0" err="1">
                <a:solidFill>
                  <a:schemeClr val="tx1">
                    <a:lumMod val="95000"/>
                    <a:lumOff val="5000"/>
                  </a:schemeClr>
                </a:solidFill>
              </a:rPr>
              <a:t>thường</a:t>
            </a:r>
            <a:r>
              <a:rPr lang="en-US" sz="2800" dirty="0">
                <a:solidFill>
                  <a:schemeClr val="tx1">
                    <a:lumMod val="95000"/>
                    <a:lumOff val="5000"/>
                  </a:schemeClr>
                </a:solidFill>
              </a:rPr>
              <a:t> </a:t>
            </a:r>
            <a:r>
              <a:rPr lang="en-US" sz="2800" dirty="0" err="1">
                <a:solidFill>
                  <a:schemeClr val="tx1">
                    <a:lumMod val="95000"/>
                    <a:lumOff val="5000"/>
                  </a:schemeClr>
                </a:solidFill>
              </a:rPr>
              <a:t>kéo</a:t>
            </a:r>
            <a:r>
              <a:rPr lang="en-US" sz="2800" dirty="0">
                <a:solidFill>
                  <a:schemeClr val="tx1">
                    <a:lumMod val="95000"/>
                    <a:lumOff val="5000"/>
                  </a:schemeClr>
                </a:solidFill>
              </a:rPr>
              <a:t> </a:t>
            </a:r>
            <a:r>
              <a:rPr lang="en-US" sz="2800" dirty="0" err="1">
                <a:solidFill>
                  <a:schemeClr val="tx1">
                    <a:lumMod val="95000"/>
                    <a:lumOff val="5000"/>
                  </a:schemeClr>
                </a:solidFill>
              </a:rPr>
              <a:t>theo</a:t>
            </a:r>
            <a:r>
              <a:rPr lang="en-US" sz="2800" dirty="0">
                <a:solidFill>
                  <a:schemeClr val="tx1">
                    <a:lumMod val="95000"/>
                    <a:lumOff val="5000"/>
                  </a:schemeClr>
                </a:solidFill>
              </a:rPr>
              <a:t> </a:t>
            </a:r>
            <a:r>
              <a:rPr lang="en-US" sz="2800" dirty="0" err="1">
                <a:solidFill>
                  <a:schemeClr val="tx1">
                    <a:lumMod val="95000"/>
                    <a:lumOff val="5000"/>
                  </a:schemeClr>
                </a:solidFill>
              </a:rPr>
              <a:t>một</a:t>
            </a:r>
            <a:r>
              <a:rPr lang="en-US" sz="2800" dirty="0">
                <a:solidFill>
                  <a:schemeClr val="tx1">
                    <a:lumMod val="95000"/>
                    <a:lumOff val="5000"/>
                  </a:schemeClr>
                </a:solidFill>
              </a:rPr>
              <a:t> </a:t>
            </a:r>
            <a:r>
              <a:rPr lang="en-US" sz="2800" dirty="0" err="1">
                <a:solidFill>
                  <a:schemeClr val="tx1">
                    <a:lumMod val="95000"/>
                    <a:lumOff val="5000"/>
                  </a:schemeClr>
                </a:solidFill>
              </a:rPr>
              <a:t>đoạn</a:t>
            </a:r>
            <a:r>
              <a:rPr lang="en-US" sz="2800" dirty="0">
                <a:solidFill>
                  <a:schemeClr val="tx1">
                    <a:lumMod val="95000"/>
                    <a:lumOff val="5000"/>
                  </a:schemeClr>
                </a:solidFill>
              </a:rPr>
              <a:t> </a:t>
            </a:r>
            <a:r>
              <a:rPr lang="en-US" sz="2800" dirty="0" err="1">
                <a:solidFill>
                  <a:schemeClr val="tx1">
                    <a:lumMod val="95000"/>
                    <a:lumOff val="5000"/>
                  </a:schemeClr>
                </a:solidFill>
              </a:rPr>
              <a:t>dây</a:t>
            </a:r>
            <a:r>
              <a:rPr lang="en-US" sz="2800" dirty="0">
                <a:solidFill>
                  <a:schemeClr val="tx1">
                    <a:lumMod val="95000"/>
                    <a:lumOff val="5000"/>
                  </a:schemeClr>
                </a:solidFill>
              </a:rPr>
              <a:t> </a:t>
            </a:r>
            <a:r>
              <a:rPr lang="en-US" sz="2800" dirty="0" err="1">
                <a:solidFill>
                  <a:schemeClr val="tx1">
                    <a:lumMod val="95000"/>
                    <a:lumOff val="5000"/>
                  </a:schemeClr>
                </a:solidFill>
              </a:rPr>
              <a:t>xích</a:t>
            </a:r>
            <a:r>
              <a:rPr lang="en-US" sz="2800" dirty="0">
                <a:solidFill>
                  <a:schemeClr val="tx1">
                    <a:lumMod val="95000"/>
                    <a:lumOff val="5000"/>
                  </a:schemeClr>
                </a:solidFill>
              </a:rPr>
              <a:t> (</a:t>
            </a:r>
            <a:r>
              <a:rPr lang="en-US" sz="2800" dirty="0" err="1">
                <a:solidFill>
                  <a:schemeClr val="tx1">
                    <a:lumMod val="95000"/>
                    <a:lumOff val="5000"/>
                  </a:schemeClr>
                </a:solidFill>
              </a:rPr>
              <a:t>hình</a:t>
            </a:r>
            <a:r>
              <a:rPr lang="en-US" sz="2800" dirty="0">
                <a:solidFill>
                  <a:schemeClr val="tx1">
                    <a:lumMod val="95000"/>
                    <a:lumOff val="5000"/>
                  </a:schemeClr>
                </a:solidFill>
              </a:rPr>
              <a:t> 20.6). </a:t>
            </a:r>
            <a:r>
              <a:rPr lang="en-US" sz="2800" dirty="0" err="1">
                <a:solidFill>
                  <a:schemeClr val="tx1">
                    <a:lumMod val="95000"/>
                    <a:lumOff val="5000"/>
                  </a:schemeClr>
                </a:solidFill>
              </a:rPr>
              <a:t>Cách</a:t>
            </a:r>
            <a:r>
              <a:rPr lang="en-US" sz="2800" dirty="0">
                <a:solidFill>
                  <a:schemeClr val="tx1">
                    <a:lumMod val="95000"/>
                    <a:lumOff val="5000"/>
                  </a:schemeClr>
                </a:solidFill>
              </a:rPr>
              <a:t> </a:t>
            </a:r>
            <a:r>
              <a:rPr lang="en-US" sz="2800" dirty="0" err="1">
                <a:solidFill>
                  <a:schemeClr val="tx1">
                    <a:lumMod val="95000"/>
                    <a:lumOff val="5000"/>
                  </a:schemeClr>
                </a:solidFill>
              </a:rPr>
              <a:t>làm</a:t>
            </a:r>
            <a:r>
              <a:rPr lang="en-US" sz="2800" dirty="0">
                <a:solidFill>
                  <a:schemeClr val="tx1">
                    <a:lumMod val="95000"/>
                    <a:lumOff val="5000"/>
                  </a:schemeClr>
                </a:solidFill>
              </a:rPr>
              <a:t> </a:t>
            </a:r>
            <a:r>
              <a:rPr lang="en-US" sz="2800" dirty="0" err="1">
                <a:solidFill>
                  <a:schemeClr val="tx1">
                    <a:lumMod val="95000"/>
                    <a:lumOff val="5000"/>
                  </a:schemeClr>
                </a:solidFill>
              </a:rPr>
              <a:t>này</a:t>
            </a:r>
            <a:r>
              <a:rPr lang="en-US" sz="2800" dirty="0">
                <a:solidFill>
                  <a:schemeClr val="tx1">
                    <a:lumMod val="95000"/>
                    <a:lumOff val="5000"/>
                  </a:schemeClr>
                </a:solidFill>
              </a:rPr>
              <a:t> </a:t>
            </a:r>
            <a:r>
              <a:rPr lang="en-US" sz="2800" dirty="0" err="1">
                <a:solidFill>
                  <a:schemeClr val="tx1">
                    <a:lumMod val="95000"/>
                    <a:lumOff val="5000"/>
                  </a:schemeClr>
                </a:solidFill>
              </a:rPr>
              <a:t>để</a:t>
            </a:r>
            <a:r>
              <a:rPr lang="en-US" sz="2800" dirty="0">
                <a:solidFill>
                  <a:schemeClr val="tx1">
                    <a:lumMod val="95000"/>
                    <a:lumOff val="5000"/>
                  </a:schemeClr>
                </a:solidFill>
              </a:rPr>
              <a:t> </a:t>
            </a:r>
            <a:r>
              <a:rPr lang="en-US" sz="2800" dirty="0" err="1">
                <a:solidFill>
                  <a:schemeClr val="tx1">
                    <a:lumMod val="95000"/>
                    <a:lumOff val="5000"/>
                  </a:schemeClr>
                </a:solidFill>
              </a:rPr>
              <a:t>tránh</a:t>
            </a:r>
            <a:r>
              <a:rPr lang="en-US" sz="2800" dirty="0">
                <a:solidFill>
                  <a:schemeClr val="tx1">
                    <a:lumMod val="95000"/>
                    <a:lumOff val="5000"/>
                  </a:schemeClr>
                </a:solidFill>
              </a:rPr>
              <a:t> </a:t>
            </a:r>
            <a:r>
              <a:rPr lang="en-US" sz="2800" dirty="0" err="1">
                <a:solidFill>
                  <a:schemeClr val="tx1">
                    <a:lumMod val="95000"/>
                    <a:lumOff val="5000"/>
                  </a:schemeClr>
                </a:solidFill>
              </a:rPr>
              <a:t>sự</a:t>
            </a:r>
            <a:r>
              <a:rPr lang="en-US" sz="2800" dirty="0">
                <a:solidFill>
                  <a:schemeClr val="tx1">
                    <a:lumMod val="95000"/>
                    <a:lumOff val="5000"/>
                  </a:schemeClr>
                </a:solidFill>
              </a:rPr>
              <a:t> </a:t>
            </a:r>
            <a:r>
              <a:rPr lang="en-US" sz="2800" dirty="0" err="1">
                <a:solidFill>
                  <a:schemeClr val="tx1">
                    <a:lumMod val="95000"/>
                    <a:lumOff val="5000"/>
                  </a:schemeClr>
                </a:solidFill>
              </a:rPr>
              <a:t>phóng</a:t>
            </a:r>
            <a:r>
              <a:rPr lang="en-US" sz="2800" dirty="0">
                <a:solidFill>
                  <a:schemeClr val="tx1">
                    <a:lumMod val="95000"/>
                    <a:lumOff val="5000"/>
                  </a:schemeClr>
                </a:solidFill>
              </a:rPr>
              <a:t> </a:t>
            </a:r>
            <a:r>
              <a:rPr lang="en-US" sz="2800" dirty="0" err="1">
                <a:solidFill>
                  <a:schemeClr val="tx1">
                    <a:lumMod val="95000"/>
                    <a:lumOff val="5000"/>
                  </a:schemeClr>
                </a:solidFill>
              </a:rPr>
              <a:t>tia</a:t>
            </a:r>
            <a:r>
              <a:rPr lang="en-US" sz="2800" dirty="0">
                <a:solidFill>
                  <a:schemeClr val="tx1">
                    <a:lumMod val="95000"/>
                    <a:lumOff val="5000"/>
                  </a:schemeClr>
                </a:solidFill>
              </a:rPr>
              <a:t> </a:t>
            </a:r>
            <a:r>
              <a:rPr lang="en-US" sz="2800" dirty="0" err="1">
                <a:solidFill>
                  <a:schemeClr val="tx1">
                    <a:lumMod val="95000"/>
                    <a:lumOff val="5000"/>
                  </a:schemeClr>
                </a:solidFill>
              </a:rPr>
              <a:t>lửa</a:t>
            </a:r>
            <a:r>
              <a:rPr lang="en-US" sz="2800" dirty="0">
                <a:solidFill>
                  <a:schemeClr val="tx1">
                    <a:lumMod val="95000"/>
                    <a:lumOff val="5000"/>
                  </a:schemeClr>
                </a:solidFill>
              </a:rPr>
              <a:t> </a:t>
            </a:r>
            <a:r>
              <a:rPr lang="en-US" sz="2800" dirty="0" err="1">
                <a:solidFill>
                  <a:schemeClr val="tx1">
                    <a:lumMod val="95000"/>
                    <a:lumOff val="5000"/>
                  </a:schemeClr>
                </a:solidFill>
              </a:rPr>
              <a:t>điện</a:t>
            </a:r>
            <a:r>
              <a:rPr lang="en-US" sz="2800" dirty="0">
                <a:solidFill>
                  <a:schemeClr val="tx1">
                    <a:lumMod val="95000"/>
                    <a:lumOff val="5000"/>
                  </a:schemeClr>
                </a:solidFill>
              </a:rPr>
              <a:t> </a:t>
            </a:r>
            <a:r>
              <a:rPr lang="en-US" sz="2800" dirty="0" err="1">
                <a:solidFill>
                  <a:schemeClr val="tx1">
                    <a:lumMod val="95000"/>
                    <a:lumOff val="5000"/>
                  </a:schemeClr>
                </a:solidFill>
              </a:rPr>
              <a:t>từ</a:t>
            </a:r>
            <a:r>
              <a:rPr lang="en-US" sz="2800" dirty="0">
                <a:solidFill>
                  <a:schemeClr val="tx1">
                    <a:lumMod val="95000"/>
                    <a:lumOff val="5000"/>
                  </a:schemeClr>
                </a:solidFill>
              </a:rPr>
              <a:t> </a:t>
            </a:r>
            <a:r>
              <a:rPr lang="en-US" sz="2800" dirty="0" err="1">
                <a:solidFill>
                  <a:schemeClr val="tx1">
                    <a:lumMod val="95000"/>
                    <a:lumOff val="5000"/>
                  </a:schemeClr>
                </a:solidFill>
              </a:rPr>
              <a:t>các</a:t>
            </a:r>
            <a:r>
              <a:rPr lang="en-US" sz="2800" dirty="0">
                <a:solidFill>
                  <a:schemeClr val="tx1">
                    <a:lumMod val="95000"/>
                    <a:lumOff val="5000"/>
                  </a:schemeClr>
                </a:solidFill>
              </a:rPr>
              <a:t> chi </a:t>
            </a:r>
            <a:r>
              <a:rPr lang="en-US" sz="2800" dirty="0" err="1">
                <a:solidFill>
                  <a:schemeClr val="tx1">
                    <a:lumMod val="95000"/>
                    <a:lumOff val="5000"/>
                  </a:schemeClr>
                </a:solidFill>
              </a:rPr>
              <a:t>tiết</a:t>
            </a:r>
            <a:r>
              <a:rPr lang="en-US" sz="2800" dirty="0">
                <a:solidFill>
                  <a:schemeClr val="tx1">
                    <a:lumMod val="95000"/>
                    <a:lumOff val="5000"/>
                  </a:schemeClr>
                </a:solidFill>
              </a:rPr>
              <a:t> </a:t>
            </a:r>
            <a:r>
              <a:rPr lang="en-US" sz="2800" dirty="0" err="1">
                <a:solidFill>
                  <a:schemeClr val="tx1">
                    <a:lumMod val="95000"/>
                    <a:lumOff val="5000"/>
                  </a:schemeClr>
                </a:solidFill>
              </a:rPr>
              <a:t>trên</a:t>
            </a:r>
            <a:r>
              <a:rPr lang="en-US" sz="2800" dirty="0">
                <a:solidFill>
                  <a:schemeClr val="tx1">
                    <a:lumMod val="95000"/>
                    <a:lumOff val="5000"/>
                  </a:schemeClr>
                </a:solidFill>
              </a:rPr>
              <a:t> </a:t>
            </a:r>
            <a:r>
              <a:rPr lang="en-US" sz="2800" dirty="0" err="1">
                <a:solidFill>
                  <a:schemeClr val="tx1">
                    <a:lumMod val="95000"/>
                    <a:lumOff val="5000"/>
                  </a:schemeClr>
                </a:solidFill>
              </a:rPr>
              <a:t>thùng</a:t>
            </a:r>
            <a:r>
              <a:rPr lang="en-US" sz="2800" dirty="0">
                <a:solidFill>
                  <a:schemeClr val="tx1">
                    <a:lumMod val="95000"/>
                    <a:lumOff val="5000"/>
                  </a:schemeClr>
                </a:solidFill>
              </a:rPr>
              <a:t> </a:t>
            </a:r>
            <a:r>
              <a:rPr lang="en-US" sz="2800" dirty="0" err="1">
                <a:solidFill>
                  <a:schemeClr val="tx1">
                    <a:lumMod val="95000"/>
                    <a:lumOff val="5000"/>
                  </a:schemeClr>
                </a:solidFill>
              </a:rPr>
              <a:t>chở</a:t>
            </a:r>
            <a:r>
              <a:rPr lang="en-US" sz="2800" dirty="0">
                <a:solidFill>
                  <a:schemeClr val="tx1">
                    <a:lumMod val="95000"/>
                    <a:lumOff val="5000"/>
                  </a:schemeClr>
                </a:solidFill>
              </a:rPr>
              <a:t> </a:t>
            </a:r>
            <a:r>
              <a:rPr lang="en-US" sz="2800" dirty="0" err="1">
                <a:solidFill>
                  <a:schemeClr val="tx1">
                    <a:lumMod val="95000"/>
                    <a:lumOff val="5000"/>
                  </a:schemeClr>
                </a:solidFill>
              </a:rPr>
              <a:t>xăng</a:t>
            </a:r>
            <a:r>
              <a:rPr lang="en-US" sz="2800" dirty="0">
                <a:solidFill>
                  <a:schemeClr val="tx1">
                    <a:lumMod val="95000"/>
                    <a:lumOff val="5000"/>
                  </a:schemeClr>
                </a:solidFill>
              </a:rPr>
              <a:t>. </a:t>
            </a:r>
            <a:r>
              <a:rPr lang="en-US" sz="2800" dirty="0" err="1">
                <a:solidFill>
                  <a:schemeClr val="tx1">
                    <a:lumMod val="95000"/>
                    <a:lumOff val="5000"/>
                  </a:schemeClr>
                </a:solidFill>
              </a:rPr>
              <a:t>Hãy</a:t>
            </a:r>
            <a:r>
              <a:rPr lang="en-US" sz="2800" dirty="0">
                <a:solidFill>
                  <a:schemeClr val="tx1">
                    <a:lumMod val="95000"/>
                    <a:lumOff val="5000"/>
                  </a:schemeClr>
                </a:solidFill>
              </a:rPr>
              <a:t> </a:t>
            </a:r>
            <a:r>
              <a:rPr lang="en-US" sz="2800" dirty="0" err="1">
                <a:solidFill>
                  <a:schemeClr val="tx1">
                    <a:lumMod val="95000"/>
                    <a:lumOff val="5000"/>
                  </a:schemeClr>
                </a:solidFill>
              </a:rPr>
              <a:t>cho</a:t>
            </a:r>
            <a:r>
              <a:rPr lang="en-US" sz="2800" dirty="0">
                <a:solidFill>
                  <a:schemeClr val="tx1">
                    <a:lumMod val="95000"/>
                    <a:lumOff val="5000"/>
                  </a:schemeClr>
                </a:solidFill>
              </a:rPr>
              <a:t> </a:t>
            </a:r>
            <a:r>
              <a:rPr lang="en-US" sz="2800" dirty="0" err="1">
                <a:solidFill>
                  <a:schemeClr val="tx1">
                    <a:lumMod val="95000"/>
                    <a:lumOff val="5000"/>
                  </a:schemeClr>
                </a:solidFill>
              </a:rPr>
              <a:t>biết</a:t>
            </a:r>
            <a:r>
              <a:rPr lang="en-US" sz="2800" dirty="0">
                <a:solidFill>
                  <a:schemeClr val="tx1">
                    <a:lumMod val="95000"/>
                    <a:lumOff val="5000"/>
                  </a:schemeClr>
                </a:solidFill>
              </a:rPr>
              <a:t> :</a:t>
            </a:r>
          </a:p>
          <a:p>
            <a:pPr marL="514350" indent="-514350" eaLnBrk="1" fontAlgn="base" hangingPunct="1">
              <a:spcBef>
                <a:spcPct val="0"/>
              </a:spcBef>
              <a:spcAft>
                <a:spcPct val="0"/>
              </a:spcAft>
              <a:buAutoNum type="alphaLcParenR"/>
            </a:pPr>
            <a:r>
              <a:rPr lang="en-US" sz="2800" dirty="0" err="1">
                <a:solidFill>
                  <a:schemeClr val="tx1">
                    <a:lumMod val="95000"/>
                    <a:lumOff val="5000"/>
                  </a:schemeClr>
                </a:solidFill>
              </a:rPr>
              <a:t>Vì</a:t>
            </a:r>
            <a:r>
              <a:rPr lang="en-US" sz="2800" dirty="0">
                <a:solidFill>
                  <a:schemeClr val="tx1">
                    <a:lumMod val="95000"/>
                    <a:lumOff val="5000"/>
                  </a:schemeClr>
                </a:solidFill>
              </a:rPr>
              <a:t> </a:t>
            </a:r>
            <a:r>
              <a:rPr lang="en-US" sz="2800" dirty="0" err="1">
                <a:solidFill>
                  <a:schemeClr val="tx1">
                    <a:lumMod val="95000"/>
                    <a:lumOff val="5000"/>
                  </a:schemeClr>
                </a:solidFill>
              </a:rPr>
              <a:t>sao</a:t>
            </a:r>
            <a:r>
              <a:rPr lang="en-US" sz="2800" dirty="0">
                <a:solidFill>
                  <a:schemeClr val="tx1">
                    <a:lumMod val="95000"/>
                    <a:lumOff val="5000"/>
                  </a:schemeClr>
                </a:solidFill>
              </a:rPr>
              <a:t> </a:t>
            </a:r>
            <a:r>
              <a:rPr lang="en-US" sz="2800" dirty="0" err="1">
                <a:solidFill>
                  <a:schemeClr val="tx1">
                    <a:lumMod val="95000"/>
                    <a:lumOff val="5000"/>
                  </a:schemeClr>
                </a:solidFill>
              </a:rPr>
              <a:t>trên</a:t>
            </a:r>
            <a:r>
              <a:rPr lang="en-US" sz="2800" dirty="0">
                <a:solidFill>
                  <a:schemeClr val="tx1">
                    <a:lumMod val="95000"/>
                    <a:lumOff val="5000"/>
                  </a:schemeClr>
                </a:solidFill>
              </a:rPr>
              <a:t> </a:t>
            </a:r>
            <a:r>
              <a:rPr lang="en-US" sz="2800" dirty="0" err="1">
                <a:solidFill>
                  <a:schemeClr val="tx1">
                    <a:lumMod val="95000"/>
                    <a:lumOff val="5000"/>
                  </a:schemeClr>
                </a:solidFill>
              </a:rPr>
              <a:t>bề</a:t>
            </a:r>
            <a:r>
              <a:rPr lang="en-US" sz="2800" dirty="0">
                <a:solidFill>
                  <a:schemeClr val="tx1">
                    <a:lumMod val="95000"/>
                    <a:lumOff val="5000"/>
                  </a:schemeClr>
                </a:solidFill>
              </a:rPr>
              <a:t> </a:t>
            </a:r>
            <a:r>
              <a:rPr lang="en-US" sz="2800" dirty="0" err="1">
                <a:solidFill>
                  <a:schemeClr val="tx1">
                    <a:lumMod val="95000"/>
                    <a:lumOff val="5000"/>
                  </a:schemeClr>
                </a:solidFill>
              </a:rPr>
              <a:t>mặt</a:t>
            </a:r>
            <a:r>
              <a:rPr lang="en-US" sz="2800" dirty="0">
                <a:solidFill>
                  <a:schemeClr val="tx1">
                    <a:lumMod val="95000"/>
                    <a:lumOff val="5000"/>
                  </a:schemeClr>
                </a:solidFill>
              </a:rPr>
              <a:t> </a:t>
            </a:r>
            <a:r>
              <a:rPr lang="en-US" sz="2800" dirty="0" err="1">
                <a:solidFill>
                  <a:schemeClr val="tx1">
                    <a:lumMod val="95000"/>
                    <a:lumOff val="5000"/>
                  </a:schemeClr>
                </a:solidFill>
              </a:rPr>
              <a:t>xe</a:t>
            </a:r>
            <a:r>
              <a:rPr lang="en-US" sz="2800" dirty="0">
                <a:solidFill>
                  <a:schemeClr val="tx1">
                    <a:lumMod val="95000"/>
                    <a:lumOff val="5000"/>
                  </a:schemeClr>
                </a:solidFill>
              </a:rPr>
              <a:t> </a:t>
            </a:r>
            <a:r>
              <a:rPr lang="en-US" sz="2800" dirty="0" err="1">
                <a:solidFill>
                  <a:schemeClr val="tx1">
                    <a:lumMod val="95000"/>
                    <a:lumOff val="5000"/>
                  </a:schemeClr>
                </a:solidFill>
              </a:rPr>
              <a:t>có</a:t>
            </a:r>
            <a:r>
              <a:rPr lang="en-US" sz="2800" dirty="0">
                <a:solidFill>
                  <a:schemeClr val="tx1">
                    <a:lumMod val="95000"/>
                    <a:lumOff val="5000"/>
                  </a:schemeClr>
                </a:solidFill>
              </a:rPr>
              <a:t> </a:t>
            </a:r>
            <a:r>
              <a:rPr lang="en-US" sz="2800" dirty="0" err="1">
                <a:solidFill>
                  <a:schemeClr val="tx1">
                    <a:lumMod val="95000"/>
                    <a:lumOff val="5000"/>
                  </a:schemeClr>
                </a:solidFill>
              </a:rPr>
              <a:t>thể</a:t>
            </a:r>
            <a:r>
              <a:rPr lang="en-US" sz="2800" dirty="0">
                <a:solidFill>
                  <a:schemeClr val="tx1">
                    <a:lumMod val="95000"/>
                    <a:lumOff val="5000"/>
                  </a:schemeClr>
                </a:solidFill>
              </a:rPr>
              <a:t> </a:t>
            </a:r>
            <a:r>
              <a:rPr lang="en-US" sz="2800" dirty="0" err="1">
                <a:solidFill>
                  <a:schemeClr val="tx1">
                    <a:lumMod val="95000"/>
                    <a:lumOff val="5000"/>
                  </a:schemeClr>
                </a:solidFill>
              </a:rPr>
              <a:t>nhiễm</a:t>
            </a:r>
            <a:r>
              <a:rPr lang="en-US" sz="2800" dirty="0">
                <a:solidFill>
                  <a:schemeClr val="tx1">
                    <a:lumMod val="95000"/>
                    <a:lumOff val="5000"/>
                  </a:schemeClr>
                </a:solidFill>
              </a:rPr>
              <a:t> </a:t>
            </a:r>
            <a:r>
              <a:rPr lang="en-US" sz="2800" dirty="0" err="1">
                <a:solidFill>
                  <a:schemeClr val="tx1">
                    <a:lumMod val="95000"/>
                    <a:lumOff val="5000"/>
                  </a:schemeClr>
                </a:solidFill>
              </a:rPr>
              <a:t>điện</a:t>
            </a:r>
            <a:r>
              <a:rPr lang="en-US" sz="2800" dirty="0">
                <a:solidFill>
                  <a:schemeClr val="tx1">
                    <a:lumMod val="95000"/>
                    <a:lumOff val="5000"/>
                  </a:schemeClr>
                </a:solidFill>
              </a:rPr>
              <a:t>?</a:t>
            </a:r>
          </a:p>
          <a:p>
            <a:pPr marL="514350" indent="-514350" eaLnBrk="1" fontAlgn="base" hangingPunct="1">
              <a:spcBef>
                <a:spcPct val="0"/>
              </a:spcBef>
              <a:spcAft>
                <a:spcPct val="0"/>
              </a:spcAft>
              <a:buAutoNum type="alphaLcParenR"/>
            </a:pPr>
            <a:r>
              <a:rPr lang="en-US" sz="2800" dirty="0" err="1">
                <a:solidFill>
                  <a:schemeClr val="tx1">
                    <a:lumMod val="95000"/>
                    <a:lumOff val="5000"/>
                  </a:schemeClr>
                </a:solidFill>
              </a:rPr>
              <a:t>Vì</a:t>
            </a:r>
            <a:r>
              <a:rPr lang="en-US" sz="2800" dirty="0">
                <a:solidFill>
                  <a:schemeClr val="tx1">
                    <a:lumMod val="95000"/>
                    <a:lumOff val="5000"/>
                  </a:schemeClr>
                </a:solidFill>
              </a:rPr>
              <a:t> </a:t>
            </a:r>
            <a:r>
              <a:rPr lang="en-US" sz="2800" dirty="0" err="1">
                <a:solidFill>
                  <a:schemeClr val="tx1">
                    <a:lumMod val="95000"/>
                    <a:lumOff val="5000"/>
                  </a:schemeClr>
                </a:solidFill>
              </a:rPr>
              <a:t>sao</a:t>
            </a:r>
            <a:r>
              <a:rPr lang="en-US" sz="2800" dirty="0">
                <a:solidFill>
                  <a:schemeClr val="tx1">
                    <a:lumMod val="95000"/>
                    <a:lumOff val="5000"/>
                  </a:schemeClr>
                </a:solidFill>
              </a:rPr>
              <a:t> </a:t>
            </a:r>
            <a:r>
              <a:rPr lang="en-US" sz="2800" dirty="0" err="1">
                <a:solidFill>
                  <a:schemeClr val="tx1">
                    <a:lumMod val="95000"/>
                    <a:lumOff val="5000"/>
                  </a:schemeClr>
                </a:solidFill>
              </a:rPr>
              <a:t>phải</a:t>
            </a:r>
            <a:r>
              <a:rPr lang="en-US" sz="2800" dirty="0">
                <a:solidFill>
                  <a:schemeClr val="tx1">
                    <a:lumMod val="95000"/>
                    <a:lumOff val="5000"/>
                  </a:schemeClr>
                </a:solidFill>
              </a:rPr>
              <a:t> </a:t>
            </a:r>
            <a:r>
              <a:rPr lang="en-US" sz="2800" dirty="0" err="1">
                <a:solidFill>
                  <a:schemeClr val="tx1">
                    <a:lumMod val="95000"/>
                    <a:lumOff val="5000"/>
                  </a:schemeClr>
                </a:solidFill>
              </a:rPr>
              <a:t>sử</a:t>
            </a:r>
            <a:r>
              <a:rPr lang="en-US" sz="2800" dirty="0">
                <a:solidFill>
                  <a:schemeClr val="tx1">
                    <a:lumMod val="95000"/>
                    <a:lumOff val="5000"/>
                  </a:schemeClr>
                </a:solidFill>
              </a:rPr>
              <a:t> </a:t>
            </a:r>
            <a:r>
              <a:rPr lang="en-US" sz="2800" dirty="0" err="1">
                <a:solidFill>
                  <a:schemeClr val="tx1">
                    <a:lumMod val="95000"/>
                    <a:lumOff val="5000"/>
                  </a:schemeClr>
                </a:solidFill>
              </a:rPr>
              <a:t>dụng</a:t>
            </a:r>
            <a:r>
              <a:rPr lang="en-US" sz="2800" dirty="0">
                <a:solidFill>
                  <a:schemeClr val="tx1">
                    <a:lumMod val="95000"/>
                    <a:lumOff val="5000"/>
                  </a:schemeClr>
                </a:solidFill>
              </a:rPr>
              <a:t> </a:t>
            </a:r>
            <a:r>
              <a:rPr lang="en-US" sz="2800" dirty="0" err="1">
                <a:solidFill>
                  <a:schemeClr val="tx1">
                    <a:lumMod val="95000"/>
                    <a:lumOff val="5000"/>
                  </a:schemeClr>
                </a:solidFill>
              </a:rPr>
              <a:t>dây</a:t>
            </a:r>
            <a:r>
              <a:rPr lang="en-US" sz="2800" dirty="0">
                <a:solidFill>
                  <a:schemeClr val="tx1">
                    <a:lumMod val="95000"/>
                    <a:lumOff val="5000"/>
                  </a:schemeClr>
                </a:solidFill>
              </a:rPr>
              <a:t> </a:t>
            </a:r>
            <a:r>
              <a:rPr lang="en-US" sz="2800" dirty="0" err="1">
                <a:solidFill>
                  <a:schemeClr val="tx1">
                    <a:lumMod val="95000"/>
                    <a:lumOff val="5000"/>
                  </a:schemeClr>
                </a:solidFill>
              </a:rPr>
              <a:t>xích</a:t>
            </a:r>
            <a:r>
              <a:rPr lang="en-US" sz="2800" dirty="0">
                <a:solidFill>
                  <a:schemeClr val="tx1">
                    <a:lumMod val="95000"/>
                    <a:lumOff val="5000"/>
                  </a:schemeClr>
                </a:solidFill>
              </a:rPr>
              <a:t> </a:t>
            </a:r>
            <a:r>
              <a:rPr lang="en-US" sz="2800" dirty="0" err="1">
                <a:solidFill>
                  <a:schemeClr val="tx1">
                    <a:lumMod val="95000"/>
                    <a:lumOff val="5000"/>
                  </a:schemeClr>
                </a:solidFill>
              </a:rPr>
              <a:t>kim</a:t>
            </a:r>
            <a:r>
              <a:rPr lang="en-US" sz="2800" dirty="0">
                <a:solidFill>
                  <a:schemeClr val="tx1">
                    <a:lumMod val="95000"/>
                    <a:lumOff val="5000"/>
                  </a:schemeClr>
                </a:solidFill>
              </a:rPr>
              <a:t> </a:t>
            </a:r>
            <a:r>
              <a:rPr lang="en-US" sz="2800" dirty="0" err="1">
                <a:solidFill>
                  <a:schemeClr val="tx1">
                    <a:lumMod val="95000"/>
                    <a:lumOff val="5000"/>
                  </a:schemeClr>
                </a:solidFill>
              </a:rPr>
              <a:t>loại</a:t>
            </a:r>
            <a:r>
              <a:rPr lang="en-US" sz="2800" dirty="0">
                <a:solidFill>
                  <a:schemeClr val="tx1">
                    <a:lumMod val="95000"/>
                    <a:lumOff val="5000"/>
                  </a:schemeClr>
                </a:solidFill>
              </a:rPr>
              <a:t> ?  </a:t>
            </a:r>
            <a:endParaRPr lang="vi-VN" sz="2800" dirty="0">
              <a:solidFill>
                <a:schemeClr val="tx1">
                  <a:lumMod val="95000"/>
                  <a:lumOff val="5000"/>
                </a:schemeClr>
              </a:solidFill>
            </a:endParaRPr>
          </a:p>
        </p:txBody>
      </p:sp>
      <p:pic>
        <p:nvPicPr>
          <p:cNvPr id="3" name="Picture 2">
            <a:extLst>
              <a:ext uri="{FF2B5EF4-FFF2-40B4-BE49-F238E27FC236}">
                <a16:creationId xmlns:a16="http://schemas.microsoft.com/office/drawing/2014/main" id="{AE50EAB7-5A6E-4C75-AA10-2E99E7515884}"/>
              </a:ext>
            </a:extLst>
          </p:cNvPr>
          <p:cNvPicPr>
            <a:picLocks noChangeAspect="1"/>
          </p:cNvPicPr>
          <p:nvPr/>
        </p:nvPicPr>
        <p:blipFill>
          <a:blip r:embed="rId2"/>
          <a:stretch>
            <a:fillRect/>
          </a:stretch>
        </p:blipFill>
        <p:spPr>
          <a:xfrm>
            <a:off x="7248525" y="1524449"/>
            <a:ext cx="4429125" cy="3257014"/>
          </a:xfrm>
          <a:prstGeom prst="rect">
            <a:avLst/>
          </a:prstGeom>
          <a:ln>
            <a:solidFill>
              <a:schemeClr val="tx1">
                <a:lumMod val="95000"/>
                <a:lumOff val="5000"/>
              </a:schemeClr>
            </a:solidFill>
          </a:ln>
        </p:spPr>
      </p:pic>
      <p:sp>
        <p:nvSpPr>
          <p:cNvPr id="15" name="Text Box 7">
            <a:extLst>
              <a:ext uri="{FF2B5EF4-FFF2-40B4-BE49-F238E27FC236}">
                <a16:creationId xmlns:a16="http://schemas.microsoft.com/office/drawing/2014/main" id="{DDF5FB5C-2B12-416B-8DB0-7E695798193E}"/>
              </a:ext>
            </a:extLst>
          </p:cNvPr>
          <p:cNvSpPr txBox="1">
            <a:spLocks noChangeArrowheads="1"/>
          </p:cNvSpPr>
          <p:nvPr/>
        </p:nvSpPr>
        <p:spPr bwMode="auto">
          <a:xfrm>
            <a:off x="477167" y="4324046"/>
            <a:ext cx="640226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fontAlgn="base" hangingPunct="1">
              <a:spcBef>
                <a:spcPct val="0"/>
              </a:spcBef>
              <a:spcAft>
                <a:spcPct val="0"/>
              </a:spcAft>
            </a:pPr>
            <a:r>
              <a:rPr lang="en-US" sz="2800" dirty="0">
                <a:solidFill>
                  <a:schemeClr val="tx1">
                    <a:lumMod val="95000"/>
                    <a:lumOff val="5000"/>
                  </a:schemeClr>
                </a:solidFill>
              </a:rPr>
              <a:t>a) Khi </a:t>
            </a:r>
            <a:r>
              <a:rPr lang="en-US" sz="2800" dirty="0" err="1">
                <a:solidFill>
                  <a:schemeClr val="tx1">
                    <a:lumMod val="95000"/>
                    <a:lumOff val="5000"/>
                  </a:schemeClr>
                </a:solidFill>
              </a:rPr>
              <a:t>chạy</a:t>
            </a:r>
            <a:r>
              <a:rPr lang="en-US" sz="2800" dirty="0">
                <a:solidFill>
                  <a:schemeClr val="tx1">
                    <a:lumMod val="95000"/>
                    <a:lumOff val="5000"/>
                  </a:schemeClr>
                </a:solidFill>
              </a:rPr>
              <a:t>, </a:t>
            </a:r>
            <a:r>
              <a:rPr lang="en-US" sz="2800" dirty="0" err="1">
                <a:solidFill>
                  <a:schemeClr val="tx1">
                    <a:lumMod val="95000"/>
                    <a:lumOff val="5000"/>
                  </a:schemeClr>
                </a:solidFill>
              </a:rPr>
              <a:t>thùng</a:t>
            </a:r>
            <a:r>
              <a:rPr lang="en-US" sz="2800" dirty="0">
                <a:solidFill>
                  <a:schemeClr val="tx1">
                    <a:lumMod val="95000"/>
                    <a:lumOff val="5000"/>
                  </a:schemeClr>
                </a:solidFill>
              </a:rPr>
              <a:t> </a:t>
            </a:r>
            <a:r>
              <a:rPr lang="en-US" sz="2800" dirty="0" err="1">
                <a:solidFill>
                  <a:schemeClr val="tx1">
                    <a:lumMod val="95000"/>
                    <a:lumOff val="5000"/>
                  </a:schemeClr>
                </a:solidFill>
              </a:rPr>
              <a:t>xe</a:t>
            </a:r>
            <a:r>
              <a:rPr lang="en-US" sz="2800" dirty="0">
                <a:solidFill>
                  <a:schemeClr val="tx1">
                    <a:lumMod val="95000"/>
                    <a:lumOff val="5000"/>
                  </a:schemeClr>
                </a:solidFill>
              </a:rPr>
              <a:t> </a:t>
            </a:r>
            <a:r>
              <a:rPr lang="en-US" sz="2800" dirty="0" err="1">
                <a:solidFill>
                  <a:schemeClr val="tx1">
                    <a:lumMod val="95000"/>
                    <a:lumOff val="5000"/>
                  </a:schemeClr>
                </a:solidFill>
              </a:rPr>
              <a:t>cọ</a:t>
            </a:r>
            <a:r>
              <a:rPr lang="en-US" sz="2800" dirty="0">
                <a:solidFill>
                  <a:schemeClr val="tx1">
                    <a:lumMod val="95000"/>
                    <a:lumOff val="5000"/>
                  </a:schemeClr>
                </a:solidFill>
              </a:rPr>
              <a:t> </a:t>
            </a:r>
            <a:r>
              <a:rPr lang="en-US" sz="2800" dirty="0" err="1">
                <a:solidFill>
                  <a:schemeClr val="tx1">
                    <a:lumMod val="95000"/>
                    <a:lumOff val="5000"/>
                  </a:schemeClr>
                </a:solidFill>
              </a:rPr>
              <a:t>xát</a:t>
            </a:r>
            <a:r>
              <a:rPr lang="en-US" sz="2800" dirty="0">
                <a:solidFill>
                  <a:schemeClr val="tx1">
                    <a:lumMod val="95000"/>
                    <a:lumOff val="5000"/>
                  </a:schemeClr>
                </a:solidFill>
              </a:rPr>
              <a:t> </a:t>
            </a:r>
            <a:r>
              <a:rPr lang="en-US" sz="2800" dirty="0" err="1">
                <a:solidFill>
                  <a:schemeClr val="tx1">
                    <a:lumMod val="95000"/>
                    <a:lumOff val="5000"/>
                  </a:schemeClr>
                </a:solidFill>
              </a:rPr>
              <a:t>với</a:t>
            </a:r>
            <a:r>
              <a:rPr lang="en-US" sz="2800" dirty="0">
                <a:solidFill>
                  <a:schemeClr val="tx1">
                    <a:lumMod val="95000"/>
                    <a:lumOff val="5000"/>
                  </a:schemeClr>
                </a:solidFill>
              </a:rPr>
              <a:t> </a:t>
            </a:r>
            <a:r>
              <a:rPr lang="en-US" sz="2800" dirty="0" err="1">
                <a:solidFill>
                  <a:schemeClr val="tx1">
                    <a:lumMod val="95000"/>
                    <a:lumOff val="5000"/>
                  </a:schemeClr>
                </a:solidFill>
              </a:rPr>
              <a:t>không</a:t>
            </a:r>
            <a:r>
              <a:rPr lang="en-US" sz="2800" dirty="0">
                <a:solidFill>
                  <a:schemeClr val="tx1">
                    <a:lumMod val="95000"/>
                    <a:lumOff val="5000"/>
                  </a:schemeClr>
                </a:solidFill>
              </a:rPr>
              <a:t> </a:t>
            </a:r>
            <a:r>
              <a:rPr lang="en-US" sz="2800" dirty="0" err="1">
                <a:solidFill>
                  <a:schemeClr val="tx1">
                    <a:lumMod val="95000"/>
                    <a:lumOff val="5000"/>
                  </a:schemeClr>
                </a:solidFill>
              </a:rPr>
              <a:t>khí</a:t>
            </a:r>
            <a:r>
              <a:rPr lang="en-US" sz="2800" dirty="0">
                <a:solidFill>
                  <a:schemeClr val="tx1">
                    <a:lumMod val="95000"/>
                    <a:lumOff val="5000"/>
                  </a:schemeClr>
                </a:solidFill>
              </a:rPr>
              <a:t> </a:t>
            </a:r>
            <a:r>
              <a:rPr lang="en-US" sz="2800" dirty="0" err="1">
                <a:solidFill>
                  <a:schemeClr val="tx1">
                    <a:lumMod val="95000"/>
                    <a:lumOff val="5000"/>
                  </a:schemeClr>
                </a:solidFill>
              </a:rPr>
              <a:t>và</a:t>
            </a:r>
            <a:r>
              <a:rPr lang="en-US" sz="2800" dirty="0">
                <a:solidFill>
                  <a:schemeClr val="tx1">
                    <a:lumMod val="95000"/>
                    <a:lumOff val="5000"/>
                  </a:schemeClr>
                </a:solidFill>
              </a:rPr>
              <a:t> </a:t>
            </a:r>
            <a:r>
              <a:rPr lang="en-US" sz="2800" dirty="0" err="1">
                <a:solidFill>
                  <a:schemeClr val="tx1">
                    <a:lumMod val="95000"/>
                    <a:lumOff val="5000"/>
                  </a:schemeClr>
                </a:solidFill>
              </a:rPr>
              <a:t>với</a:t>
            </a:r>
            <a:r>
              <a:rPr lang="en-US" sz="2800" dirty="0">
                <a:solidFill>
                  <a:schemeClr val="tx1">
                    <a:lumMod val="95000"/>
                    <a:lumOff val="5000"/>
                  </a:schemeClr>
                </a:solidFill>
              </a:rPr>
              <a:t> </a:t>
            </a:r>
            <a:r>
              <a:rPr lang="en-US" sz="2800" dirty="0" err="1">
                <a:solidFill>
                  <a:schemeClr val="tx1">
                    <a:lumMod val="95000"/>
                    <a:lumOff val="5000"/>
                  </a:schemeClr>
                </a:solidFill>
              </a:rPr>
              <a:t>xăng</a:t>
            </a:r>
            <a:r>
              <a:rPr lang="en-US" sz="2800" dirty="0">
                <a:solidFill>
                  <a:schemeClr val="tx1">
                    <a:lumMod val="95000"/>
                    <a:lumOff val="5000"/>
                  </a:schemeClr>
                </a:solidFill>
              </a:rPr>
              <a:t> </a:t>
            </a:r>
            <a:r>
              <a:rPr lang="en-US" sz="2800" dirty="0" err="1">
                <a:solidFill>
                  <a:schemeClr val="tx1">
                    <a:lumMod val="95000"/>
                    <a:lumOff val="5000"/>
                  </a:schemeClr>
                </a:solidFill>
              </a:rPr>
              <a:t>trong</a:t>
            </a:r>
            <a:r>
              <a:rPr lang="en-US" sz="2800" dirty="0">
                <a:solidFill>
                  <a:schemeClr val="tx1">
                    <a:lumMod val="95000"/>
                    <a:lumOff val="5000"/>
                  </a:schemeClr>
                </a:solidFill>
              </a:rPr>
              <a:t> </a:t>
            </a:r>
            <a:r>
              <a:rPr lang="en-US" sz="2800" dirty="0" err="1">
                <a:solidFill>
                  <a:schemeClr val="tx1">
                    <a:lumMod val="95000"/>
                    <a:lumOff val="5000"/>
                  </a:schemeClr>
                </a:solidFill>
              </a:rPr>
              <a:t>thùng</a:t>
            </a:r>
            <a:r>
              <a:rPr lang="en-US" sz="2800" dirty="0">
                <a:solidFill>
                  <a:schemeClr val="tx1">
                    <a:lumMod val="95000"/>
                    <a:lumOff val="5000"/>
                  </a:schemeClr>
                </a:solidFill>
              </a:rPr>
              <a:t>, </a:t>
            </a:r>
            <a:r>
              <a:rPr lang="en-US" sz="2800" dirty="0" err="1">
                <a:solidFill>
                  <a:schemeClr val="tx1">
                    <a:lumMod val="95000"/>
                    <a:lumOff val="5000"/>
                  </a:schemeClr>
                </a:solidFill>
              </a:rPr>
              <a:t>làm</a:t>
            </a:r>
            <a:r>
              <a:rPr lang="en-US" sz="2800" dirty="0">
                <a:solidFill>
                  <a:schemeClr val="tx1">
                    <a:lumMod val="95000"/>
                    <a:lumOff val="5000"/>
                  </a:schemeClr>
                </a:solidFill>
              </a:rPr>
              <a:t> </a:t>
            </a:r>
            <a:r>
              <a:rPr lang="en-US" sz="2800" dirty="0" err="1">
                <a:solidFill>
                  <a:schemeClr val="tx1">
                    <a:lumMod val="95000"/>
                    <a:lumOff val="5000"/>
                  </a:schemeClr>
                </a:solidFill>
              </a:rPr>
              <a:t>vỏ</a:t>
            </a:r>
            <a:r>
              <a:rPr lang="en-US" sz="2800" dirty="0">
                <a:solidFill>
                  <a:schemeClr val="tx1">
                    <a:lumMod val="95000"/>
                    <a:lumOff val="5000"/>
                  </a:schemeClr>
                </a:solidFill>
              </a:rPr>
              <a:t> </a:t>
            </a:r>
            <a:r>
              <a:rPr lang="en-US" sz="2800" dirty="0" err="1">
                <a:solidFill>
                  <a:schemeClr val="tx1">
                    <a:lumMod val="95000"/>
                    <a:lumOff val="5000"/>
                  </a:schemeClr>
                </a:solidFill>
              </a:rPr>
              <a:t>thùng</a:t>
            </a:r>
            <a:r>
              <a:rPr lang="en-US" sz="2800" dirty="0">
                <a:solidFill>
                  <a:schemeClr val="tx1">
                    <a:lumMod val="95000"/>
                    <a:lumOff val="5000"/>
                  </a:schemeClr>
                </a:solidFill>
              </a:rPr>
              <a:t> </a:t>
            </a:r>
            <a:r>
              <a:rPr lang="en-US" sz="2800" dirty="0" err="1">
                <a:solidFill>
                  <a:schemeClr val="tx1">
                    <a:lumMod val="95000"/>
                    <a:lumOff val="5000"/>
                  </a:schemeClr>
                </a:solidFill>
              </a:rPr>
              <a:t>bị</a:t>
            </a:r>
            <a:r>
              <a:rPr lang="en-US" sz="2800" dirty="0">
                <a:solidFill>
                  <a:schemeClr val="tx1">
                    <a:lumMod val="95000"/>
                    <a:lumOff val="5000"/>
                  </a:schemeClr>
                </a:solidFill>
              </a:rPr>
              <a:t> </a:t>
            </a:r>
            <a:r>
              <a:rPr lang="en-US" sz="2800" dirty="0" err="1">
                <a:solidFill>
                  <a:schemeClr val="tx1">
                    <a:lumMod val="95000"/>
                    <a:lumOff val="5000"/>
                  </a:schemeClr>
                </a:solidFill>
              </a:rPr>
              <a:t>nhiễm</a:t>
            </a:r>
            <a:r>
              <a:rPr lang="en-US" sz="2800" dirty="0">
                <a:solidFill>
                  <a:schemeClr val="tx1">
                    <a:lumMod val="95000"/>
                    <a:lumOff val="5000"/>
                  </a:schemeClr>
                </a:solidFill>
              </a:rPr>
              <a:t> </a:t>
            </a:r>
            <a:r>
              <a:rPr lang="en-US" sz="2800" dirty="0" err="1">
                <a:solidFill>
                  <a:schemeClr val="tx1">
                    <a:lumMod val="95000"/>
                    <a:lumOff val="5000"/>
                  </a:schemeClr>
                </a:solidFill>
              </a:rPr>
              <a:t>điện</a:t>
            </a:r>
            <a:r>
              <a:rPr lang="en-US" sz="2800" dirty="0">
                <a:solidFill>
                  <a:schemeClr val="tx1">
                    <a:lumMod val="95000"/>
                    <a:lumOff val="5000"/>
                  </a:schemeClr>
                </a:solidFill>
              </a:rPr>
              <a:t>. </a:t>
            </a:r>
            <a:endParaRPr lang="vi-VN" sz="2800" dirty="0">
              <a:solidFill>
                <a:schemeClr val="tx1">
                  <a:lumMod val="95000"/>
                  <a:lumOff val="5000"/>
                </a:schemeClr>
              </a:solidFill>
            </a:endParaRPr>
          </a:p>
        </p:txBody>
      </p:sp>
      <p:sp>
        <p:nvSpPr>
          <p:cNvPr id="16" name="Text Box 7">
            <a:extLst>
              <a:ext uri="{FF2B5EF4-FFF2-40B4-BE49-F238E27FC236}">
                <a16:creationId xmlns:a16="http://schemas.microsoft.com/office/drawing/2014/main" id="{390B6975-E83B-4E61-ACAB-340F327BA5EC}"/>
              </a:ext>
            </a:extLst>
          </p:cNvPr>
          <p:cNvSpPr txBox="1">
            <a:spLocks noChangeArrowheads="1"/>
          </p:cNvSpPr>
          <p:nvPr/>
        </p:nvSpPr>
        <p:spPr bwMode="auto">
          <a:xfrm>
            <a:off x="477167" y="5664352"/>
            <a:ext cx="640226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Times New Roman" pitchFamily="18" charset="0"/>
              </a:defRPr>
            </a:lvl1pPr>
            <a:lvl2pPr marL="742950" indent="-285750" eaLnBrk="0" hangingPunct="0">
              <a:defRPr sz="3600">
                <a:solidFill>
                  <a:schemeClr val="tx1"/>
                </a:solidFill>
                <a:latin typeface="Times New Roman" pitchFamily="18" charset="0"/>
              </a:defRPr>
            </a:lvl2pPr>
            <a:lvl3pPr marL="1143000" indent="-228600" eaLnBrk="0" hangingPunct="0">
              <a:defRPr sz="3600">
                <a:solidFill>
                  <a:schemeClr val="tx1"/>
                </a:solidFill>
                <a:latin typeface="Times New Roman" pitchFamily="18" charset="0"/>
              </a:defRPr>
            </a:lvl3pPr>
            <a:lvl4pPr marL="1600200" indent="-228600" eaLnBrk="0" hangingPunct="0">
              <a:defRPr sz="3600">
                <a:solidFill>
                  <a:schemeClr val="tx1"/>
                </a:solidFill>
                <a:latin typeface="Times New Roman" pitchFamily="18" charset="0"/>
              </a:defRPr>
            </a:lvl4pPr>
            <a:lvl5pPr marL="2057400" indent="-228600" eaLnBrk="0" hangingPunct="0">
              <a:defRPr sz="3600">
                <a:solidFill>
                  <a:schemeClr val="tx1"/>
                </a:solidFill>
                <a:latin typeface="Times New Roman" pitchFamily="18" charset="0"/>
              </a:defRPr>
            </a:lvl5pPr>
            <a:lvl6pPr marL="2514600" indent="-228600" eaLnBrk="0" fontAlgn="base" hangingPunct="0">
              <a:spcBef>
                <a:spcPct val="0"/>
              </a:spcBef>
              <a:spcAft>
                <a:spcPct val="0"/>
              </a:spcAft>
              <a:defRPr sz="3600">
                <a:solidFill>
                  <a:schemeClr val="tx1"/>
                </a:solidFill>
                <a:latin typeface="Times New Roman" pitchFamily="18" charset="0"/>
              </a:defRPr>
            </a:lvl6pPr>
            <a:lvl7pPr marL="2971800" indent="-228600" eaLnBrk="0" fontAlgn="base" hangingPunct="0">
              <a:spcBef>
                <a:spcPct val="0"/>
              </a:spcBef>
              <a:spcAft>
                <a:spcPct val="0"/>
              </a:spcAft>
              <a:defRPr sz="3600">
                <a:solidFill>
                  <a:schemeClr val="tx1"/>
                </a:solidFill>
                <a:latin typeface="Times New Roman" pitchFamily="18" charset="0"/>
              </a:defRPr>
            </a:lvl7pPr>
            <a:lvl8pPr marL="3429000" indent="-228600" eaLnBrk="0" fontAlgn="base" hangingPunct="0">
              <a:spcBef>
                <a:spcPct val="0"/>
              </a:spcBef>
              <a:spcAft>
                <a:spcPct val="0"/>
              </a:spcAft>
              <a:defRPr sz="3600">
                <a:solidFill>
                  <a:schemeClr val="tx1"/>
                </a:solidFill>
                <a:latin typeface="Times New Roman" pitchFamily="18" charset="0"/>
              </a:defRPr>
            </a:lvl8pPr>
            <a:lvl9pPr marL="3886200" indent="-228600" eaLnBrk="0" fontAlgn="base" hangingPunct="0">
              <a:spcBef>
                <a:spcPct val="0"/>
              </a:spcBef>
              <a:spcAft>
                <a:spcPct val="0"/>
              </a:spcAft>
              <a:defRPr sz="3600">
                <a:solidFill>
                  <a:schemeClr val="tx1"/>
                </a:solidFill>
                <a:latin typeface="Times New Roman" pitchFamily="18" charset="0"/>
              </a:defRPr>
            </a:lvl9pPr>
          </a:lstStyle>
          <a:p>
            <a:pPr eaLnBrk="1" fontAlgn="base" hangingPunct="1">
              <a:spcBef>
                <a:spcPct val="0"/>
              </a:spcBef>
              <a:spcAft>
                <a:spcPct val="0"/>
              </a:spcAft>
            </a:pPr>
            <a:r>
              <a:rPr lang="en-US" sz="2800" dirty="0">
                <a:solidFill>
                  <a:schemeClr val="tx1">
                    <a:lumMod val="95000"/>
                    <a:lumOff val="5000"/>
                  </a:schemeClr>
                </a:solidFill>
              </a:rPr>
              <a:t>b) </a:t>
            </a:r>
            <a:r>
              <a:rPr lang="en-US" sz="2800" dirty="0" err="1">
                <a:solidFill>
                  <a:schemeClr val="tx1">
                    <a:lumMod val="95000"/>
                    <a:lumOff val="5000"/>
                  </a:schemeClr>
                </a:solidFill>
              </a:rPr>
              <a:t>Dây</a:t>
            </a:r>
            <a:r>
              <a:rPr lang="en-US" sz="2800" dirty="0">
                <a:solidFill>
                  <a:schemeClr val="tx1">
                    <a:lumMod val="95000"/>
                    <a:lumOff val="5000"/>
                  </a:schemeClr>
                </a:solidFill>
              </a:rPr>
              <a:t> </a:t>
            </a:r>
            <a:r>
              <a:rPr lang="en-US" sz="2800" dirty="0" err="1">
                <a:solidFill>
                  <a:schemeClr val="tx1">
                    <a:lumMod val="95000"/>
                    <a:lumOff val="5000"/>
                  </a:schemeClr>
                </a:solidFill>
              </a:rPr>
              <a:t>xích</a:t>
            </a:r>
            <a:r>
              <a:rPr lang="en-US" sz="2800" dirty="0">
                <a:solidFill>
                  <a:schemeClr val="tx1">
                    <a:lumMod val="95000"/>
                    <a:lumOff val="5000"/>
                  </a:schemeClr>
                </a:solidFill>
              </a:rPr>
              <a:t> </a:t>
            </a:r>
            <a:r>
              <a:rPr lang="en-US" sz="2800" dirty="0" err="1">
                <a:solidFill>
                  <a:schemeClr val="tx1">
                    <a:lumMod val="95000"/>
                    <a:lumOff val="5000"/>
                  </a:schemeClr>
                </a:solidFill>
              </a:rPr>
              <a:t>kim</a:t>
            </a:r>
            <a:r>
              <a:rPr lang="en-US" sz="2800" dirty="0">
                <a:solidFill>
                  <a:schemeClr val="tx1">
                    <a:lumMod val="95000"/>
                    <a:lumOff val="5000"/>
                  </a:schemeClr>
                </a:solidFill>
              </a:rPr>
              <a:t> </a:t>
            </a:r>
            <a:r>
              <a:rPr lang="en-US" sz="2800" dirty="0" err="1">
                <a:solidFill>
                  <a:schemeClr val="tx1">
                    <a:lumMod val="95000"/>
                    <a:lumOff val="5000"/>
                  </a:schemeClr>
                </a:solidFill>
              </a:rPr>
              <a:t>loại</a:t>
            </a:r>
            <a:r>
              <a:rPr lang="en-US" sz="2800" dirty="0">
                <a:solidFill>
                  <a:schemeClr val="tx1">
                    <a:lumMod val="95000"/>
                    <a:lumOff val="5000"/>
                  </a:schemeClr>
                </a:solidFill>
              </a:rPr>
              <a:t> </a:t>
            </a:r>
            <a:r>
              <a:rPr lang="en-US" sz="2800" dirty="0" err="1">
                <a:solidFill>
                  <a:schemeClr val="tx1">
                    <a:lumMod val="95000"/>
                    <a:lumOff val="5000"/>
                  </a:schemeClr>
                </a:solidFill>
              </a:rPr>
              <a:t>đưa</a:t>
            </a:r>
            <a:r>
              <a:rPr lang="en-US" sz="2800" dirty="0">
                <a:solidFill>
                  <a:schemeClr val="tx1">
                    <a:lumMod val="95000"/>
                    <a:lumOff val="5000"/>
                  </a:schemeClr>
                </a:solidFill>
              </a:rPr>
              <a:t> </a:t>
            </a:r>
            <a:r>
              <a:rPr lang="en-US" sz="2800" dirty="0" err="1">
                <a:solidFill>
                  <a:schemeClr val="tx1">
                    <a:lumMod val="95000"/>
                    <a:lumOff val="5000"/>
                  </a:schemeClr>
                </a:solidFill>
              </a:rPr>
              <a:t>dòng</a:t>
            </a:r>
            <a:r>
              <a:rPr lang="en-US" sz="2800" dirty="0">
                <a:solidFill>
                  <a:schemeClr val="tx1">
                    <a:lumMod val="95000"/>
                    <a:lumOff val="5000"/>
                  </a:schemeClr>
                </a:solidFill>
              </a:rPr>
              <a:t> </a:t>
            </a:r>
            <a:r>
              <a:rPr lang="en-US" sz="2800" dirty="0" err="1">
                <a:solidFill>
                  <a:schemeClr val="tx1">
                    <a:lumMod val="95000"/>
                    <a:lumOff val="5000"/>
                  </a:schemeClr>
                </a:solidFill>
              </a:rPr>
              <a:t>điện</a:t>
            </a:r>
            <a:r>
              <a:rPr lang="en-US" sz="2800" dirty="0">
                <a:solidFill>
                  <a:schemeClr val="tx1">
                    <a:lumMod val="95000"/>
                    <a:lumOff val="5000"/>
                  </a:schemeClr>
                </a:solidFill>
              </a:rPr>
              <a:t> </a:t>
            </a:r>
            <a:r>
              <a:rPr lang="en-US" sz="2800" dirty="0" err="1">
                <a:solidFill>
                  <a:schemeClr val="tx1">
                    <a:lumMod val="95000"/>
                    <a:lumOff val="5000"/>
                  </a:schemeClr>
                </a:solidFill>
              </a:rPr>
              <a:t>tích</a:t>
            </a:r>
            <a:r>
              <a:rPr lang="en-US" sz="2800" dirty="0">
                <a:solidFill>
                  <a:schemeClr val="tx1">
                    <a:lumMod val="95000"/>
                    <a:lumOff val="5000"/>
                  </a:schemeClr>
                </a:solidFill>
              </a:rPr>
              <a:t> </a:t>
            </a:r>
            <a:r>
              <a:rPr lang="en-US" sz="2800" dirty="0" err="1">
                <a:solidFill>
                  <a:schemeClr val="tx1">
                    <a:lumMod val="95000"/>
                    <a:lumOff val="5000"/>
                  </a:schemeClr>
                </a:solidFill>
              </a:rPr>
              <a:t>xuống</a:t>
            </a:r>
            <a:r>
              <a:rPr lang="en-US" sz="2800" dirty="0">
                <a:solidFill>
                  <a:schemeClr val="tx1">
                    <a:lumMod val="95000"/>
                    <a:lumOff val="5000"/>
                  </a:schemeClr>
                </a:solidFill>
              </a:rPr>
              <a:t> </a:t>
            </a:r>
            <a:r>
              <a:rPr lang="en-US" sz="2800" dirty="0" err="1">
                <a:solidFill>
                  <a:schemeClr val="tx1">
                    <a:lumMod val="95000"/>
                    <a:lumOff val="5000"/>
                  </a:schemeClr>
                </a:solidFill>
              </a:rPr>
              <a:t>đất</a:t>
            </a:r>
            <a:r>
              <a:rPr lang="en-US" sz="2800" dirty="0">
                <a:solidFill>
                  <a:schemeClr val="tx1">
                    <a:lumMod val="95000"/>
                    <a:lumOff val="5000"/>
                  </a:schemeClr>
                </a:solidFill>
              </a:rPr>
              <a:t>, </a:t>
            </a:r>
            <a:r>
              <a:rPr lang="en-US" sz="2800" dirty="0" err="1">
                <a:solidFill>
                  <a:schemeClr val="tx1">
                    <a:lumMod val="95000"/>
                    <a:lumOff val="5000"/>
                  </a:schemeClr>
                </a:solidFill>
              </a:rPr>
              <a:t>tránh</a:t>
            </a:r>
            <a:r>
              <a:rPr lang="en-US" sz="2800" dirty="0">
                <a:solidFill>
                  <a:schemeClr val="tx1">
                    <a:lumMod val="95000"/>
                    <a:lumOff val="5000"/>
                  </a:schemeClr>
                </a:solidFill>
              </a:rPr>
              <a:t> </a:t>
            </a:r>
            <a:r>
              <a:rPr lang="en-US" sz="2800" dirty="0" err="1">
                <a:solidFill>
                  <a:schemeClr val="tx1">
                    <a:lumMod val="95000"/>
                    <a:lumOff val="5000"/>
                  </a:schemeClr>
                </a:solidFill>
              </a:rPr>
              <a:t>gây</a:t>
            </a:r>
            <a:r>
              <a:rPr lang="en-US" sz="2800" dirty="0">
                <a:solidFill>
                  <a:schemeClr val="tx1">
                    <a:lumMod val="95000"/>
                    <a:lumOff val="5000"/>
                  </a:schemeClr>
                </a:solidFill>
              </a:rPr>
              <a:t> </a:t>
            </a:r>
            <a:r>
              <a:rPr lang="en-US" sz="2800" dirty="0" err="1">
                <a:solidFill>
                  <a:schemeClr val="tx1">
                    <a:lumMod val="95000"/>
                    <a:lumOff val="5000"/>
                  </a:schemeClr>
                </a:solidFill>
              </a:rPr>
              <a:t>cháy</a:t>
            </a:r>
            <a:r>
              <a:rPr lang="en-US" sz="2800" dirty="0">
                <a:solidFill>
                  <a:schemeClr val="tx1">
                    <a:lumMod val="95000"/>
                    <a:lumOff val="5000"/>
                  </a:schemeClr>
                </a:solidFill>
              </a:rPr>
              <a:t> </a:t>
            </a:r>
            <a:r>
              <a:rPr lang="en-US" sz="2800" dirty="0" err="1">
                <a:solidFill>
                  <a:schemeClr val="tx1">
                    <a:lumMod val="95000"/>
                    <a:lumOff val="5000"/>
                  </a:schemeClr>
                </a:solidFill>
              </a:rPr>
              <a:t>nổ</a:t>
            </a:r>
            <a:r>
              <a:rPr lang="en-US" sz="2800" dirty="0">
                <a:solidFill>
                  <a:schemeClr val="tx1">
                    <a:lumMod val="95000"/>
                    <a:lumOff val="5000"/>
                  </a:schemeClr>
                </a:solidFill>
              </a:rPr>
              <a:t>. </a:t>
            </a:r>
            <a:endParaRPr lang="vi-VN" sz="2800" dirty="0">
              <a:solidFill>
                <a:schemeClr val="tx1">
                  <a:lumMod val="95000"/>
                  <a:lumOff val="5000"/>
                </a:schemeClr>
              </a:solidFill>
            </a:endParaRPr>
          </a:p>
        </p:txBody>
      </p:sp>
      <p:sp>
        <p:nvSpPr>
          <p:cNvPr id="9" name="TextBox 8"/>
          <p:cNvSpPr txBox="1"/>
          <p:nvPr/>
        </p:nvSpPr>
        <p:spPr>
          <a:xfrm>
            <a:off x="3602309" y="-29817"/>
            <a:ext cx="5128591" cy="584775"/>
          </a:xfrm>
          <a:prstGeom prst="rect">
            <a:avLst/>
          </a:prstGeom>
          <a:noFill/>
        </p:spPr>
        <p:txBody>
          <a:bodyPr wrap="square" rtlCol="0">
            <a:spAutoFit/>
          </a:bodyPr>
          <a:lstStyle/>
          <a:p>
            <a:r>
              <a:rPr lang="en-US" sz="3200" b="1">
                <a:solidFill>
                  <a:srgbClr val="0070C0"/>
                </a:solidFill>
                <a:latin typeface="Times New Roman" pitchFamily="18" charset="0"/>
                <a:cs typeface="Times New Roman" pitchFamily="18" charset="0"/>
              </a:rPr>
              <a:t>BÀI 20: SỰ NHIỄM ĐIỆN </a:t>
            </a:r>
          </a:p>
        </p:txBody>
      </p:sp>
      <p:sp>
        <p:nvSpPr>
          <p:cNvPr id="10" name="TextBox 9"/>
          <p:cNvSpPr txBox="1"/>
          <p:nvPr/>
        </p:nvSpPr>
        <p:spPr>
          <a:xfrm>
            <a:off x="64041" y="433772"/>
            <a:ext cx="8437702" cy="523220"/>
          </a:xfrm>
          <a:prstGeom prst="rect">
            <a:avLst/>
          </a:prstGeom>
          <a:noFill/>
        </p:spPr>
        <p:txBody>
          <a:bodyPr wrap="square" rtlCol="0">
            <a:spAutoFit/>
          </a:bodyPr>
          <a:lstStyle/>
          <a:p>
            <a:pPr>
              <a:defRPr/>
            </a:pPr>
            <a:r>
              <a:rPr lang="en-US" sz="2800" b="1">
                <a:solidFill>
                  <a:srgbClr val="FF0000"/>
                </a:solidFill>
                <a:latin typeface="Times New Roman" pitchFamily="18" charset="0"/>
                <a:cs typeface="Times New Roman" pitchFamily="18" charset="0"/>
              </a:rPr>
              <a:t>III. VẬT DẪN ĐIỆN VÀ VẬT CÁCH ĐIỆN.</a:t>
            </a:r>
          </a:p>
        </p:txBody>
      </p:sp>
    </p:spTree>
    <p:extLst>
      <p:ext uri="{BB962C8B-B14F-4D97-AF65-F5344CB8AC3E}">
        <p14:creationId xmlns:p14="http://schemas.microsoft.com/office/powerpoint/2010/main" val="259184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3"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3)">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9000" b="-9000"/>
          </a:stretch>
        </a:blip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rot="382370">
            <a:off x="8764201" y="4362872"/>
            <a:ext cx="3096891" cy="896312"/>
            <a:chOff x="1240" y="1692"/>
            <a:chExt cx="2480" cy="576"/>
          </a:xfrm>
        </p:grpSpPr>
        <p:grpSp>
          <p:nvGrpSpPr>
            <p:cNvPr id="6169" name="Group 3"/>
            <p:cNvGrpSpPr>
              <a:grpSpLocks/>
            </p:cNvGrpSpPr>
            <p:nvPr/>
          </p:nvGrpSpPr>
          <p:grpSpPr bwMode="auto">
            <a:xfrm rot="-2002882">
              <a:off x="3047" y="1839"/>
              <a:ext cx="276" cy="148"/>
              <a:chOff x="2352" y="1488"/>
              <a:chExt cx="276" cy="148"/>
            </a:xfrm>
          </p:grpSpPr>
          <p:sp>
            <p:nvSpPr>
              <p:cNvPr id="6182" name="Freeform 4"/>
              <p:cNvSpPr>
                <a:spLocks/>
              </p:cNvSpPr>
              <p:nvPr/>
            </p:nvSpPr>
            <p:spPr bwMode="auto">
              <a:xfrm rot="-487818">
                <a:off x="2406" y="1516"/>
                <a:ext cx="222" cy="120"/>
              </a:xfrm>
              <a:custGeom>
                <a:avLst/>
                <a:gdLst>
                  <a:gd name="T0" fmla="*/ 9 w 249"/>
                  <a:gd name="T1" fmla="*/ 28 h 141"/>
                  <a:gd name="T2" fmla="*/ 4 w 249"/>
                  <a:gd name="T3" fmla="*/ 31 h 141"/>
                  <a:gd name="T4" fmla="*/ 0 w 249"/>
                  <a:gd name="T5" fmla="*/ 33 h 141"/>
                  <a:gd name="T6" fmla="*/ 9 w 249"/>
                  <a:gd name="T7" fmla="*/ 37 h 141"/>
                  <a:gd name="T8" fmla="*/ 15 w 249"/>
                  <a:gd name="T9" fmla="*/ 39 h 141"/>
                  <a:gd name="T10" fmla="*/ 21 w 249"/>
                  <a:gd name="T11" fmla="*/ 37 h 141"/>
                  <a:gd name="T12" fmla="*/ 28 w 249"/>
                  <a:gd name="T13" fmla="*/ 37 h 141"/>
                  <a:gd name="T14" fmla="*/ 33 w 249"/>
                  <a:gd name="T15" fmla="*/ 35 h 141"/>
                  <a:gd name="T16" fmla="*/ 42 w 249"/>
                  <a:gd name="T17" fmla="*/ 31 h 141"/>
                  <a:gd name="T18" fmla="*/ 48 w 249"/>
                  <a:gd name="T19" fmla="*/ 31 h 141"/>
                  <a:gd name="T20" fmla="*/ 53 w 249"/>
                  <a:gd name="T21" fmla="*/ 31 h 141"/>
                  <a:gd name="T22" fmla="*/ 58 w 249"/>
                  <a:gd name="T23" fmla="*/ 28 h 141"/>
                  <a:gd name="T24" fmla="*/ 63 w 249"/>
                  <a:gd name="T25" fmla="*/ 26 h 141"/>
                  <a:gd name="T26" fmla="*/ 70 w 249"/>
                  <a:gd name="T27" fmla="*/ 24 h 141"/>
                  <a:gd name="T28" fmla="*/ 76 w 249"/>
                  <a:gd name="T29" fmla="*/ 25 h 141"/>
                  <a:gd name="T30" fmla="*/ 83 w 249"/>
                  <a:gd name="T31" fmla="*/ 26 h 141"/>
                  <a:gd name="T32" fmla="*/ 90 w 249"/>
                  <a:gd name="T33" fmla="*/ 26 h 141"/>
                  <a:gd name="T34" fmla="*/ 93 w 249"/>
                  <a:gd name="T35" fmla="*/ 31 h 141"/>
                  <a:gd name="T36" fmla="*/ 100 w 249"/>
                  <a:gd name="T37" fmla="*/ 36 h 141"/>
                  <a:gd name="T38" fmla="*/ 76 w 249"/>
                  <a:gd name="T39" fmla="*/ 0 h 141"/>
                  <a:gd name="T40" fmla="*/ 9 w 249"/>
                  <a:gd name="T41" fmla="*/ 28 h 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9"/>
                  <a:gd name="T64" fmla="*/ 0 h 141"/>
                  <a:gd name="T65" fmla="*/ 249 w 249"/>
                  <a:gd name="T66" fmla="*/ 141 h 1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9" h="141">
                    <a:moveTo>
                      <a:pt x="22" y="103"/>
                    </a:moveTo>
                    <a:lnTo>
                      <a:pt x="11" y="116"/>
                    </a:lnTo>
                    <a:lnTo>
                      <a:pt x="0" y="120"/>
                    </a:lnTo>
                    <a:lnTo>
                      <a:pt x="21" y="136"/>
                    </a:lnTo>
                    <a:lnTo>
                      <a:pt x="38" y="141"/>
                    </a:lnTo>
                    <a:lnTo>
                      <a:pt x="54" y="139"/>
                    </a:lnTo>
                    <a:lnTo>
                      <a:pt x="69" y="135"/>
                    </a:lnTo>
                    <a:lnTo>
                      <a:pt x="84" y="126"/>
                    </a:lnTo>
                    <a:lnTo>
                      <a:pt x="104" y="114"/>
                    </a:lnTo>
                    <a:lnTo>
                      <a:pt x="120" y="114"/>
                    </a:lnTo>
                    <a:lnTo>
                      <a:pt x="131" y="111"/>
                    </a:lnTo>
                    <a:lnTo>
                      <a:pt x="146" y="102"/>
                    </a:lnTo>
                    <a:lnTo>
                      <a:pt x="159" y="93"/>
                    </a:lnTo>
                    <a:lnTo>
                      <a:pt x="177" y="87"/>
                    </a:lnTo>
                    <a:lnTo>
                      <a:pt x="190" y="89"/>
                    </a:lnTo>
                    <a:lnTo>
                      <a:pt x="208" y="92"/>
                    </a:lnTo>
                    <a:lnTo>
                      <a:pt x="225" y="95"/>
                    </a:lnTo>
                    <a:lnTo>
                      <a:pt x="232" y="118"/>
                    </a:lnTo>
                    <a:lnTo>
                      <a:pt x="249" y="129"/>
                    </a:lnTo>
                    <a:lnTo>
                      <a:pt x="188" y="0"/>
                    </a:lnTo>
                    <a:lnTo>
                      <a:pt x="22" y="103"/>
                    </a:lnTo>
                    <a:close/>
                  </a:path>
                </a:pathLst>
              </a:custGeom>
              <a:solidFill>
                <a:srgbClr val="FFBFBF"/>
              </a:solidFill>
              <a:ln w="9525">
                <a:solidFill>
                  <a:srgbClr val="000000"/>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6183" name="Freeform 5"/>
              <p:cNvSpPr>
                <a:spLocks/>
              </p:cNvSpPr>
              <p:nvPr/>
            </p:nvSpPr>
            <p:spPr bwMode="auto">
              <a:xfrm rot="-949943">
                <a:off x="2352" y="1488"/>
                <a:ext cx="220" cy="138"/>
              </a:xfrm>
              <a:custGeom>
                <a:avLst/>
                <a:gdLst>
                  <a:gd name="T0" fmla="*/ 52 w 220"/>
                  <a:gd name="T1" fmla="*/ 68 h 138"/>
                  <a:gd name="T2" fmla="*/ 16 w 220"/>
                  <a:gd name="T3" fmla="*/ 106 h 138"/>
                  <a:gd name="T4" fmla="*/ 0 w 220"/>
                  <a:gd name="T5" fmla="*/ 125 h 138"/>
                  <a:gd name="T6" fmla="*/ 20 w 220"/>
                  <a:gd name="T7" fmla="*/ 136 h 138"/>
                  <a:gd name="T8" fmla="*/ 36 w 220"/>
                  <a:gd name="T9" fmla="*/ 138 h 138"/>
                  <a:gd name="T10" fmla="*/ 49 w 220"/>
                  <a:gd name="T11" fmla="*/ 134 h 138"/>
                  <a:gd name="T12" fmla="*/ 63 w 220"/>
                  <a:gd name="T13" fmla="*/ 129 h 138"/>
                  <a:gd name="T14" fmla="*/ 75 w 220"/>
                  <a:gd name="T15" fmla="*/ 119 h 138"/>
                  <a:gd name="T16" fmla="*/ 91 w 220"/>
                  <a:gd name="T17" fmla="*/ 107 h 138"/>
                  <a:gd name="T18" fmla="*/ 105 w 220"/>
                  <a:gd name="T19" fmla="*/ 105 h 138"/>
                  <a:gd name="T20" fmla="*/ 114 w 220"/>
                  <a:gd name="T21" fmla="*/ 100 h 138"/>
                  <a:gd name="T22" fmla="*/ 126 w 220"/>
                  <a:gd name="T23" fmla="*/ 92 h 138"/>
                  <a:gd name="T24" fmla="*/ 137 w 220"/>
                  <a:gd name="T25" fmla="*/ 82 h 138"/>
                  <a:gd name="T26" fmla="*/ 152 w 220"/>
                  <a:gd name="T27" fmla="*/ 75 h 138"/>
                  <a:gd name="T28" fmla="*/ 163 w 220"/>
                  <a:gd name="T29" fmla="*/ 75 h 138"/>
                  <a:gd name="T30" fmla="*/ 179 w 220"/>
                  <a:gd name="T31" fmla="*/ 75 h 138"/>
                  <a:gd name="T32" fmla="*/ 196 w 220"/>
                  <a:gd name="T33" fmla="*/ 76 h 138"/>
                  <a:gd name="T34" fmla="*/ 204 w 220"/>
                  <a:gd name="T35" fmla="*/ 94 h 138"/>
                  <a:gd name="T36" fmla="*/ 220 w 220"/>
                  <a:gd name="T37" fmla="*/ 101 h 138"/>
                  <a:gd name="T38" fmla="*/ 151 w 220"/>
                  <a:gd name="T39" fmla="*/ 0 h 138"/>
                  <a:gd name="T40" fmla="*/ 52 w 220"/>
                  <a:gd name="T41" fmla="*/ 68 h 1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0"/>
                  <a:gd name="T64" fmla="*/ 0 h 138"/>
                  <a:gd name="T65" fmla="*/ 220 w 220"/>
                  <a:gd name="T66" fmla="*/ 138 h 1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0" h="138">
                    <a:moveTo>
                      <a:pt x="52" y="68"/>
                    </a:moveTo>
                    <a:lnTo>
                      <a:pt x="16" y="106"/>
                    </a:lnTo>
                    <a:lnTo>
                      <a:pt x="0" y="125"/>
                    </a:lnTo>
                    <a:lnTo>
                      <a:pt x="20" y="136"/>
                    </a:lnTo>
                    <a:lnTo>
                      <a:pt x="36" y="138"/>
                    </a:lnTo>
                    <a:lnTo>
                      <a:pt x="49" y="134"/>
                    </a:lnTo>
                    <a:lnTo>
                      <a:pt x="63" y="129"/>
                    </a:lnTo>
                    <a:lnTo>
                      <a:pt x="75" y="119"/>
                    </a:lnTo>
                    <a:lnTo>
                      <a:pt x="91" y="107"/>
                    </a:lnTo>
                    <a:lnTo>
                      <a:pt x="105" y="105"/>
                    </a:lnTo>
                    <a:lnTo>
                      <a:pt x="114" y="100"/>
                    </a:lnTo>
                    <a:lnTo>
                      <a:pt x="126" y="92"/>
                    </a:lnTo>
                    <a:lnTo>
                      <a:pt x="137" y="82"/>
                    </a:lnTo>
                    <a:lnTo>
                      <a:pt x="152" y="75"/>
                    </a:lnTo>
                    <a:lnTo>
                      <a:pt x="163" y="75"/>
                    </a:lnTo>
                    <a:lnTo>
                      <a:pt x="179" y="75"/>
                    </a:lnTo>
                    <a:lnTo>
                      <a:pt x="196" y="76"/>
                    </a:lnTo>
                    <a:lnTo>
                      <a:pt x="204" y="94"/>
                    </a:lnTo>
                    <a:lnTo>
                      <a:pt x="220" y="101"/>
                    </a:lnTo>
                    <a:lnTo>
                      <a:pt x="151" y="0"/>
                    </a:lnTo>
                    <a:lnTo>
                      <a:pt x="52" y="68"/>
                    </a:lnTo>
                    <a:close/>
                  </a:path>
                </a:pathLst>
              </a:custGeom>
              <a:solidFill>
                <a:srgbClr val="FFBFBF"/>
              </a:solidFill>
              <a:ln w="9525">
                <a:solidFill>
                  <a:srgbClr val="000000"/>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6184" name="Freeform 6"/>
              <p:cNvSpPr>
                <a:spLocks/>
              </p:cNvSpPr>
              <p:nvPr/>
            </p:nvSpPr>
            <p:spPr bwMode="auto">
              <a:xfrm rot="810451">
                <a:off x="2444" y="1586"/>
                <a:ext cx="13" cy="10"/>
              </a:xfrm>
              <a:custGeom>
                <a:avLst/>
                <a:gdLst>
                  <a:gd name="T0" fmla="*/ 0 w 55"/>
                  <a:gd name="T1" fmla="*/ 0 h 33"/>
                  <a:gd name="T2" fmla="*/ 0 w 55"/>
                  <a:gd name="T3" fmla="*/ 0 h 33"/>
                  <a:gd name="T4" fmla="*/ 0 w 55"/>
                  <a:gd name="T5" fmla="*/ 0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6170" name="Rectangle 7"/>
            <p:cNvSpPr>
              <a:spLocks noChangeArrowheads="1"/>
            </p:cNvSpPr>
            <p:nvPr/>
          </p:nvSpPr>
          <p:spPr bwMode="auto">
            <a:xfrm rot="-161647">
              <a:off x="1240" y="2028"/>
              <a:ext cx="2088" cy="83"/>
            </a:xfrm>
            <a:prstGeom prst="rect">
              <a:avLst/>
            </a:prstGeom>
            <a:solidFill>
              <a:srgbClr val="33CCCC"/>
            </a:solidFill>
            <a:ln w="9525" algn="ctr">
              <a:solidFill>
                <a:schemeClr val="bg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Times New Roman" panose="02020603050405020304" pitchFamily="18" charset="0"/>
                <a:cs typeface="Times New Roman" panose="02020603050405020304" pitchFamily="18" charset="0"/>
              </a:endParaRPr>
            </a:p>
          </p:txBody>
        </p:sp>
        <p:grpSp>
          <p:nvGrpSpPr>
            <p:cNvPr id="6171" name="Group 8"/>
            <p:cNvGrpSpPr>
              <a:grpSpLocks/>
            </p:cNvGrpSpPr>
            <p:nvPr/>
          </p:nvGrpSpPr>
          <p:grpSpPr bwMode="auto">
            <a:xfrm rot="-2002882">
              <a:off x="3048" y="1692"/>
              <a:ext cx="672" cy="576"/>
              <a:chOff x="4032" y="2160"/>
              <a:chExt cx="672" cy="576"/>
            </a:xfrm>
          </p:grpSpPr>
          <p:sp>
            <p:nvSpPr>
              <p:cNvPr id="6172" name="Freeform 9"/>
              <p:cNvSpPr>
                <a:spLocks/>
              </p:cNvSpPr>
              <p:nvPr/>
            </p:nvSpPr>
            <p:spPr bwMode="auto">
              <a:xfrm rot="-487818">
                <a:off x="4032" y="2160"/>
                <a:ext cx="575" cy="536"/>
              </a:xfrm>
              <a:custGeom>
                <a:avLst/>
                <a:gdLst>
                  <a:gd name="T0" fmla="*/ 89 w 648"/>
                  <a:gd name="T1" fmla="*/ 87 h 631"/>
                  <a:gd name="T2" fmla="*/ 73 w 648"/>
                  <a:gd name="T3" fmla="*/ 82 h 631"/>
                  <a:gd name="T4" fmla="*/ 57 w 648"/>
                  <a:gd name="T5" fmla="*/ 75 h 631"/>
                  <a:gd name="T6" fmla="*/ 38 w 648"/>
                  <a:gd name="T7" fmla="*/ 63 h 631"/>
                  <a:gd name="T8" fmla="*/ 22 w 648"/>
                  <a:gd name="T9" fmla="*/ 63 h 631"/>
                  <a:gd name="T10" fmla="*/ 28 w 648"/>
                  <a:gd name="T11" fmla="*/ 75 h 631"/>
                  <a:gd name="T12" fmla="*/ 41 w 648"/>
                  <a:gd name="T13" fmla="*/ 93 h 631"/>
                  <a:gd name="T14" fmla="*/ 60 w 648"/>
                  <a:gd name="T15" fmla="*/ 104 h 631"/>
                  <a:gd name="T16" fmla="*/ 91 w 648"/>
                  <a:gd name="T17" fmla="*/ 122 h 631"/>
                  <a:gd name="T18" fmla="*/ 114 w 648"/>
                  <a:gd name="T19" fmla="*/ 128 h 631"/>
                  <a:gd name="T20" fmla="*/ 125 w 648"/>
                  <a:gd name="T21" fmla="*/ 133 h 631"/>
                  <a:gd name="T22" fmla="*/ 140 w 648"/>
                  <a:gd name="T23" fmla="*/ 138 h 631"/>
                  <a:gd name="T24" fmla="*/ 152 w 648"/>
                  <a:gd name="T25" fmla="*/ 144 h 631"/>
                  <a:gd name="T26" fmla="*/ 165 w 648"/>
                  <a:gd name="T27" fmla="*/ 154 h 631"/>
                  <a:gd name="T28" fmla="*/ 176 w 648"/>
                  <a:gd name="T29" fmla="*/ 162 h 631"/>
                  <a:gd name="T30" fmla="*/ 189 w 648"/>
                  <a:gd name="T31" fmla="*/ 169 h 631"/>
                  <a:gd name="T32" fmla="*/ 194 w 648"/>
                  <a:gd name="T33" fmla="*/ 166 h 631"/>
                  <a:gd name="T34" fmla="*/ 201 w 648"/>
                  <a:gd name="T35" fmla="*/ 154 h 631"/>
                  <a:gd name="T36" fmla="*/ 218 w 648"/>
                  <a:gd name="T37" fmla="*/ 141 h 631"/>
                  <a:gd name="T38" fmla="*/ 234 w 648"/>
                  <a:gd name="T39" fmla="*/ 127 h 631"/>
                  <a:gd name="T40" fmla="*/ 242 w 648"/>
                  <a:gd name="T41" fmla="*/ 119 h 631"/>
                  <a:gd name="T42" fmla="*/ 234 w 648"/>
                  <a:gd name="T43" fmla="*/ 111 h 631"/>
                  <a:gd name="T44" fmla="*/ 221 w 648"/>
                  <a:gd name="T45" fmla="*/ 105 h 631"/>
                  <a:gd name="T46" fmla="*/ 214 w 648"/>
                  <a:gd name="T47" fmla="*/ 100 h 631"/>
                  <a:gd name="T48" fmla="*/ 201 w 648"/>
                  <a:gd name="T49" fmla="*/ 71 h 631"/>
                  <a:gd name="T50" fmla="*/ 189 w 648"/>
                  <a:gd name="T51" fmla="*/ 48 h 631"/>
                  <a:gd name="T52" fmla="*/ 178 w 648"/>
                  <a:gd name="T53" fmla="*/ 36 h 631"/>
                  <a:gd name="T54" fmla="*/ 173 w 648"/>
                  <a:gd name="T55" fmla="*/ 24 h 631"/>
                  <a:gd name="T56" fmla="*/ 164 w 648"/>
                  <a:gd name="T57" fmla="*/ 18 h 631"/>
                  <a:gd name="T58" fmla="*/ 150 w 648"/>
                  <a:gd name="T59" fmla="*/ 12 h 631"/>
                  <a:gd name="T60" fmla="*/ 135 w 648"/>
                  <a:gd name="T61" fmla="*/ 7 h 631"/>
                  <a:gd name="T62" fmla="*/ 115 w 648"/>
                  <a:gd name="T63" fmla="*/ 5 h 631"/>
                  <a:gd name="T64" fmla="*/ 95 w 648"/>
                  <a:gd name="T65" fmla="*/ 3 h 631"/>
                  <a:gd name="T66" fmla="*/ 81 w 648"/>
                  <a:gd name="T67" fmla="*/ 3 h 631"/>
                  <a:gd name="T68" fmla="*/ 63 w 648"/>
                  <a:gd name="T69" fmla="*/ 3 h 631"/>
                  <a:gd name="T70" fmla="*/ 52 w 648"/>
                  <a:gd name="T71" fmla="*/ 5 h 631"/>
                  <a:gd name="T72" fmla="*/ 30 w 648"/>
                  <a:gd name="T73" fmla="*/ 10 h 631"/>
                  <a:gd name="T74" fmla="*/ 12 w 648"/>
                  <a:gd name="T75" fmla="*/ 21 h 631"/>
                  <a:gd name="T76" fmla="*/ 3 w 648"/>
                  <a:gd name="T77" fmla="*/ 30 h 631"/>
                  <a:gd name="T78" fmla="*/ 4 w 648"/>
                  <a:gd name="T79" fmla="*/ 36 h 631"/>
                  <a:gd name="T80" fmla="*/ 18 w 648"/>
                  <a:gd name="T81" fmla="*/ 36 h 631"/>
                  <a:gd name="T82" fmla="*/ 28 w 648"/>
                  <a:gd name="T83" fmla="*/ 31 h 631"/>
                  <a:gd name="T84" fmla="*/ 48 w 648"/>
                  <a:gd name="T85" fmla="*/ 28 h 631"/>
                  <a:gd name="T86" fmla="*/ 69 w 648"/>
                  <a:gd name="T87" fmla="*/ 26 h 631"/>
                  <a:gd name="T88" fmla="*/ 80 w 648"/>
                  <a:gd name="T89" fmla="*/ 29 h 631"/>
                  <a:gd name="T90" fmla="*/ 92 w 648"/>
                  <a:gd name="T91" fmla="*/ 36 h 631"/>
                  <a:gd name="T92" fmla="*/ 102 w 648"/>
                  <a:gd name="T93" fmla="*/ 41 h 631"/>
                  <a:gd name="T94" fmla="*/ 108 w 648"/>
                  <a:gd name="T95" fmla="*/ 50 h 631"/>
                  <a:gd name="T96" fmla="*/ 114 w 648"/>
                  <a:gd name="T97" fmla="*/ 60 h 631"/>
                  <a:gd name="T98" fmla="*/ 113 w 648"/>
                  <a:gd name="T99" fmla="*/ 71 h 631"/>
                  <a:gd name="T100" fmla="*/ 98 w 648"/>
                  <a:gd name="T101" fmla="*/ 84 h 6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8"/>
                  <a:gd name="T154" fmla="*/ 0 h 631"/>
                  <a:gd name="T155" fmla="*/ 648 w 648"/>
                  <a:gd name="T156" fmla="*/ 631 h 6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8" h="631">
                    <a:moveTo>
                      <a:pt x="255" y="310"/>
                    </a:moveTo>
                    <a:lnTo>
                      <a:pt x="231" y="317"/>
                    </a:lnTo>
                    <a:lnTo>
                      <a:pt x="214" y="314"/>
                    </a:lnTo>
                    <a:lnTo>
                      <a:pt x="189" y="301"/>
                    </a:lnTo>
                    <a:lnTo>
                      <a:pt x="162" y="296"/>
                    </a:lnTo>
                    <a:lnTo>
                      <a:pt x="148" y="277"/>
                    </a:lnTo>
                    <a:lnTo>
                      <a:pt x="125" y="247"/>
                    </a:lnTo>
                    <a:lnTo>
                      <a:pt x="100" y="233"/>
                    </a:lnTo>
                    <a:lnTo>
                      <a:pt x="76" y="228"/>
                    </a:lnTo>
                    <a:lnTo>
                      <a:pt x="59" y="233"/>
                    </a:lnTo>
                    <a:lnTo>
                      <a:pt x="66" y="251"/>
                    </a:lnTo>
                    <a:lnTo>
                      <a:pt x="76" y="275"/>
                    </a:lnTo>
                    <a:lnTo>
                      <a:pt x="94" y="312"/>
                    </a:lnTo>
                    <a:lnTo>
                      <a:pt x="106" y="342"/>
                    </a:lnTo>
                    <a:lnTo>
                      <a:pt x="136" y="366"/>
                    </a:lnTo>
                    <a:lnTo>
                      <a:pt x="159" y="387"/>
                    </a:lnTo>
                    <a:lnTo>
                      <a:pt x="177" y="403"/>
                    </a:lnTo>
                    <a:lnTo>
                      <a:pt x="236" y="448"/>
                    </a:lnTo>
                    <a:lnTo>
                      <a:pt x="265" y="460"/>
                    </a:lnTo>
                    <a:lnTo>
                      <a:pt x="295" y="475"/>
                    </a:lnTo>
                    <a:lnTo>
                      <a:pt x="311" y="481"/>
                    </a:lnTo>
                    <a:lnTo>
                      <a:pt x="327" y="493"/>
                    </a:lnTo>
                    <a:lnTo>
                      <a:pt x="349" y="503"/>
                    </a:lnTo>
                    <a:lnTo>
                      <a:pt x="365" y="511"/>
                    </a:lnTo>
                    <a:lnTo>
                      <a:pt x="382" y="519"/>
                    </a:lnTo>
                    <a:lnTo>
                      <a:pt x="393" y="530"/>
                    </a:lnTo>
                    <a:lnTo>
                      <a:pt x="412" y="543"/>
                    </a:lnTo>
                    <a:lnTo>
                      <a:pt x="431" y="566"/>
                    </a:lnTo>
                    <a:lnTo>
                      <a:pt x="445" y="583"/>
                    </a:lnTo>
                    <a:lnTo>
                      <a:pt x="457" y="599"/>
                    </a:lnTo>
                    <a:lnTo>
                      <a:pt x="472" y="612"/>
                    </a:lnTo>
                    <a:lnTo>
                      <a:pt x="490" y="624"/>
                    </a:lnTo>
                    <a:lnTo>
                      <a:pt x="500" y="631"/>
                    </a:lnTo>
                    <a:lnTo>
                      <a:pt x="505" y="614"/>
                    </a:lnTo>
                    <a:lnTo>
                      <a:pt x="510" y="597"/>
                    </a:lnTo>
                    <a:lnTo>
                      <a:pt x="523" y="568"/>
                    </a:lnTo>
                    <a:lnTo>
                      <a:pt x="553" y="539"/>
                    </a:lnTo>
                    <a:lnTo>
                      <a:pt x="568" y="522"/>
                    </a:lnTo>
                    <a:lnTo>
                      <a:pt x="596" y="489"/>
                    </a:lnTo>
                    <a:lnTo>
                      <a:pt x="611" y="469"/>
                    </a:lnTo>
                    <a:lnTo>
                      <a:pt x="626" y="451"/>
                    </a:lnTo>
                    <a:lnTo>
                      <a:pt x="631" y="437"/>
                    </a:lnTo>
                    <a:lnTo>
                      <a:pt x="648" y="435"/>
                    </a:lnTo>
                    <a:lnTo>
                      <a:pt x="610" y="409"/>
                    </a:lnTo>
                    <a:lnTo>
                      <a:pt x="597" y="398"/>
                    </a:lnTo>
                    <a:lnTo>
                      <a:pt x="576" y="388"/>
                    </a:lnTo>
                    <a:lnTo>
                      <a:pt x="565" y="379"/>
                    </a:lnTo>
                    <a:lnTo>
                      <a:pt x="557" y="370"/>
                    </a:lnTo>
                    <a:lnTo>
                      <a:pt x="549" y="343"/>
                    </a:lnTo>
                    <a:lnTo>
                      <a:pt x="521" y="260"/>
                    </a:lnTo>
                    <a:lnTo>
                      <a:pt x="507" y="216"/>
                    </a:lnTo>
                    <a:lnTo>
                      <a:pt x="491" y="178"/>
                    </a:lnTo>
                    <a:lnTo>
                      <a:pt x="478" y="158"/>
                    </a:lnTo>
                    <a:lnTo>
                      <a:pt x="466" y="134"/>
                    </a:lnTo>
                    <a:lnTo>
                      <a:pt x="458" y="112"/>
                    </a:lnTo>
                    <a:lnTo>
                      <a:pt x="450" y="88"/>
                    </a:lnTo>
                    <a:lnTo>
                      <a:pt x="442" y="74"/>
                    </a:lnTo>
                    <a:lnTo>
                      <a:pt x="428" y="66"/>
                    </a:lnTo>
                    <a:lnTo>
                      <a:pt x="404" y="58"/>
                    </a:lnTo>
                    <a:lnTo>
                      <a:pt x="390" y="46"/>
                    </a:lnTo>
                    <a:lnTo>
                      <a:pt x="374" y="32"/>
                    </a:lnTo>
                    <a:lnTo>
                      <a:pt x="350" y="28"/>
                    </a:lnTo>
                    <a:lnTo>
                      <a:pt x="320" y="28"/>
                    </a:lnTo>
                    <a:lnTo>
                      <a:pt x="298" y="20"/>
                    </a:lnTo>
                    <a:lnTo>
                      <a:pt x="266" y="14"/>
                    </a:lnTo>
                    <a:lnTo>
                      <a:pt x="247" y="6"/>
                    </a:lnTo>
                    <a:lnTo>
                      <a:pt x="234" y="0"/>
                    </a:lnTo>
                    <a:lnTo>
                      <a:pt x="208" y="5"/>
                    </a:lnTo>
                    <a:lnTo>
                      <a:pt x="184" y="9"/>
                    </a:lnTo>
                    <a:lnTo>
                      <a:pt x="163" y="12"/>
                    </a:lnTo>
                    <a:lnTo>
                      <a:pt x="150" y="14"/>
                    </a:lnTo>
                    <a:lnTo>
                      <a:pt x="133" y="20"/>
                    </a:lnTo>
                    <a:lnTo>
                      <a:pt x="117" y="26"/>
                    </a:lnTo>
                    <a:lnTo>
                      <a:pt x="78" y="38"/>
                    </a:lnTo>
                    <a:lnTo>
                      <a:pt x="55" y="57"/>
                    </a:lnTo>
                    <a:lnTo>
                      <a:pt x="33" y="77"/>
                    </a:lnTo>
                    <a:lnTo>
                      <a:pt x="16" y="93"/>
                    </a:lnTo>
                    <a:lnTo>
                      <a:pt x="3" y="108"/>
                    </a:lnTo>
                    <a:lnTo>
                      <a:pt x="0" y="120"/>
                    </a:lnTo>
                    <a:lnTo>
                      <a:pt x="7" y="131"/>
                    </a:lnTo>
                    <a:lnTo>
                      <a:pt x="28" y="137"/>
                    </a:lnTo>
                    <a:lnTo>
                      <a:pt x="46" y="134"/>
                    </a:lnTo>
                    <a:lnTo>
                      <a:pt x="60" y="128"/>
                    </a:lnTo>
                    <a:lnTo>
                      <a:pt x="76" y="117"/>
                    </a:lnTo>
                    <a:lnTo>
                      <a:pt x="91" y="104"/>
                    </a:lnTo>
                    <a:lnTo>
                      <a:pt x="126" y="102"/>
                    </a:lnTo>
                    <a:lnTo>
                      <a:pt x="160" y="101"/>
                    </a:lnTo>
                    <a:lnTo>
                      <a:pt x="180" y="96"/>
                    </a:lnTo>
                    <a:lnTo>
                      <a:pt x="195" y="95"/>
                    </a:lnTo>
                    <a:lnTo>
                      <a:pt x="207" y="107"/>
                    </a:lnTo>
                    <a:lnTo>
                      <a:pt x="222" y="117"/>
                    </a:lnTo>
                    <a:lnTo>
                      <a:pt x="240" y="131"/>
                    </a:lnTo>
                    <a:lnTo>
                      <a:pt x="255" y="138"/>
                    </a:lnTo>
                    <a:lnTo>
                      <a:pt x="267" y="153"/>
                    </a:lnTo>
                    <a:lnTo>
                      <a:pt x="273" y="165"/>
                    </a:lnTo>
                    <a:lnTo>
                      <a:pt x="283" y="186"/>
                    </a:lnTo>
                    <a:lnTo>
                      <a:pt x="288" y="207"/>
                    </a:lnTo>
                    <a:lnTo>
                      <a:pt x="294" y="224"/>
                    </a:lnTo>
                    <a:lnTo>
                      <a:pt x="293" y="238"/>
                    </a:lnTo>
                    <a:lnTo>
                      <a:pt x="293" y="259"/>
                    </a:lnTo>
                    <a:lnTo>
                      <a:pt x="287" y="286"/>
                    </a:lnTo>
                    <a:lnTo>
                      <a:pt x="255" y="310"/>
                    </a:lnTo>
                    <a:close/>
                  </a:path>
                </a:pathLst>
              </a:custGeom>
              <a:solidFill>
                <a:srgbClr val="FFBFBF"/>
              </a:solidFill>
              <a:ln w="9525">
                <a:solidFill>
                  <a:srgbClr val="000000"/>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6173" name="Freeform 10"/>
              <p:cNvSpPr>
                <a:spLocks/>
              </p:cNvSpPr>
              <p:nvPr/>
            </p:nvSpPr>
            <p:spPr bwMode="auto">
              <a:xfrm>
                <a:off x="4202" y="2173"/>
                <a:ext cx="103" cy="46"/>
              </a:xfrm>
              <a:custGeom>
                <a:avLst/>
                <a:gdLst>
                  <a:gd name="T0" fmla="*/ 0 w 138"/>
                  <a:gd name="T1" fmla="*/ 0 h 66"/>
                  <a:gd name="T2" fmla="*/ 7 w 138"/>
                  <a:gd name="T3" fmla="*/ 1 h 66"/>
                  <a:gd name="T4" fmla="*/ 13 w 138"/>
                  <a:gd name="T5" fmla="*/ 3 h 66"/>
                  <a:gd name="T6" fmla="*/ 0 60000 65536"/>
                  <a:gd name="T7" fmla="*/ 0 60000 65536"/>
                  <a:gd name="T8" fmla="*/ 0 60000 65536"/>
                  <a:gd name="T9" fmla="*/ 0 w 138"/>
                  <a:gd name="T10" fmla="*/ 0 h 66"/>
                  <a:gd name="T11" fmla="*/ 138 w 138"/>
                  <a:gd name="T12" fmla="*/ 66 h 66"/>
                </a:gdLst>
                <a:ahLst/>
                <a:cxnLst>
                  <a:cxn ang="T6">
                    <a:pos x="T0" y="T1"/>
                  </a:cxn>
                  <a:cxn ang="T7">
                    <a:pos x="T2" y="T3"/>
                  </a:cxn>
                  <a:cxn ang="T8">
                    <a:pos x="T4" y="T5"/>
                  </a:cxn>
                </a:cxnLst>
                <a:rect l="T9" t="T10" r="T11" b="T12"/>
                <a:pathLst>
                  <a:path w="138" h="66">
                    <a:moveTo>
                      <a:pt x="0" y="0"/>
                    </a:moveTo>
                    <a:lnTo>
                      <a:pt x="66" y="27"/>
                    </a:lnTo>
                    <a:lnTo>
                      <a:pt x="138" y="6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174" name="Freeform 11"/>
              <p:cNvSpPr>
                <a:spLocks/>
              </p:cNvSpPr>
              <p:nvPr/>
            </p:nvSpPr>
            <p:spPr bwMode="auto">
              <a:xfrm rot="-1242821">
                <a:off x="4093" y="2384"/>
                <a:ext cx="15" cy="48"/>
              </a:xfrm>
              <a:custGeom>
                <a:avLst/>
                <a:gdLst>
                  <a:gd name="T0" fmla="*/ 0 w 70"/>
                  <a:gd name="T1" fmla="*/ 0 h 169"/>
                  <a:gd name="T2" fmla="*/ 0 w 70"/>
                  <a:gd name="T3" fmla="*/ 0 h 169"/>
                  <a:gd name="T4" fmla="*/ 0 w 70"/>
                  <a:gd name="T5" fmla="*/ 0 h 169"/>
                  <a:gd name="T6" fmla="*/ 0 w 70"/>
                  <a:gd name="T7" fmla="*/ 0 h 169"/>
                  <a:gd name="T8" fmla="*/ 0 w 70"/>
                  <a:gd name="T9" fmla="*/ 0 h 169"/>
                  <a:gd name="T10" fmla="*/ 0 w 70"/>
                  <a:gd name="T11" fmla="*/ 0 h 169"/>
                  <a:gd name="T12" fmla="*/ 0 w 70"/>
                  <a:gd name="T13" fmla="*/ 0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175" name="Freeform 12"/>
              <p:cNvSpPr>
                <a:spLocks/>
              </p:cNvSpPr>
              <p:nvPr/>
            </p:nvSpPr>
            <p:spPr bwMode="auto">
              <a:xfrm rot="-832342">
                <a:off x="4167" y="2231"/>
                <a:ext cx="12" cy="29"/>
              </a:xfrm>
              <a:custGeom>
                <a:avLst/>
                <a:gdLst>
                  <a:gd name="T0" fmla="*/ 0 w 50"/>
                  <a:gd name="T1" fmla="*/ 0 h 93"/>
                  <a:gd name="T2" fmla="*/ 0 w 50"/>
                  <a:gd name="T3" fmla="*/ 0 h 93"/>
                  <a:gd name="T4" fmla="*/ 0 w 50"/>
                  <a:gd name="T5" fmla="*/ 0 h 93"/>
                  <a:gd name="T6" fmla="*/ 0 w 50"/>
                  <a:gd name="T7" fmla="*/ 0 h 93"/>
                  <a:gd name="T8" fmla="*/ 0 w 50"/>
                  <a:gd name="T9" fmla="*/ 0 h 93"/>
                  <a:gd name="T10" fmla="*/ 0 60000 65536"/>
                  <a:gd name="T11" fmla="*/ 0 60000 65536"/>
                  <a:gd name="T12" fmla="*/ 0 60000 65536"/>
                  <a:gd name="T13" fmla="*/ 0 60000 65536"/>
                  <a:gd name="T14" fmla="*/ 0 60000 65536"/>
                  <a:gd name="T15" fmla="*/ 0 w 50"/>
                  <a:gd name="T16" fmla="*/ 0 h 93"/>
                  <a:gd name="T17" fmla="*/ 50 w 50"/>
                  <a:gd name="T18" fmla="*/ 93 h 93"/>
                </a:gdLst>
                <a:ahLst/>
                <a:cxnLst>
                  <a:cxn ang="T10">
                    <a:pos x="T0" y="T1"/>
                  </a:cxn>
                  <a:cxn ang="T11">
                    <a:pos x="T2" y="T3"/>
                  </a:cxn>
                  <a:cxn ang="T12">
                    <a:pos x="T4" y="T5"/>
                  </a:cxn>
                  <a:cxn ang="T13">
                    <a:pos x="T6" y="T7"/>
                  </a:cxn>
                  <a:cxn ang="T14">
                    <a:pos x="T8" y="T9"/>
                  </a:cxn>
                </a:cxnLst>
                <a:rect l="T15" t="T16" r="T17" b="T18"/>
                <a:pathLst>
                  <a:path w="50" h="93">
                    <a:moveTo>
                      <a:pt x="0" y="0"/>
                    </a:moveTo>
                    <a:lnTo>
                      <a:pt x="0" y="32"/>
                    </a:lnTo>
                    <a:lnTo>
                      <a:pt x="6" y="57"/>
                    </a:lnTo>
                    <a:lnTo>
                      <a:pt x="25" y="82"/>
                    </a:lnTo>
                    <a:lnTo>
                      <a:pt x="50" y="9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176" name="Freeform 13"/>
              <p:cNvSpPr>
                <a:spLocks/>
              </p:cNvSpPr>
              <p:nvPr/>
            </p:nvSpPr>
            <p:spPr bwMode="auto">
              <a:xfrm rot="-1712274">
                <a:off x="4076" y="2259"/>
                <a:ext cx="9" cy="22"/>
              </a:xfrm>
              <a:custGeom>
                <a:avLst/>
                <a:gdLst>
                  <a:gd name="T0" fmla="*/ 0 w 19"/>
                  <a:gd name="T1" fmla="*/ 0 h 43"/>
                  <a:gd name="T2" fmla="*/ 0 w 19"/>
                  <a:gd name="T3" fmla="*/ 1 h 43"/>
                  <a:gd name="T4" fmla="*/ 0 w 19"/>
                  <a:gd name="T5" fmla="*/ 1 h 43"/>
                  <a:gd name="T6" fmla="*/ 0 w 19"/>
                  <a:gd name="T7" fmla="*/ 1 h 43"/>
                  <a:gd name="T8" fmla="*/ 0 60000 65536"/>
                  <a:gd name="T9" fmla="*/ 0 60000 65536"/>
                  <a:gd name="T10" fmla="*/ 0 60000 65536"/>
                  <a:gd name="T11" fmla="*/ 0 60000 65536"/>
                  <a:gd name="T12" fmla="*/ 0 w 19"/>
                  <a:gd name="T13" fmla="*/ 0 h 43"/>
                  <a:gd name="T14" fmla="*/ 19 w 19"/>
                  <a:gd name="T15" fmla="*/ 43 h 43"/>
                </a:gdLst>
                <a:ahLst/>
                <a:cxnLst>
                  <a:cxn ang="T8">
                    <a:pos x="T0" y="T1"/>
                  </a:cxn>
                  <a:cxn ang="T9">
                    <a:pos x="T2" y="T3"/>
                  </a:cxn>
                  <a:cxn ang="T10">
                    <a:pos x="T4" y="T5"/>
                  </a:cxn>
                  <a:cxn ang="T11">
                    <a:pos x="T6" y="T7"/>
                  </a:cxn>
                </a:cxnLst>
                <a:rect l="T12" t="T13" r="T14" b="T15"/>
                <a:pathLst>
                  <a:path w="19" h="43">
                    <a:moveTo>
                      <a:pt x="0" y="0"/>
                    </a:moveTo>
                    <a:lnTo>
                      <a:pt x="0" y="14"/>
                    </a:lnTo>
                    <a:lnTo>
                      <a:pt x="4" y="28"/>
                    </a:lnTo>
                    <a:lnTo>
                      <a:pt x="19" y="4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nvGrpSpPr>
              <p:cNvPr id="6177" name="Group 14"/>
              <p:cNvGrpSpPr>
                <a:grpSpLocks/>
              </p:cNvGrpSpPr>
              <p:nvPr/>
            </p:nvGrpSpPr>
            <p:grpSpPr bwMode="auto">
              <a:xfrm rot="-9224892">
                <a:off x="4462" y="2466"/>
                <a:ext cx="242" cy="270"/>
                <a:chOff x="2457" y="2549"/>
                <a:chExt cx="557" cy="547"/>
              </a:xfrm>
            </p:grpSpPr>
            <p:sp>
              <p:nvSpPr>
                <p:cNvPr id="6180" name="Freeform 15"/>
                <p:cNvSpPr>
                  <a:spLocks/>
                </p:cNvSpPr>
                <p:nvPr/>
              </p:nvSpPr>
              <p:spPr bwMode="auto">
                <a:xfrm>
                  <a:off x="2457" y="2549"/>
                  <a:ext cx="557" cy="547"/>
                </a:xfrm>
                <a:custGeom>
                  <a:avLst/>
                  <a:gdLst>
                    <a:gd name="T0" fmla="*/ 5 w 1112"/>
                    <a:gd name="T1" fmla="*/ 1 h 1094"/>
                    <a:gd name="T2" fmla="*/ 5 w 1112"/>
                    <a:gd name="T3" fmla="*/ 2 h 1094"/>
                    <a:gd name="T4" fmla="*/ 4 w 1112"/>
                    <a:gd name="T5" fmla="*/ 2 h 1094"/>
                    <a:gd name="T6" fmla="*/ 4 w 1112"/>
                    <a:gd name="T7" fmla="*/ 2 h 1094"/>
                    <a:gd name="T8" fmla="*/ 4 w 1112"/>
                    <a:gd name="T9" fmla="*/ 3 h 1094"/>
                    <a:gd name="T10" fmla="*/ 4 w 1112"/>
                    <a:gd name="T11" fmla="*/ 3 h 1094"/>
                    <a:gd name="T12" fmla="*/ 4 w 1112"/>
                    <a:gd name="T13" fmla="*/ 4 h 1094"/>
                    <a:gd name="T14" fmla="*/ 4 w 1112"/>
                    <a:gd name="T15" fmla="*/ 4 h 1094"/>
                    <a:gd name="T16" fmla="*/ 4 w 1112"/>
                    <a:gd name="T17" fmla="*/ 4 h 1094"/>
                    <a:gd name="T18" fmla="*/ 4 w 1112"/>
                    <a:gd name="T19" fmla="*/ 5 h 1094"/>
                    <a:gd name="T20" fmla="*/ 1 w 1112"/>
                    <a:gd name="T21" fmla="*/ 5 h 1094"/>
                    <a:gd name="T22" fmla="*/ 1 w 1112"/>
                    <a:gd name="T23" fmla="*/ 2 h 1094"/>
                    <a:gd name="T24" fmla="*/ 1 w 1112"/>
                    <a:gd name="T25" fmla="*/ 1 h 1094"/>
                    <a:gd name="T26" fmla="*/ 0 w 1112"/>
                    <a:gd name="T27" fmla="*/ 0 h 1094"/>
                    <a:gd name="T28" fmla="*/ 2 w 1112"/>
                    <a:gd name="T29" fmla="*/ 1 h 1094"/>
                    <a:gd name="T30" fmla="*/ 3 w 1112"/>
                    <a:gd name="T31" fmla="*/ 1 h 1094"/>
                    <a:gd name="T32" fmla="*/ 4 w 1112"/>
                    <a:gd name="T33" fmla="*/ 1 h 1094"/>
                    <a:gd name="T34" fmla="*/ 5 w 1112"/>
                    <a:gd name="T35" fmla="*/ 1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6181" name="Oval 16"/>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Times New Roman" panose="02020603050405020304" pitchFamily="18" charset="0"/>
                    <a:cs typeface="Times New Roman" panose="02020603050405020304" pitchFamily="18" charset="0"/>
                  </a:endParaRPr>
                </a:p>
              </p:txBody>
            </p:sp>
          </p:grpSp>
          <p:sp>
            <p:nvSpPr>
              <p:cNvPr id="6178" name="Freeform 17"/>
              <p:cNvSpPr>
                <a:spLocks/>
              </p:cNvSpPr>
              <p:nvPr/>
            </p:nvSpPr>
            <p:spPr bwMode="auto">
              <a:xfrm rot="-5887819">
                <a:off x="4165" y="2435"/>
                <a:ext cx="13" cy="9"/>
              </a:xfrm>
              <a:custGeom>
                <a:avLst/>
                <a:gdLst>
                  <a:gd name="T0" fmla="*/ 0 w 55"/>
                  <a:gd name="T1" fmla="*/ 0 h 33"/>
                  <a:gd name="T2" fmla="*/ 0 w 55"/>
                  <a:gd name="T3" fmla="*/ 0 h 33"/>
                  <a:gd name="T4" fmla="*/ 0 w 55"/>
                  <a:gd name="T5" fmla="*/ 0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179" name="Freeform 18"/>
              <p:cNvSpPr>
                <a:spLocks/>
              </p:cNvSpPr>
              <p:nvPr/>
            </p:nvSpPr>
            <p:spPr bwMode="auto">
              <a:xfrm rot="-487818">
                <a:off x="4282" y="2181"/>
                <a:ext cx="47" cy="29"/>
              </a:xfrm>
              <a:custGeom>
                <a:avLst/>
                <a:gdLst>
                  <a:gd name="T0" fmla="*/ 0 w 53"/>
                  <a:gd name="T1" fmla="*/ 0 h 34"/>
                  <a:gd name="T2" fmla="*/ 7 w 53"/>
                  <a:gd name="T3" fmla="*/ 3 h 34"/>
                  <a:gd name="T4" fmla="*/ 20 w 53"/>
                  <a:gd name="T5" fmla="*/ 9 h 34"/>
                  <a:gd name="T6" fmla="*/ 0 60000 65536"/>
                  <a:gd name="T7" fmla="*/ 0 60000 65536"/>
                  <a:gd name="T8" fmla="*/ 0 60000 65536"/>
                  <a:gd name="T9" fmla="*/ 0 w 53"/>
                  <a:gd name="T10" fmla="*/ 0 h 34"/>
                  <a:gd name="T11" fmla="*/ 53 w 53"/>
                  <a:gd name="T12" fmla="*/ 34 h 34"/>
                </a:gdLst>
                <a:ahLst/>
                <a:cxnLst>
                  <a:cxn ang="T6">
                    <a:pos x="T0" y="T1"/>
                  </a:cxn>
                  <a:cxn ang="T7">
                    <a:pos x="T2" y="T3"/>
                  </a:cxn>
                  <a:cxn ang="T8">
                    <a:pos x="T4" y="T5"/>
                  </a:cxn>
                </a:cxnLst>
                <a:rect l="T9" t="T10" r="T11" b="T12"/>
                <a:pathLst>
                  <a:path w="53" h="34">
                    <a:moveTo>
                      <a:pt x="0" y="0"/>
                    </a:moveTo>
                    <a:lnTo>
                      <a:pt x="17" y="8"/>
                    </a:lnTo>
                    <a:lnTo>
                      <a:pt x="53" y="3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grpSp>
      <p:sp>
        <p:nvSpPr>
          <p:cNvPr id="6147" name="AutoShape 19"/>
          <p:cNvSpPr>
            <a:spLocks noChangeArrowheads="1"/>
          </p:cNvSpPr>
          <p:nvPr/>
        </p:nvSpPr>
        <p:spPr bwMode="auto">
          <a:xfrm>
            <a:off x="6371835" y="5923403"/>
            <a:ext cx="195263" cy="144462"/>
          </a:xfrm>
          <a:prstGeom prst="can">
            <a:avLst>
              <a:gd name="adj" fmla="val 25000"/>
            </a:avLst>
          </a:prstGeom>
          <a:solidFill>
            <a:schemeClr val="tx1"/>
          </a:solidFill>
          <a:ln w="9525">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Times New Roman" panose="02020603050405020304" pitchFamily="18" charset="0"/>
              <a:cs typeface="Times New Roman" panose="02020603050405020304" pitchFamily="18" charset="0"/>
            </a:endParaRPr>
          </a:p>
        </p:txBody>
      </p:sp>
      <p:sp>
        <p:nvSpPr>
          <p:cNvPr id="42004" name="AutoShape 20"/>
          <p:cNvSpPr>
            <a:spLocks noChangeArrowheads="1"/>
          </p:cNvSpPr>
          <p:nvPr/>
        </p:nvSpPr>
        <p:spPr bwMode="auto">
          <a:xfrm>
            <a:off x="8281597" y="5439215"/>
            <a:ext cx="193675" cy="146050"/>
          </a:xfrm>
          <a:prstGeom prst="can">
            <a:avLst>
              <a:gd name="adj" fmla="val 25000"/>
            </a:avLst>
          </a:prstGeom>
          <a:gradFill rotWithShape="1">
            <a:gsLst>
              <a:gs pos="0">
                <a:schemeClr val="accent1"/>
              </a:gs>
              <a:gs pos="50000">
                <a:schemeClr val="accent1">
                  <a:gamma/>
                  <a:tint val="0"/>
                  <a:invGamma/>
                </a:schemeClr>
              </a:gs>
              <a:gs pos="100000">
                <a:schemeClr val="accent1"/>
              </a:gs>
            </a:gsLst>
            <a:lin ang="0" scaled="1"/>
          </a:gradFill>
          <a:ln w="9525">
            <a:solidFill>
              <a:schemeClr val="bg2"/>
            </a:solidFill>
            <a:round/>
            <a:headEnd/>
            <a:tailEnd/>
          </a:ln>
          <a:effectLst/>
        </p:spPr>
        <p:txBody>
          <a:bodyPr wrap="none" anchor="ct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6149" name="AutoShape 21"/>
          <p:cNvSpPr>
            <a:spLocks noChangeArrowheads="1"/>
          </p:cNvSpPr>
          <p:nvPr/>
        </p:nvSpPr>
        <p:spPr bwMode="auto">
          <a:xfrm>
            <a:off x="7952985" y="5923403"/>
            <a:ext cx="193675" cy="144462"/>
          </a:xfrm>
          <a:prstGeom prst="can">
            <a:avLst>
              <a:gd name="adj" fmla="val 25000"/>
            </a:avLst>
          </a:prstGeom>
          <a:solidFill>
            <a:schemeClr val="tx1"/>
          </a:solidFill>
          <a:ln w="9525">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Times New Roman" panose="02020603050405020304" pitchFamily="18" charset="0"/>
              <a:cs typeface="Times New Roman" panose="02020603050405020304" pitchFamily="18" charset="0"/>
            </a:endParaRPr>
          </a:p>
        </p:txBody>
      </p:sp>
      <p:sp>
        <p:nvSpPr>
          <p:cNvPr id="6150" name="AutoShape 22"/>
          <p:cNvSpPr>
            <a:spLocks noChangeArrowheads="1"/>
          </p:cNvSpPr>
          <p:nvPr/>
        </p:nvSpPr>
        <p:spPr bwMode="auto">
          <a:xfrm>
            <a:off x="6298809" y="5391590"/>
            <a:ext cx="2189163" cy="579438"/>
          </a:xfrm>
          <a:prstGeom prst="parallelogram">
            <a:avLst>
              <a:gd name="adj" fmla="val 48101"/>
            </a:avLst>
          </a:prstGeom>
          <a:solidFill>
            <a:srgbClr val="666633"/>
          </a:solidFill>
          <a:ln w="9525">
            <a:solidFill>
              <a:srgbClr val="006600"/>
            </a:solidFill>
            <a:miter lim="800000"/>
            <a:headEnd/>
            <a:tailEnd/>
          </a:ln>
          <a:effectLst>
            <a:outerShdw dist="35921" dir="27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6151" name="AutoShape 23"/>
          <p:cNvSpPr>
            <a:spLocks noChangeArrowheads="1"/>
          </p:cNvSpPr>
          <p:nvPr/>
        </p:nvSpPr>
        <p:spPr bwMode="auto">
          <a:xfrm>
            <a:off x="6748071" y="5645593"/>
            <a:ext cx="317500" cy="144463"/>
          </a:xfrm>
          <a:prstGeom prst="can">
            <a:avLst>
              <a:gd name="adj" fmla="val 50000"/>
            </a:avLst>
          </a:prstGeom>
          <a:solidFill>
            <a:schemeClr val="tx1"/>
          </a:solidFill>
          <a:ln w="9525">
            <a:solidFill>
              <a:schemeClr val="tx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400">
              <a:latin typeface="Times New Roman" panose="02020603050405020304" pitchFamily="18" charset="0"/>
              <a:cs typeface="Times New Roman" panose="02020603050405020304" pitchFamily="18" charset="0"/>
            </a:endParaRPr>
          </a:p>
        </p:txBody>
      </p:sp>
      <p:sp>
        <p:nvSpPr>
          <p:cNvPr id="42008" name="AutoShape 24"/>
          <p:cNvSpPr>
            <a:spLocks noChangeArrowheads="1"/>
          </p:cNvSpPr>
          <p:nvPr/>
        </p:nvSpPr>
        <p:spPr bwMode="auto">
          <a:xfrm>
            <a:off x="6851259" y="5464615"/>
            <a:ext cx="115888" cy="230188"/>
          </a:xfrm>
          <a:prstGeom prst="can">
            <a:avLst>
              <a:gd name="adj" fmla="val 47046"/>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pPr algn="ctr" eaLnBrk="1" hangingPunct="1">
              <a:defRPr/>
            </a:pPr>
            <a:endParaRPr lang="en-US">
              <a:latin typeface="Times New Roman" panose="02020603050405020304" pitchFamily="18" charset="0"/>
              <a:cs typeface="Times New Roman" panose="02020603050405020304" pitchFamily="18" charset="0"/>
            </a:endParaRPr>
          </a:p>
        </p:txBody>
      </p:sp>
      <p:sp>
        <p:nvSpPr>
          <p:cNvPr id="6153" name="AutoShape 25"/>
          <p:cNvSpPr>
            <a:spLocks noChangeArrowheads="1"/>
          </p:cNvSpPr>
          <p:nvPr/>
        </p:nvSpPr>
        <p:spPr bwMode="auto">
          <a:xfrm>
            <a:off x="6883010" y="3507231"/>
            <a:ext cx="47625" cy="1989137"/>
          </a:xfrm>
          <a:prstGeom prst="can">
            <a:avLst>
              <a:gd name="adj" fmla="val 89528"/>
            </a:avLst>
          </a:prstGeom>
          <a:gradFill rotWithShape="1">
            <a:gsLst>
              <a:gs pos="0">
                <a:srgbClr val="9D9D9D"/>
              </a:gs>
              <a:gs pos="100000">
                <a:srgbClr val="FFFFFF"/>
              </a:gs>
            </a:gsLst>
            <a:lin ang="0" scaled="1"/>
          </a:gradFill>
          <a:ln w="285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Times New Roman" panose="02020603050405020304" pitchFamily="18" charset="0"/>
              <a:cs typeface="Times New Roman" panose="02020603050405020304" pitchFamily="18" charset="0"/>
            </a:endParaRPr>
          </a:p>
        </p:txBody>
      </p:sp>
      <p:sp>
        <p:nvSpPr>
          <p:cNvPr id="6154" name="AutoShape 26"/>
          <p:cNvSpPr>
            <a:spLocks noChangeArrowheads="1"/>
          </p:cNvSpPr>
          <p:nvPr/>
        </p:nvSpPr>
        <p:spPr bwMode="auto">
          <a:xfrm rot="5400000">
            <a:off x="6639330" y="3312761"/>
            <a:ext cx="49213" cy="339725"/>
          </a:xfrm>
          <a:prstGeom prst="can">
            <a:avLst>
              <a:gd name="adj" fmla="val 12336"/>
            </a:avLst>
          </a:prstGeom>
          <a:gradFill rotWithShape="1">
            <a:gsLst>
              <a:gs pos="0">
                <a:srgbClr val="9D9D9D"/>
              </a:gs>
              <a:gs pos="100000">
                <a:srgbClr val="FFFFFF"/>
              </a:gs>
            </a:gsLst>
            <a:lin ang="0" scaled="1"/>
          </a:gradFill>
          <a:ln w="190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Times New Roman" panose="02020603050405020304" pitchFamily="18" charset="0"/>
              <a:cs typeface="Times New Roman" panose="02020603050405020304" pitchFamily="18" charset="0"/>
            </a:endParaRPr>
          </a:p>
        </p:txBody>
      </p:sp>
      <p:sp>
        <p:nvSpPr>
          <p:cNvPr id="6155" name="AutoShape 27"/>
          <p:cNvSpPr>
            <a:spLocks noChangeArrowheads="1"/>
          </p:cNvSpPr>
          <p:nvPr/>
        </p:nvSpPr>
        <p:spPr bwMode="auto">
          <a:xfrm>
            <a:off x="6825859" y="3410393"/>
            <a:ext cx="166688" cy="144463"/>
          </a:xfrm>
          <a:prstGeom prst="cube">
            <a:avLst>
              <a:gd name="adj" fmla="val 25000"/>
            </a:avLst>
          </a:prstGeom>
          <a:solidFill>
            <a:srgbClr val="9D9D9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Times New Roman" panose="02020603050405020304" pitchFamily="18" charset="0"/>
              <a:cs typeface="Times New Roman" panose="02020603050405020304" pitchFamily="18" charset="0"/>
            </a:endParaRPr>
          </a:p>
        </p:txBody>
      </p:sp>
      <p:sp>
        <p:nvSpPr>
          <p:cNvPr id="6156" name="AutoShape 28"/>
          <p:cNvSpPr>
            <a:spLocks noChangeArrowheads="1"/>
          </p:cNvSpPr>
          <p:nvPr/>
        </p:nvSpPr>
        <p:spPr bwMode="auto">
          <a:xfrm rot="5400000">
            <a:off x="7751372" y="2673792"/>
            <a:ext cx="49213" cy="1617663"/>
          </a:xfrm>
          <a:prstGeom prst="can">
            <a:avLst>
              <a:gd name="adj" fmla="val 58741"/>
            </a:avLst>
          </a:prstGeom>
          <a:gradFill rotWithShape="1">
            <a:gsLst>
              <a:gs pos="0">
                <a:srgbClr val="9D9D9D"/>
              </a:gs>
              <a:gs pos="100000">
                <a:srgbClr val="FFFFFF"/>
              </a:gs>
            </a:gsLst>
            <a:lin ang="0" scaled="1"/>
          </a:gradFill>
          <a:ln w="190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Times New Roman" panose="02020603050405020304" pitchFamily="18" charset="0"/>
              <a:cs typeface="Times New Roman" panose="02020603050405020304" pitchFamily="18" charset="0"/>
            </a:endParaRPr>
          </a:p>
        </p:txBody>
      </p:sp>
      <p:sp>
        <p:nvSpPr>
          <p:cNvPr id="6157" name="Oval 29"/>
          <p:cNvSpPr>
            <a:spLocks noChangeArrowheads="1"/>
          </p:cNvSpPr>
          <p:nvPr/>
        </p:nvSpPr>
        <p:spPr bwMode="auto">
          <a:xfrm flipH="1">
            <a:off x="7940284" y="3518343"/>
            <a:ext cx="49213" cy="49213"/>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Times New Roman" panose="02020603050405020304" pitchFamily="18" charset="0"/>
              <a:cs typeface="Times New Roman" panose="02020603050405020304" pitchFamily="18" charset="0"/>
            </a:endParaRPr>
          </a:p>
        </p:txBody>
      </p:sp>
      <p:sp>
        <p:nvSpPr>
          <p:cNvPr id="6158" name="Line 30"/>
          <p:cNvSpPr>
            <a:spLocks noChangeShapeType="1"/>
          </p:cNvSpPr>
          <p:nvPr/>
        </p:nvSpPr>
        <p:spPr bwMode="auto">
          <a:xfrm flipV="1">
            <a:off x="7964096" y="3458015"/>
            <a:ext cx="0" cy="96838"/>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159" name="AutoShape 31"/>
          <p:cNvSpPr>
            <a:spLocks noChangeArrowheads="1"/>
          </p:cNvSpPr>
          <p:nvPr/>
        </p:nvSpPr>
        <p:spPr bwMode="auto">
          <a:xfrm>
            <a:off x="6883010" y="3096068"/>
            <a:ext cx="47625" cy="346075"/>
          </a:xfrm>
          <a:prstGeom prst="can">
            <a:avLst>
              <a:gd name="adj" fmla="val 15576"/>
            </a:avLst>
          </a:prstGeom>
          <a:gradFill rotWithShape="1">
            <a:gsLst>
              <a:gs pos="0">
                <a:srgbClr val="9D9D9D"/>
              </a:gs>
              <a:gs pos="100000">
                <a:srgbClr val="FFFFFF"/>
              </a:gs>
            </a:gsLst>
            <a:lin ang="0" scaled="1"/>
          </a:gradFill>
          <a:ln w="190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Times New Roman" panose="02020603050405020304" pitchFamily="18" charset="0"/>
              <a:cs typeface="Times New Roman" panose="02020603050405020304" pitchFamily="18" charset="0"/>
            </a:endParaRPr>
          </a:p>
        </p:txBody>
      </p:sp>
      <p:sp>
        <p:nvSpPr>
          <p:cNvPr id="6160" name="Line 32"/>
          <p:cNvSpPr>
            <a:spLocks noChangeShapeType="1"/>
          </p:cNvSpPr>
          <p:nvPr/>
        </p:nvSpPr>
        <p:spPr bwMode="auto">
          <a:xfrm>
            <a:off x="6494071" y="3458018"/>
            <a:ext cx="0" cy="49213"/>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161" name="Oval 33"/>
          <p:cNvSpPr>
            <a:spLocks noChangeArrowheads="1"/>
          </p:cNvSpPr>
          <p:nvPr/>
        </p:nvSpPr>
        <p:spPr bwMode="auto">
          <a:xfrm>
            <a:off x="6870310" y="3470718"/>
            <a:ext cx="49213" cy="47625"/>
          </a:xfrm>
          <a:prstGeom prst="ellipse">
            <a:avLst/>
          </a:prstGeom>
          <a:solidFill>
            <a:srgbClr val="0066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Times New Roman" panose="02020603050405020304" pitchFamily="18" charset="0"/>
              <a:cs typeface="Times New Roman" panose="02020603050405020304" pitchFamily="18" charset="0"/>
            </a:endParaRPr>
          </a:p>
        </p:txBody>
      </p:sp>
      <p:grpSp>
        <p:nvGrpSpPr>
          <p:cNvPr id="6162" name="Group 34"/>
          <p:cNvGrpSpPr>
            <a:grpSpLocks/>
          </p:cNvGrpSpPr>
          <p:nvPr/>
        </p:nvGrpSpPr>
        <p:grpSpPr bwMode="auto">
          <a:xfrm>
            <a:off x="6579797" y="2022123"/>
            <a:ext cx="2819400" cy="2921000"/>
            <a:chOff x="767" y="-1202"/>
            <a:chExt cx="3360" cy="3472"/>
          </a:xfrm>
        </p:grpSpPr>
        <p:sp>
          <p:nvSpPr>
            <p:cNvPr id="6165" name="Oval 35"/>
            <p:cNvSpPr>
              <a:spLocks noChangeArrowheads="1"/>
            </p:cNvSpPr>
            <p:nvPr/>
          </p:nvSpPr>
          <p:spPr bwMode="auto">
            <a:xfrm rot="9475">
              <a:off x="767" y="-1202"/>
              <a:ext cx="3360" cy="340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Times New Roman" panose="02020603050405020304" pitchFamily="18" charset="0"/>
                <a:cs typeface="Times New Roman" panose="02020603050405020304" pitchFamily="18" charset="0"/>
              </a:endParaRPr>
            </a:p>
          </p:txBody>
        </p:sp>
        <p:grpSp>
          <p:nvGrpSpPr>
            <p:cNvPr id="6166" name="Group 36"/>
            <p:cNvGrpSpPr>
              <a:grpSpLocks/>
            </p:cNvGrpSpPr>
            <p:nvPr/>
          </p:nvGrpSpPr>
          <p:grpSpPr bwMode="auto">
            <a:xfrm rot="1712965">
              <a:off x="2340" y="696"/>
              <a:ext cx="526" cy="1574"/>
              <a:chOff x="1778" y="969"/>
              <a:chExt cx="526" cy="1574"/>
            </a:xfrm>
          </p:grpSpPr>
          <p:sp>
            <p:nvSpPr>
              <p:cNvPr id="6167" name="Line 37"/>
              <p:cNvSpPr>
                <a:spLocks noChangeShapeType="1"/>
              </p:cNvSpPr>
              <p:nvPr/>
            </p:nvSpPr>
            <p:spPr bwMode="auto">
              <a:xfrm rot="-1703491">
                <a:off x="1778" y="969"/>
                <a:ext cx="0" cy="142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168" name="Oval 38"/>
              <p:cNvSpPr>
                <a:spLocks noChangeArrowheads="1"/>
              </p:cNvSpPr>
              <p:nvPr/>
            </p:nvSpPr>
            <p:spPr bwMode="auto">
              <a:xfrm rot="-1703491">
                <a:off x="2016" y="2256"/>
                <a:ext cx="288" cy="287"/>
              </a:xfrm>
              <a:prstGeom prst="ellipse">
                <a:avLst/>
              </a:pr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Times New Roman" panose="02020603050405020304" pitchFamily="18" charset="0"/>
                  <a:cs typeface="Times New Roman" panose="02020603050405020304" pitchFamily="18" charset="0"/>
                </a:endParaRPr>
              </a:p>
            </p:txBody>
          </p:sp>
        </p:grpSp>
      </p:grpSp>
      <p:sp>
        <p:nvSpPr>
          <p:cNvPr id="6163" name="Freeform 39"/>
          <p:cNvSpPr>
            <a:spLocks/>
          </p:cNvSpPr>
          <p:nvPr/>
        </p:nvSpPr>
        <p:spPr bwMode="auto">
          <a:xfrm>
            <a:off x="7940284" y="3397837"/>
            <a:ext cx="482600" cy="990600"/>
          </a:xfrm>
          <a:custGeom>
            <a:avLst/>
            <a:gdLst>
              <a:gd name="T0" fmla="*/ 0 w 304"/>
              <a:gd name="T1" fmla="*/ 0 h 624"/>
              <a:gd name="T2" fmla="*/ 2147483646 w 304"/>
              <a:gd name="T3" fmla="*/ 2147483646 h 624"/>
              <a:gd name="T4" fmla="*/ 0 w 304"/>
              <a:gd name="T5" fmla="*/ 2147483646 h 624"/>
              <a:gd name="T6" fmla="*/ 0 w 304"/>
              <a:gd name="T7" fmla="*/ 0 h 624"/>
              <a:gd name="T8" fmla="*/ 0 60000 65536"/>
              <a:gd name="T9" fmla="*/ 0 60000 65536"/>
              <a:gd name="T10" fmla="*/ 0 60000 65536"/>
              <a:gd name="T11" fmla="*/ 0 60000 65536"/>
              <a:gd name="T12" fmla="*/ 0 w 304"/>
              <a:gd name="T13" fmla="*/ 0 h 624"/>
              <a:gd name="T14" fmla="*/ 304 w 304"/>
              <a:gd name="T15" fmla="*/ 624 h 624"/>
            </a:gdLst>
            <a:ahLst/>
            <a:cxnLst>
              <a:cxn ang="T8">
                <a:pos x="T0" y="T1"/>
              </a:cxn>
              <a:cxn ang="T9">
                <a:pos x="T2" y="T3"/>
              </a:cxn>
              <a:cxn ang="T10">
                <a:pos x="T4" y="T5"/>
              </a:cxn>
              <a:cxn ang="T11">
                <a:pos x="T6" y="T7"/>
              </a:cxn>
            </a:cxnLst>
            <a:rect l="T12" t="T13" r="T14" b="T15"/>
            <a:pathLst>
              <a:path w="304" h="624">
                <a:moveTo>
                  <a:pt x="0" y="0"/>
                </a:moveTo>
                <a:lnTo>
                  <a:pt x="304" y="551"/>
                </a:lnTo>
                <a:lnTo>
                  <a:pt x="0" y="624"/>
                </a:lnTo>
                <a:lnTo>
                  <a:pt x="0" y="0"/>
                </a:lnTo>
                <a:close/>
              </a:path>
            </a:pathLst>
          </a:custGeom>
          <a:gradFill rotWithShape="1">
            <a:gsLst>
              <a:gs pos="0">
                <a:srgbClr val="CDCDCD"/>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41" name="AutoShape 3" descr="Stationery"/>
          <p:cNvSpPr>
            <a:spLocks noChangeArrowheads="1"/>
          </p:cNvSpPr>
          <p:nvPr/>
        </p:nvSpPr>
        <p:spPr bwMode="auto">
          <a:xfrm>
            <a:off x="509953" y="5385118"/>
            <a:ext cx="3276600" cy="990600"/>
          </a:xfrm>
          <a:prstGeom prst="parallelogram">
            <a:avLst>
              <a:gd name="adj" fmla="val 118265"/>
            </a:avLst>
          </a:prstGeom>
          <a:blipFill dpi="0" rotWithShape="1">
            <a:blip r:embed="rId3"/>
            <a:srcRect/>
            <a:tile tx="0" ty="0" sx="100000" sy="100000" flip="none" algn="tl"/>
          </a:blipFill>
          <a:ln w="9525">
            <a:solidFill>
              <a:srgbClr val="006600"/>
            </a:solidFill>
            <a:miter lim="800000"/>
            <a:headEnd/>
            <a:tailEnd/>
          </a:ln>
          <a:effectLst>
            <a:outerShdw dist="35921" dir="27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grpSp>
        <p:nvGrpSpPr>
          <p:cNvPr id="42" name="Group 4"/>
          <p:cNvGrpSpPr>
            <a:grpSpLocks/>
          </p:cNvGrpSpPr>
          <p:nvPr/>
        </p:nvGrpSpPr>
        <p:grpSpPr bwMode="auto">
          <a:xfrm rot="382370">
            <a:off x="2112388" y="4411805"/>
            <a:ext cx="3095784" cy="890210"/>
            <a:chOff x="1240" y="1692"/>
            <a:chExt cx="2480" cy="576"/>
          </a:xfrm>
        </p:grpSpPr>
        <p:grpSp>
          <p:nvGrpSpPr>
            <p:cNvPr id="43" name="Group 5"/>
            <p:cNvGrpSpPr>
              <a:grpSpLocks/>
            </p:cNvGrpSpPr>
            <p:nvPr/>
          </p:nvGrpSpPr>
          <p:grpSpPr bwMode="auto">
            <a:xfrm rot="-2002882">
              <a:off x="3047" y="1839"/>
              <a:ext cx="276" cy="148"/>
              <a:chOff x="2352" y="1488"/>
              <a:chExt cx="276" cy="148"/>
            </a:xfrm>
          </p:grpSpPr>
          <p:sp>
            <p:nvSpPr>
              <p:cNvPr id="56" name="Freeform 6"/>
              <p:cNvSpPr>
                <a:spLocks/>
              </p:cNvSpPr>
              <p:nvPr/>
            </p:nvSpPr>
            <p:spPr bwMode="auto">
              <a:xfrm rot="-487818">
                <a:off x="2406" y="1516"/>
                <a:ext cx="222" cy="120"/>
              </a:xfrm>
              <a:custGeom>
                <a:avLst/>
                <a:gdLst>
                  <a:gd name="T0" fmla="*/ 9 w 249"/>
                  <a:gd name="T1" fmla="*/ 28 h 141"/>
                  <a:gd name="T2" fmla="*/ 4 w 249"/>
                  <a:gd name="T3" fmla="*/ 31 h 141"/>
                  <a:gd name="T4" fmla="*/ 0 w 249"/>
                  <a:gd name="T5" fmla="*/ 33 h 141"/>
                  <a:gd name="T6" fmla="*/ 9 w 249"/>
                  <a:gd name="T7" fmla="*/ 37 h 141"/>
                  <a:gd name="T8" fmla="*/ 15 w 249"/>
                  <a:gd name="T9" fmla="*/ 39 h 141"/>
                  <a:gd name="T10" fmla="*/ 21 w 249"/>
                  <a:gd name="T11" fmla="*/ 37 h 141"/>
                  <a:gd name="T12" fmla="*/ 28 w 249"/>
                  <a:gd name="T13" fmla="*/ 37 h 141"/>
                  <a:gd name="T14" fmla="*/ 33 w 249"/>
                  <a:gd name="T15" fmla="*/ 35 h 141"/>
                  <a:gd name="T16" fmla="*/ 42 w 249"/>
                  <a:gd name="T17" fmla="*/ 31 h 141"/>
                  <a:gd name="T18" fmla="*/ 48 w 249"/>
                  <a:gd name="T19" fmla="*/ 31 h 141"/>
                  <a:gd name="T20" fmla="*/ 53 w 249"/>
                  <a:gd name="T21" fmla="*/ 31 h 141"/>
                  <a:gd name="T22" fmla="*/ 58 w 249"/>
                  <a:gd name="T23" fmla="*/ 28 h 141"/>
                  <a:gd name="T24" fmla="*/ 63 w 249"/>
                  <a:gd name="T25" fmla="*/ 26 h 141"/>
                  <a:gd name="T26" fmla="*/ 70 w 249"/>
                  <a:gd name="T27" fmla="*/ 24 h 141"/>
                  <a:gd name="T28" fmla="*/ 76 w 249"/>
                  <a:gd name="T29" fmla="*/ 25 h 141"/>
                  <a:gd name="T30" fmla="*/ 83 w 249"/>
                  <a:gd name="T31" fmla="*/ 26 h 141"/>
                  <a:gd name="T32" fmla="*/ 90 w 249"/>
                  <a:gd name="T33" fmla="*/ 26 h 141"/>
                  <a:gd name="T34" fmla="*/ 93 w 249"/>
                  <a:gd name="T35" fmla="*/ 31 h 141"/>
                  <a:gd name="T36" fmla="*/ 100 w 249"/>
                  <a:gd name="T37" fmla="*/ 36 h 141"/>
                  <a:gd name="T38" fmla="*/ 76 w 249"/>
                  <a:gd name="T39" fmla="*/ 0 h 141"/>
                  <a:gd name="T40" fmla="*/ 9 w 249"/>
                  <a:gd name="T41" fmla="*/ 28 h 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9"/>
                  <a:gd name="T64" fmla="*/ 0 h 141"/>
                  <a:gd name="T65" fmla="*/ 249 w 249"/>
                  <a:gd name="T66" fmla="*/ 141 h 1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9" h="141">
                    <a:moveTo>
                      <a:pt x="22" y="103"/>
                    </a:moveTo>
                    <a:lnTo>
                      <a:pt x="11" y="116"/>
                    </a:lnTo>
                    <a:lnTo>
                      <a:pt x="0" y="120"/>
                    </a:lnTo>
                    <a:lnTo>
                      <a:pt x="21" y="136"/>
                    </a:lnTo>
                    <a:lnTo>
                      <a:pt x="38" y="141"/>
                    </a:lnTo>
                    <a:lnTo>
                      <a:pt x="54" y="139"/>
                    </a:lnTo>
                    <a:lnTo>
                      <a:pt x="69" y="135"/>
                    </a:lnTo>
                    <a:lnTo>
                      <a:pt x="84" y="126"/>
                    </a:lnTo>
                    <a:lnTo>
                      <a:pt x="104" y="114"/>
                    </a:lnTo>
                    <a:lnTo>
                      <a:pt x="120" y="114"/>
                    </a:lnTo>
                    <a:lnTo>
                      <a:pt x="131" y="111"/>
                    </a:lnTo>
                    <a:lnTo>
                      <a:pt x="146" y="102"/>
                    </a:lnTo>
                    <a:lnTo>
                      <a:pt x="159" y="93"/>
                    </a:lnTo>
                    <a:lnTo>
                      <a:pt x="177" y="87"/>
                    </a:lnTo>
                    <a:lnTo>
                      <a:pt x="190" y="89"/>
                    </a:lnTo>
                    <a:lnTo>
                      <a:pt x="208" y="92"/>
                    </a:lnTo>
                    <a:lnTo>
                      <a:pt x="225" y="95"/>
                    </a:lnTo>
                    <a:lnTo>
                      <a:pt x="232" y="118"/>
                    </a:lnTo>
                    <a:lnTo>
                      <a:pt x="249" y="129"/>
                    </a:lnTo>
                    <a:lnTo>
                      <a:pt x="188" y="0"/>
                    </a:lnTo>
                    <a:lnTo>
                      <a:pt x="22" y="103"/>
                    </a:lnTo>
                    <a:close/>
                  </a:path>
                </a:pathLst>
              </a:custGeom>
              <a:solidFill>
                <a:srgbClr val="FFBFBF"/>
              </a:solidFill>
              <a:ln w="9525">
                <a:solidFill>
                  <a:srgbClr val="000000"/>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57" name="Freeform 7"/>
              <p:cNvSpPr>
                <a:spLocks/>
              </p:cNvSpPr>
              <p:nvPr/>
            </p:nvSpPr>
            <p:spPr bwMode="auto">
              <a:xfrm rot="-949943">
                <a:off x="2352" y="1488"/>
                <a:ext cx="220" cy="138"/>
              </a:xfrm>
              <a:custGeom>
                <a:avLst/>
                <a:gdLst>
                  <a:gd name="T0" fmla="*/ 52 w 220"/>
                  <a:gd name="T1" fmla="*/ 68 h 138"/>
                  <a:gd name="T2" fmla="*/ 16 w 220"/>
                  <a:gd name="T3" fmla="*/ 106 h 138"/>
                  <a:gd name="T4" fmla="*/ 0 w 220"/>
                  <a:gd name="T5" fmla="*/ 125 h 138"/>
                  <a:gd name="T6" fmla="*/ 20 w 220"/>
                  <a:gd name="T7" fmla="*/ 136 h 138"/>
                  <a:gd name="T8" fmla="*/ 36 w 220"/>
                  <a:gd name="T9" fmla="*/ 138 h 138"/>
                  <a:gd name="T10" fmla="*/ 49 w 220"/>
                  <a:gd name="T11" fmla="*/ 134 h 138"/>
                  <a:gd name="T12" fmla="*/ 63 w 220"/>
                  <a:gd name="T13" fmla="*/ 129 h 138"/>
                  <a:gd name="T14" fmla="*/ 75 w 220"/>
                  <a:gd name="T15" fmla="*/ 119 h 138"/>
                  <a:gd name="T16" fmla="*/ 91 w 220"/>
                  <a:gd name="T17" fmla="*/ 107 h 138"/>
                  <a:gd name="T18" fmla="*/ 105 w 220"/>
                  <a:gd name="T19" fmla="*/ 105 h 138"/>
                  <a:gd name="T20" fmla="*/ 114 w 220"/>
                  <a:gd name="T21" fmla="*/ 100 h 138"/>
                  <a:gd name="T22" fmla="*/ 126 w 220"/>
                  <a:gd name="T23" fmla="*/ 92 h 138"/>
                  <a:gd name="T24" fmla="*/ 137 w 220"/>
                  <a:gd name="T25" fmla="*/ 82 h 138"/>
                  <a:gd name="T26" fmla="*/ 152 w 220"/>
                  <a:gd name="T27" fmla="*/ 75 h 138"/>
                  <a:gd name="T28" fmla="*/ 163 w 220"/>
                  <a:gd name="T29" fmla="*/ 75 h 138"/>
                  <a:gd name="T30" fmla="*/ 179 w 220"/>
                  <a:gd name="T31" fmla="*/ 75 h 138"/>
                  <a:gd name="T32" fmla="*/ 196 w 220"/>
                  <a:gd name="T33" fmla="*/ 76 h 138"/>
                  <a:gd name="T34" fmla="*/ 204 w 220"/>
                  <a:gd name="T35" fmla="*/ 94 h 138"/>
                  <a:gd name="T36" fmla="*/ 220 w 220"/>
                  <a:gd name="T37" fmla="*/ 101 h 138"/>
                  <a:gd name="T38" fmla="*/ 151 w 220"/>
                  <a:gd name="T39" fmla="*/ 0 h 138"/>
                  <a:gd name="T40" fmla="*/ 52 w 220"/>
                  <a:gd name="T41" fmla="*/ 68 h 1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0"/>
                  <a:gd name="T64" fmla="*/ 0 h 138"/>
                  <a:gd name="T65" fmla="*/ 220 w 220"/>
                  <a:gd name="T66" fmla="*/ 138 h 1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0" h="138">
                    <a:moveTo>
                      <a:pt x="52" y="68"/>
                    </a:moveTo>
                    <a:lnTo>
                      <a:pt x="16" y="106"/>
                    </a:lnTo>
                    <a:lnTo>
                      <a:pt x="0" y="125"/>
                    </a:lnTo>
                    <a:lnTo>
                      <a:pt x="20" y="136"/>
                    </a:lnTo>
                    <a:lnTo>
                      <a:pt x="36" y="138"/>
                    </a:lnTo>
                    <a:lnTo>
                      <a:pt x="49" y="134"/>
                    </a:lnTo>
                    <a:lnTo>
                      <a:pt x="63" y="129"/>
                    </a:lnTo>
                    <a:lnTo>
                      <a:pt x="75" y="119"/>
                    </a:lnTo>
                    <a:lnTo>
                      <a:pt x="91" y="107"/>
                    </a:lnTo>
                    <a:lnTo>
                      <a:pt x="105" y="105"/>
                    </a:lnTo>
                    <a:lnTo>
                      <a:pt x="114" y="100"/>
                    </a:lnTo>
                    <a:lnTo>
                      <a:pt x="126" y="92"/>
                    </a:lnTo>
                    <a:lnTo>
                      <a:pt x="137" y="82"/>
                    </a:lnTo>
                    <a:lnTo>
                      <a:pt x="152" y="75"/>
                    </a:lnTo>
                    <a:lnTo>
                      <a:pt x="163" y="75"/>
                    </a:lnTo>
                    <a:lnTo>
                      <a:pt x="179" y="75"/>
                    </a:lnTo>
                    <a:lnTo>
                      <a:pt x="196" y="76"/>
                    </a:lnTo>
                    <a:lnTo>
                      <a:pt x="204" y="94"/>
                    </a:lnTo>
                    <a:lnTo>
                      <a:pt x="220" y="101"/>
                    </a:lnTo>
                    <a:lnTo>
                      <a:pt x="151" y="0"/>
                    </a:lnTo>
                    <a:lnTo>
                      <a:pt x="52" y="68"/>
                    </a:lnTo>
                    <a:close/>
                  </a:path>
                </a:pathLst>
              </a:custGeom>
              <a:solidFill>
                <a:srgbClr val="FFBFBF"/>
              </a:solidFill>
              <a:ln w="9525">
                <a:solidFill>
                  <a:srgbClr val="000000"/>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58" name="Freeform 8"/>
              <p:cNvSpPr>
                <a:spLocks/>
              </p:cNvSpPr>
              <p:nvPr/>
            </p:nvSpPr>
            <p:spPr bwMode="auto">
              <a:xfrm rot="810451">
                <a:off x="2444" y="1586"/>
                <a:ext cx="13" cy="10"/>
              </a:xfrm>
              <a:custGeom>
                <a:avLst/>
                <a:gdLst>
                  <a:gd name="T0" fmla="*/ 0 w 55"/>
                  <a:gd name="T1" fmla="*/ 0 h 33"/>
                  <a:gd name="T2" fmla="*/ 0 w 55"/>
                  <a:gd name="T3" fmla="*/ 0 h 33"/>
                  <a:gd name="T4" fmla="*/ 0 w 55"/>
                  <a:gd name="T5" fmla="*/ 0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44" name="Rectangle 9"/>
            <p:cNvSpPr>
              <a:spLocks noChangeArrowheads="1"/>
            </p:cNvSpPr>
            <p:nvPr/>
          </p:nvSpPr>
          <p:spPr bwMode="auto">
            <a:xfrm rot="-161647">
              <a:off x="1240" y="2028"/>
              <a:ext cx="2088" cy="83"/>
            </a:xfrm>
            <a:prstGeom prst="rect">
              <a:avLst/>
            </a:prstGeom>
            <a:solidFill>
              <a:srgbClr val="33CCCC"/>
            </a:solidFill>
            <a:ln w="9525" algn="ctr">
              <a:solidFill>
                <a:schemeClr val="bg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Times New Roman" panose="02020603050405020304" pitchFamily="18" charset="0"/>
                <a:cs typeface="Times New Roman" panose="02020603050405020304" pitchFamily="18" charset="0"/>
              </a:endParaRPr>
            </a:p>
          </p:txBody>
        </p:sp>
        <p:grpSp>
          <p:nvGrpSpPr>
            <p:cNvPr id="45" name="Group 10"/>
            <p:cNvGrpSpPr>
              <a:grpSpLocks/>
            </p:cNvGrpSpPr>
            <p:nvPr/>
          </p:nvGrpSpPr>
          <p:grpSpPr bwMode="auto">
            <a:xfrm rot="-2002882">
              <a:off x="3048" y="1692"/>
              <a:ext cx="672" cy="576"/>
              <a:chOff x="4032" y="2160"/>
              <a:chExt cx="672" cy="576"/>
            </a:xfrm>
          </p:grpSpPr>
          <p:sp>
            <p:nvSpPr>
              <p:cNvPr id="46" name="Freeform 11"/>
              <p:cNvSpPr>
                <a:spLocks/>
              </p:cNvSpPr>
              <p:nvPr/>
            </p:nvSpPr>
            <p:spPr bwMode="auto">
              <a:xfrm rot="-487818">
                <a:off x="4032" y="2160"/>
                <a:ext cx="575" cy="536"/>
              </a:xfrm>
              <a:custGeom>
                <a:avLst/>
                <a:gdLst>
                  <a:gd name="T0" fmla="*/ 89 w 648"/>
                  <a:gd name="T1" fmla="*/ 87 h 631"/>
                  <a:gd name="T2" fmla="*/ 73 w 648"/>
                  <a:gd name="T3" fmla="*/ 82 h 631"/>
                  <a:gd name="T4" fmla="*/ 57 w 648"/>
                  <a:gd name="T5" fmla="*/ 75 h 631"/>
                  <a:gd name="T6" fmla="*/ 38 w 648"/>
                  <a:gd name="T7" fmla="*/ 63 h 631"/>
                  <a:gd name="T8" fmla="*/ 22 w 648"/>
                  <a:gd name="T9" fmla="*/ 63 h 631"/>
                  <a:gd name="T10" fmla="*/ 28 w 648"/>
                  <a:gd name="T11" fmla="*/ 75 h 631"/>
                  <a:gd name="T12" fmla="*/ 41 w 648"/>
                  <a:gd name="T13" fmla="*/ 93 h 631"/>
                  <a:gd name="T14" fmla="*/ 60 w 648"/>
                  <a:gd name="T15" fmla="*/ 104 h 631"/>
                  <a:gd name="T16" fmla="*/ 91 w 648"/>
                  <a:gd name="T17" fmla="*/ 122 h 631"/>
                  <a:gd name="T18" fmla="*/ 114 w 648"/>
                  <a:gd name="T19" fmla="*/ 128 h 631"/>
                  <a:gd name="T20" fmla="*/ 125 w 648"/>
                  <a:gd name="T21" fmla="*/ 133 h 631"/>
                  <a:gd name="T22" fmla="*/ 140 w 648"/>
                  <a:gd name="T23" fmla="*/ 138 h 631"/>
                  <a:gd name="T24" fmla="*/ 152 w 648"/>
                  <a:gd name="T25" fmla="*/ 144 h 631"/>
                  <a:gd name="T26" fmla="*/ 165 w 648"/>
                  <a:gd name="T27" fmla="*/ 154 h 631"/>
                  <a:gd name="T28" fmla="*/ 176 w 648"/>
                  <a:gd name="T29" fmla="*/ 162 h 631"/>
                  <a:gd name="T30" fmla="*/ 189 w 648"/>
                  <a:gd name="T31" fmla="*/ 169 h 631"/>
                  <a:gd name="T32" fmla="*/ 194 w 648"/>
                  <a:gd name="T33" fmla="*/ 166 h 631"/>
                  <a:gd name="T34" fmla="*/ 201 w 648"/>
                  <a:gd name="T35" fmla="*/ 154 h 631"/>
                  <a:gd name="T36" fmla="*/ 218 w 648"/>
                  <a:gd name="T37" fmla="*/ 141 h 631"/>
                  <a:gd name="T38" fmla="*/ 234 w 648"/>
                  <a:gd name="T39" fmla="*/ 127 h 631"/>
                  <a:gd name="T40" fmla="*/ 242 w 648"/>
                  <a:gd name="T41" fmla="*/ 119 h 631"/>
                  <a:gd name="T42" fmla="*/ 234 w 648"/>
                  <a:gd name="T43" fmla="*/ 111 h 631"/>
                  <a:gd name="T44" fmla="*/ 221 w 648"/>
                  <a:gd name="T45" fmla="*/ 105 h 631"/>
                  <a:gd name="T46" fmla="*/ 214 w 648"/>
                  <a:gd name="T47" fmla="*/ 100 h 631"/>
                  <a:gd name="T48" fmla="*/ 201 w 648"/>
                  <a:gd name="T49" fmla="*/ 71 h 631"/>
                  <a:gd name="T50" fmla="*/ 189 w 648"/>
                  <a:gd name="T51" fmla="*/ 48 h 631"/>
                  <a:gd name="T52" fmla="*/ 178 w 648"/>
                  <a:gd name="T53" fmla="*/ 36 h 631"/>
                  <a:gd name="T54" fmla="*/ 173 w 648"/>
                  <a:gd name="T55" fmla="*/ 24 h 631"/>
                  <a:gd name="T56" fmla="*/ 164 w 648"/>
                  <a:gd name="T57" fmla="*/ 18 h 631"/>
                  <a:gd name="T58" fmla="*/ 150 w 648"/>
                  <a:gd name="T59" fmla="*/ 12 h 631"/>
                  <a:gd name="T60" fmla="*/ 135 w 648"/>
                  <a:gd name="T61" fmla="*/ 7 h 631"/>
                  <a:gd name="T62" fmla="*/ 115 w 648"/>
                  <a:gd name="T63" fmla="*/ 5 h 631"/>
                  <a:gd name="T64" fmla="*/ 95 w 648"/>
                  <a:gd name="T65" fmla="*/ 3 h 631"/>
                  <a:gd name="T66" fmla="*/ 81 w 648"/>
                  <a:gd name="T67" fmla="*/ 3 h 631"/>
                  <a:gd name="T68" fmla="*/ 63 w 648"/>
                  <a:gd name="T69" fmla="*/ 3 h 631"/>
                  <a:gd name="T70" fmla="*/ 52 w 648"/>
                  <a:gd name="T71" fmla="*/ 5 h 631"/>
                  <a:gd name="T72" fmla="*/ 30 w 648"/>
                  <a:gd name="T73" fmla="*/ 10 h 631"/>
                  <a:gd name="T74" fmla="*/ 12 w 648"/>
                  <a:gd name="T75" fmla="*/ 21 h 631"/>
                  <a:gd name="T76" fmla="*/ 3 w 648"/>
                  <a:gd name="T77" fmla="*/ 30 h 631"/>
                  <a:gd name="T78" fmla="*/ 4 w 648"/>
                  <a:gd name="T79" fmla="*/ 36 h 631"/>
                  <a:gd name="T80" fmla="*/ 18 w 648"/>
                  <a:gd name="T81" fmla="*/ 36 h 631"/>
                  <a:gd name="T82" fmla="*/ 28 w 648"/>
                  <a:gd name="T83" fmla="*/ 31 h 631"/>
                  <a:gd name="T84" fmla="*/ 48 w 648"/>
                  <a:gd name="T85" fmla="*/ 28 h 631"/>
                  <a:gd name="T86" fmla="*/ 69 w 648"/>
                  <a:gd name="T87" fmla="*/ 26 h 631"/>
                  <a:gd name="T88" fmla="*/ 80 w 648"/>
                  <a:gd name="T89" fmla="*/ 29 h 631"/>
                  <a:gd name="T90" fmla="*/ 92 w 648"/>
                  <a:gd name="T91" fmla="*/ 36 h 631"/>
                  <a:gd name="T92" fmla="*/ 102 w 648"/>
                  <a:gd name="T93" fmla="*/ 41 h 631"/>
                  <a:gd name="T94" fmla="*/ 108 w 648"/>
                  <a:gd name="T95" fmla="*/ 50 h 631"/>
                  <a:gd name="T96" fmla="*/ 114 w 648"/>
                  <a:gd name="T97" fmla="*/ 60 h 631"/>
                  <a:gd name="T98" fmla="*/ 113 w 648"/>
                  <a:gd name="T99" fmla="*/ 71 h 631"/>
                  <a:gd name="T100" fmla="*/ 98 w 648"/>
                  <a:gd name="T101" fmla="*/ 84 h 6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8"/>
                  <a:gd name="T154" fmla="*/ 0 h 631"/>
                  <a:gd name="T155" fmla="*/ 648 w 648"/>
                  <a:gd name="T156" fmla="*/ 631 h 6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8" h="631">
                    <a:moveTo>
                      <a:pt x="255" y="310"/>
                    </a:moveTo>
                    <a:lnTo>
                      <a:pt x="231" y="317"/>
                    </a:lnTo>
                    <a:lnTo>
                      <a:pt x="214" y="314"/>
                    </a:lnTo>
                    <a:lnTo>
                      <a:pt x="189" y="301"/>
                    </a:lnTo>
                    <a:lnTo>
                      <a:pt x="162" y="296"/>
                    </a:lnTo>
                    <a:lnTo>
                      <a:pt x="148" y="277"/>
                    </a:lnTo>
                    <a:lnTo>
                      <a:pt x="125" y="247"/>
                    </a:lnTo>
                    <a:lnTo>
                      <a:pt x="100" y="233"/>
                    </a:lnTo>
                    <a:lnTo>
                      <a:pt x="76" y="228"/>
                    </a:lnTo>
                    <a:lnTo>
                      <a:pt x="59" y="233"/>
                    </a:lnTo>
                    <a:lnTo>
                      <a:pt x="66" y="251"/>
                    </a:lnTo>
                    <a:lnTo>
                      <a:pt x="76" y="275"/>
                    </a:lnTo>
                    <a:lnTo>
                      <a:pt x="94" y="312"/>
                    </a:lnTo>
                    <a:lnTo>
                      <a:pt x="106" y="342"/>
                    </a:lnTo>
                    <a:lnTo>
                      <a:pt x="136" y="366"/>
                    </a:lnTo>
                    <a:lnTo>
                      <a:pt x="159" y="387"/>
                    </a:lnTo>
                    <a:lnTo>
                      <a:pt x="177" y="403"/>
                    </a:lnTo>
                    <a:lnTo>
                      <a:pt x="236" y="448"/>
                    </a:lnTo>
                    <a:lnTo>
                      <a:pt x="265" y="460"/>
                    </a:lnTo>
                    <a:lnTo>
                      <a:pt x="295" y="475"/>
                    </a:lnTo>
                    <a:lnTo>
                      <a:pt x="311" y="481"/>
                    </a:lnTo>
                    <a:lnTo>
                      <a:pt x="327" y="493"/>
                    </a:lnTo>
                    <a:lnTo>
                      <a:pt x="349" y="503"/>
                    </a:lnTo>
                    <a:lnTo>
                      <a:pt x="365" y="511"/>
                    </a:lnTo>
                    <a:lnTo>
                      <a:pt x="382" y="519"/>
                    </a:lnTo>
                    <a:lnTo>
                      <a:pt x="393" y="530"/>
                    </a:lnTo>
                    <a:lnTo>
                      <a:pt x="412" y="543"/>
                    </a:lnTo>
                    <a:lnTo>
                      <a:pt x="431" y="566"/>
                    </a:lnTo>
                    <a:lnTo>
                      <a:pt x="445" y="583"/>
                    </a:lnTo>
                    <a:lnTo>
                      <a:pt x="457" y="599"/>
                    </a:lnTo>
                    <a:lnTo>
                      <a:pt x="472" y="612"/>
                    </a:lnTo>
                    <a:lnTo>
                      <a:pt x="490" y="624"/>
                    </a:lnTo>
                    <a:lnTo>
                      <a:pt x="500" y="631"/>
                    </a:lnTo>
                    <a:lnTo>
                      <a:pt x="505" y="614"/>
                    </a:lnTo>
                    <a:lnTo>
                      <a:pt x="510" y="597"/>
                    </a:lnTo>
                    <a:lnTo>
                      <a:pt x="523" y="568"/>
                    </a:lnTo>
                    <a:lnTo>
                      <a:pt x="553" y="539"/>
                    </a:lnTo>
                    <a:lnTo>
                      <a:pt x="568" y="522"/>
                    </a:lnTo>
                    <a:lnTo>
                      <a:pt x="596" y="489"/>
                    </a:lnTo>
                    <a:lnTo>
                      <a:pt x="611" y="469"/>
                    </a:lnTo>
                    <a:lnTo>
                      <a:pt x="626" y="451"/>
                    </a:lnTo>
                    <a:lnTo>
                      <a:pt x="631" y="437"/>
                    </a:lnTo>
                    <a:lnTo>
                      <a:pt x="648" y="435"/>
                    </a:lnTo>
                    <a:lnTo>
                      <a:pt x="610" y="409"/>
                    </a:lnTo>
                    <a:lnTo>
                      <a:pt x="597" y="398"/>
                    </a:lnTo>
                    <a:lnTo>
                      <a:pt x="576" y="388"/>
                    </a:lnTo>
                    <a:lnTo>
                      <a:pt x="565" y="379"/>
                    </a:lnTo>
                    <a:lnTo>
                      <a:pt x="557" y="370"/>
                    </a:lnTo>
                    <a:lnTo>
                      <a:pt x="549" y="343"/>
                    </a:lnTo>
                    <a:lnTo>
                      <a:pt x="521" y="260"/>
                    </a:lnTo>
                    <a:lnTo>
                      <a:pt x="507" y="216"/>
                    </a:lnTo>
                    <a:lnTo>
                      <a:pt x="491" y="178"/>
                    </a:lnTo>
                    <a:lnTo>
                      <a:pt x="478" y="158"/>
                    </a:lnTo>
                    <a:lnTo>
                      <a:pt x="466" y="134"/>
                    </a:lnTo>
                    <a:lnTo>
                      <a:pt x="458" y="112"/>
                    </a:lnTo>
                    <a:lnTo>
                      <a:pt x="450" y="88"/>
                    </a:lnTo>
                    <a:lnTo>
                      <a:pt x="442" y="74"/>
                    </a:lnTo>
                    <a:lnTo>
                      <a:pt x="428" y="66"/>
                    </a:lnTo>
                    <a:lnTo>
                      <a:pt x="404" y="58"/>
                    </a:lnTo>
                    <a:lnTo>
                      <a:pt x="390" y="46"/>
                    </a:lnTo>
                    <a:lnTo>
                      <a:pt x="374" y="32"/>
                    </a:lnTo>
                    <a:lnTo>
                      <a:pt x="350" y="28"/>
                    </a:lnTo>
                    <a:lnTo>
                      <a:pt x="320" y="28"/>
                    </a:lnTo>
                    <a:lnTo>
                      <a:pt x="298" y="20"/>
                    </a:lnTo>
                    <a:lnTo>
                      <a:pt x="266" y="14"/>
                    </a:lnTo>
                    <a:lnTo>
                      <a:pt x="247" y="6"/>
                    </a:lnTo>
                    <a:lnTo>
                      <a:pt x="234" y="0"/>
                    </a:lnTo>
                    <a:lnTo>
                      <a:pt x="208" y="5"/>
                    </a:lnTo>
                    <a:lnTo>
                      <a:pt x="184" y="9"/>
                    </a:lnTo>
                    <a:lnTo>
                      <a:pt x="163" y="12"/>
                    </a:lnTo>
                    <a:lnTo>
                      <a:pt x="150" y="14"/>
                    </a:lnTo>
                    <a:lnTo>
                      <a:pt x="133" y="20"/>
                    </a:lnTo>
                    <a:lnTo>
                      <a:pt x="117" y="26"/>
                    </a:lnTo>
                    <a:lnTo>
                      <a:pt x="78" y="38"/>
                    </a:lnTo>
                    <a:lnTo>
                      <a:pt x="55" y="57"/>
                    </a:lnTo>
                    <a:lnTo>
                      <a:pt x="33" y="77"/>
                    </a:lnTo>
                    <a:lnTo>
                      <a:pt x="16" y="93"/>
                    </a:lnTo>
                    <a:lnTo>
                      <a:pt x="3" y="108"/>
                    </a:lnTo>
                    <a:lnTo>
                      <a:pt x="0" y="120"/>
                    </a:lnTo>
                    <a:lnTo>
                      <a:pt x="7" y="131"/>
                    </a:lnTo>
                    <a:lnTo>
                      <a:pt x="28" y="137"/>
                    </a:lnTo>
                    <a:lnTo>
                      <a:pt x="46" y="134"/>
                    </a:lnTo>
                    <a:lnTo>
                      <a:pt x="60" y="128"/>
                    </a:lnTo>
                    <a:lnTo>
                      <a:pt x="76" y="117"/>
                    </a:lnTo>
                    <a:lnTo>
                      <a:pt x="91" y="104"/>
                    </a:lnTo>
                    <a:lnTo>
                      <a:pt x="126" y="102"/>
                    </a:lnTo>
                    <a:lnTo>
                      <a:pt x="160" y="101"/>
                    </a:lnTo>
                    <a:lnTo>
                      <a:pt x="180" y="96"/>
                    </a:lnTo>
                    <a:lnTo>
                      <a:pt x="195" y="95"/>
                    </a:lnTo>
                    <a:lnTo>
                      <a:pt x="207" y="107"/>
                    </a:lnTo>
                    <a:lnTo>
                      <a:pt x="222" y="117"/>
                    </a:lnTo>
                    <a:lnTo>
                      <a:pt x="240" y="131"/>
                    </a:lnTo>
                    <a:lnTo>
                      <a:pt x="255" y="138"/>
                    </a:lnTo>
                    <a:lnTo>
                      <a:pt x="267" y="153"/>
                    </a:lnTo>
                    <a:lnTo>
                      <a:pt x="273" y="165"/>
                    </a:lnTo>
                    <a:lnTo>
                      <a:pt x="283" y="186"/>
                    </a:lnTo>
                    <a:lnTo>
                      <a:pt x="288" y="207"/>
                    </a:lnTo>
                    <a:lnTo>
                      <a:pt x="294" y="224"/>
                    </a:lnTo>
                    <a:lnTo>
                      <a:pt x="293" y="238"/>
                    </a:lnTo>
                    <a:lnTo>
                      <a:pt x="293" y="259"/>
                    </a:lnTo>
                    <a:lnTo>
                      <a:pt x="287" y="286"/>
                    </a:lnTo>
                    <a:lnTo>
                      <a:pt x="255" y="310"/>
                    </a:lnTo>
                    <a:close/>
                  </a:path>
                </a:pathLst>
              </a:custGeom>
              <a:solidFill>
                <a:srgbClr val="FFBFBF"/>
              </a:solidFill>
              <a:ln w="9525">
                <a:solidFill>
                  <a:srgbClr val="000000"/>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47" name="Freeform 12"/>
              <p:cNvSpPr>
                <a:spLocks/>
              </p:cNvSpPr>
              <p:nvPr/>
            </p:nvSpPr>
            <p:spPr bwMode="auto">
              <a:xfrm>
                <a:off x="4202" y="2173"/>
                <a:ext cx="103" cy="46"/>
              </a:xfrm>
              <a:custGeom>
                <a:avLst/>
                <a:gdLst>
                  <a:gd name="T0" fmla="*/ 0 w 138"/>
                  <a:gd name="T1" fmla="*/ 0 h 66"/>
                  <a:gd name="T2" fmla="*/ 7 w 138"/>
                  <a:gd name="T3" fmla="*/ 1 h 66"/>
                  <a:gd name="T4" fmla="*/ 13 w 138"/>
                  <a:gd name="T5" fmla="*/ 3 h 66"/>
                  <a:gd name="T6" fmla="*/ 0 60000 65536"/>
                  <a:gd name="T7" fmla="*/ 0 60000 65536"/>
                  <a:gd name="T8" fmla="*/ 0 60000 65536"/>
                  <a:gd name="T9" fmla="*/ 0 w 138"/>
                  <a:gd name="T10" fmla="*/ 0 h 66"/>
                  <a:gd name="T11" fmla="*/ 138 w 138"/>
                  <a:gd name="T12" fmla="*/ 66 h 66"/>
                </a:gdLst>
                <a:ahLst/>
                <a:cxnLst>
                  <a:cxn ang="T6">
                    <a:pos x="T0" y="T1"/>
                  </a:cxn>
                  <a:cxn ang="T7">
                    <a:pos x="T2" y="T3"/>
                  </a:cxn>
                  <a:cxn ang="T8">
                    <a:pos x="T4" y="T5"/>
                  </a:cxn>
                </a:cxnLst>
                <a:rect l="T9" t="T10" r="T11" b="T12"/>
                <a:pathLst>
                  <a:path w="138" h="66">
                    <a:moveTo>
                      <a:pt x="0" y="0"/>
                    </a:moveTo>
                    <a:lnTo>
                      <a:pt x="66" y="27"/>
                    </a:lnTo>
                    <a:lnTo>
                      <a:pt x="138" y="6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8" name="Freeform 13"/>
              <p:cNvSpPr>
                <a:spLocks/>
              </p:cNvSpPr>
              <p:nvPr/>
            </p:nvSpPr>
            <p:spPr bwMode="auto">
              <a:xfrm rot="-1242821">
                <a:off x="4093" y="2384"/>
                <a:ext cx="15" cy="48"/>
              </a:xfrm>
              <a:custGeom>
                <a:avLst/>
                <a:gdLst>
                  <a:gd name="T0" fmla="*/ 0 w 70"/>
                  <a:gd name="T1" fmla="*/ 0 h 169"/>
                  <a:gd name="T2" fmla="*/ 0 w 70"/>
                  <a:gd name="T3" fmla="*/ 0 h 169"/>
                  <a:gd name="T4" fmla="*/ 0 w 70"/>
                  <a:gd name="T5" fmla="*/ 0 h 169"/>
                  <a:gd name="T6" fmla="*/ 0 w 70"/>
                  <a:gd name="T7" fmla="*/ 0 h 169"/>
                  <a:gd name="T8" fmla="*/ 0 w 70"/>
                  <a:gd name="T9" fmla="*/ 0 h 169"/>
                  <a:gd name="T10" fmla="*/ 0 w 70"/>
                  <a:gd name="T11" fmla="*/ 0 h 169"/>
                  <a:gd name="T12" fmla="*/ 0 w 70"/>
                  <a:gd name="T13" fmla="*/ 0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49" name="Freeform 14"/>
              <p:cNvSpPr>
                <a:spLocks/>
              </p:cNvSpPr>
              <p:nvPr/>
            </p:nvSpPr>
            <p:spPr bwMode="auto">
              <a:xfrm rot="-832342">
                <a:off x="4167" y="2231"/>
                <a:ext cx="12" cy="29"/>
              </a:xfrm>
              <a:custGeom>
                <a:avLst/>
                <a:gdLst>
                  <a:gd name="T0" fmla="*/ 0 w 50"/>
                  <a:gd name="T1" fmla="*/ 0 h 93"/>
                  <a:gd name="T2" fmla="*/ 0 w 50"/>
                  <a:gd name="T3" fmla="*/ 0 h 93"/>
                  <a:gd name="T4" fmla="*/ 0 w 50"/>
                  <a:gd name="T5" fmla="*/ 0 h 93"/>
                  <a:gd name="T6" fmla="*/ 0 w 50"/>
                  <a:gd name="T7" fmla="*/ 0 h 93"/>
                  <a:gd name="T8" fmla="*/ 0 w 50"/>
                  <a:gd name="T9" fmla="*/ 0 h 93"/>
                  <a:gd name="T10" fmla="*/ 0 60000 65536"/>
                  <a:gd name="T11" fmla="*/ 0 60000 65536"/>
                  <a:gd name="T12" fmla="*/ 0 60000 65536"/>
                  <a:gd name="T13" fmla="*/ 0 60000 65536"/>
                  <a:gd name="T14" fmla="*/ 0 60000 65536"/>
                  <a:gd name="T15" fmla="*/ 0 w 50"/>
                  <a:gd name="T16" fmla="*/ 0 h 93"/>
                  <a:gd name="T17" fmla="*/ 50 w 50"/>
                  <a:gd name="T18" fmla="*/ 93 h 93"/>
                </a:gdLst>
                <a:ahLst/>
                <a:cxnLst>
                  <a:cxn ang="T10">
                    <a:pos x="T0" y="T1"/>
                  </a:cxn>
                  <a:cxn ang="T11">
                    <a:pos x="T2" y="T3"/>
                  </a:cxn>
                  <a:cxn ang="T12">
                    <a:pos x="T4" y="T5"/>
                  </a:cxn>
                  <a:cxn ang="T13">
                    <a:pos x="T6" y="T7"/>
                  </a:cxn>
                  <a:cxn ang="T14">
                    <a:pos x="T8" y="T9"/>
                  </a:cxn>
                </a:cxnLst>
                <a:rect l="T15" t="T16" r="T17" b="T18"/>
                <a:pathLst>
                  <a:path w="50" h="93">
                    <a:moveTo>
                      <a:pt x="0" y="0"/>
                    </a:moveTo>
                    <a:lnTo>
                      <a:pt x="0" y="32"/>
                    </a:lnTo>
                    <a:lnTo>
                      <a:pt x="6" y="57"/>
                    </a:lnTo>
                    <a:lnTo>
                      <a:pt x="25" y="82"/>
                    </a:lnTo>
                    <a:lnTo>
                      <a:pt x="50" y="9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50" name="Freeform 15"/>
              <p:cNvSpPr>
                <a:spLocks/>
              </p:cNvSpPr>
              <p:nvPr/>
            </p:nvSpPr>
            <p:spPr bwMode="auto">
              <a:xfrm rot="-1712274">
                <a:off x="4076" y="2259"/>
                <a:ext cx="9" cy="22"/>
              </a:xfrm>
              <a:custGeom>
                <a:avLst/>
                <a:gdLst>
                  <a:gd name="T0" fmla="*/ 0 w 19"/>
                  <a:gd name="T1" fmla="*/ 0 h 43"/>
                  <a:gd name="T2" fmla="*/ 0 w 19"/>
                  <a:gd name="T3" fmla="*/ 1 h 43"/>
                  <a:gd name="T4" fmla="*/ 0 w 19"/>
                  <a:gd name="T5" fmla="*/ 1 h 43"/>
                  <a:gd name="T6" fmla="*/ 0 w 19"/>
                  <a:gd name="T7" fmla="*/ 1 h 43"/>
                  <a:gd name="T8" fmla="*/ 0 60000 65536"/>
                  <a:gd name="T9" fmla="*/ 0 60000 65536"/>
                  <a:gd name="T10" fmla="*/ 0 60000 65536"/>
                  <a:gd name="T11" fmla="*/ 0 60000 65536"/>
                  <a:gd name="T12" fmla="*/ 0 w 19"/>
                  <a:gd name="T13" fmla="*/ 0 h 43"/>
                  <a:gd name="T14" fmla="*/ 19 w 19"/>
                  <a:gd name="T15" fmla="*/ 43 h 43"/>
                </a:gdLst>
                <a:ahLst/>
                <a:cxnLst>
                  <a:cxn ang="T8">
                    <a:pos x="T0" y="T1"/>
                  </a:cxn>
                  <a:cxn ang="T9">
                    <a:pos x="T2" y="T3"/>
                  </a:cxn>
                  <a:cxn ang="T10">
                    <a:pos x="T4" y="T5"/>
                  </a:cxn>
                  <a:cxn ang="T11">
                    <a:pos x="T6" y="T7"/>
                  </a:cxn>
                </a:cxnLst>
                <a:rect l="T12" t="T13" r="T14" b="T15"/>
                <a:pathLst>
                  <a:path w="19" h="43">
                    <a:moveTo>
                      <a:pt x="0" y="0"/>
                    </a:moveTo>
                    <a:lnTo>
                      <a:pt x="0" y="14"/>
                    </a:lnTo>
                    <a:lnTo>
                      <a:pt x="4" y="28"/>
                    </a:lnTo>
                    <a:lnTo>
                      <a:pt x="19" y="4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nvGrpSpPr>
              <p:cNvPr id="51" name="Group 16"/>
              <p:cNvGrpSpPr>
                <a:grpSpLocks/>
              </p:cNvGrpSpPr>
              <p:nvPr/>
            </p:nvGrpSpPr>
            <p:grpSpPr bwMode="auto">
              <a:xfrm rot="-9224892">
                <a:off x="4462" y="2466"/>
                <a:ext cx="242" cy="270"/>
                <a:chOff x="2457" y="2549"/>
                <a:chExt cx="557" cy="547"/>
              </a:xfrm>
            </p:grpSpPr>
            <p:sp>
              <p:nvSpPr>
                <p:cNvPr id="54" name="Freeform 17"/>
                <p:cNvSpPr>
                  <a:spLocks/>
                </p:cNvSpPr>
                <p:nvPr/>
              </p:nvSpPr>
              <p:spPr bwMode="auto">
                <a:xfrm>
                  <a:off x="2457" y="2549"/>
                  <a:ext cx="557" cy="547"/>
                </a:xfrm>
                <a:custGeom>
                  <a:avLst/>
                  <a:gdLst>
                    <a:gd name="T0" fmla="*/ 5 w 1112"/>
                    <a:gd name="T1" fmla="*/ 1 h 1094"/>
                    <a:gd name="T2" fmla="*/ 5 w 1112"/>
                    <a:gd name="T3" fmla="*/ 2 h 1094"/>
                    <a:gd name="T4" fmla="*/ 4 w 1112"/>
                    <a:gd name="T5" fmla="*/ 2 h 1094"/>
                    <a:gd name="T6" fmla="*/ 4 w 1112"/>
                    <a:gd name="T7" fmla="*/ 2 h 1094"/>
                    <a:gd name="T8" fmla="*/ 4 w 1112"/>
                    <a:gd name="T9" fmla="*/ 3 h 1094"/>
                    <a:gd name="T10" fmla="*/ 4 w 1112"/>
                    <a:gd name="T11" fmla="*/ 3 h 1094"/>
                    <a:gd name="T12" fmla="*/ 4 w 1112"/>
                    <a:gd name="T13" fmla="*/ 4 h 1094"/>
                    <a:gd name="T14" fmla="*/ 4 w 1112"/>
                    <a:gd name="T15" fmla="*/ 4 h 1094"/>
                    <a:gd name="T16" fmla="*/ 4 w 1112"/>
                    <a:gd name="T17" fmla="*/ 4 h 1094"/>
                    <a:gd name="T18" fmla="*/ 4 w 1112"/>
                    <a:gd name="T19" fmla="*/ 5 h 1094"/>
                    <a:gd name="T20" fmla="*/ 1 w 1112"/>
                    <a:gd name="T21" fmla="*/ 5 h 1094"/>
                    <a:gd name="T22" fmla="*/ 1 w 1112"/>
                    <a:gd name="T23" fmla="*/ 2 h 1094"/>
                    <a:gd name="T24" fmla="*/ 1 w 1112"/>
                    <a:gd name="T25" fmla="*/ 1 h 1094"/>
                    <a:gd name="T26" fmla="*/ 0 w 1112"/>
                    <a:gd name="T27" fmla="*/ 0 h 1094"/>
                    <a:gd name="T28" fmla="*/ 2 w 1112"/>
                    <a:gd name="T29" fmla="*/ 1 h 1094"/>
                    <a:gd name="T30" fmla="*/ 3 w 1112"/>
                    <a:gd name="T31" fmla="*/ 1 h 1094"/>
                    <a:gd name="T32" fmla="*/ 4 w 1112"/>
                    <a:gd name="T33" fmla="*/ 1 h 1094"/>
                    <a:gd name="T34" fmla="*/ 5 w 1112"/>
                    <a:gd name="T35" fmla="*/ 1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55" name="Oval 18"/>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Times New Roman" panose="02020603050405020304" pitchFamily="18" charset="0"/>
                    <a:cs typeface="Times New Roman" panose="02020603050405020304" pitchFamily="18" charset="0"/>
                  </a:endParaRPr>
                </a:p>
              </p:txBody>
            </p:sp>
          </p:grpSp>
          <p:sp>
            <p:nvSpPr>
              <p:cNvPr id="52" name="Freeform 19"/>
              <p:cNvSpPr>
                <a:spLocks/>
              </p:cNvSpPr>
              <p:nvPr/>
            </p:nvSpPr>
            <p:spPr bwMode="auto">
              <a:xfrm rot="-5887819">
                <a:off x="4165" y="2435"/>
                <a:ext cx="13" cy="9"/>
              </a:xfrm>
              <a:custGeom>
                <a:avLst/>
                <a:gdLst>
                  <a:gd name="T0" fmla="*/ 0 w 55"/>
                  <a:gd name="T1" fmla="*/ 0 h 33"/>
                  <a:gd name="T2" fmla="*/ 0 w 55"/>
                  <a:gd name="T3" fmla="*/ 0 h 33"/>
                  <a:gd name="T4" fmla="*/ 0 w 55"/>
                  <a:gd name="T5" fmla="*/ 0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53" name="Freeform 20"/>
              <p:cNvSpPr>
                <a:spLocks/>
              </p:cNvSpPr>
              <p:nvPr/>
            </p:nvSpPr>
            <p:spPr bwMode="auto">
              <a:xfrm rot="-487818">
                <a:off x="4282" y="2181"/>
                <a:ext cx="47" cy="29"/>
              </a:xfrm>
              <a:custGeom>
                <a:avLst/>
                <a:gdLst>
                  <a:gd name="T0" fmla="*/ 0 w 53"/>
                  <a:gd name="T1" fmla="*/ 0 h 34"/>
                  <a:gd name="T2" fmla="*/ 7 w 53"/>
                  <a:gd name="T3" fmla="*/ 3 h 34"/>
                  <a:gd name="T4" fmla="*/ 20 w 53"/>
                  <a:gd name="T5" fmla="*/ 9 h 34"/>
                  <a:gd name="T6" fmla="*/ 0 60000 65536"/>
                  <a:gd name="T7" fmla="*/ 0 60000 65536"/>
                  <a:gd name="T8" fmla="*/ 0 60000 65536"/>
                  <a:gd name="T9" fmla="*/ 0 w 53"/>
                  <a:gd name="T10" fmla="*/ 0 h 34"/>
                  <a:gd name="T11" fmla="*/ 53 w 53"/>
                  <a:gd name="T12" fmla="*/ 34 h 34"/>
                </a:gdLst>
                <a:ahLst/>
                <a:cxnLst>
                  <a:cxn ang="T6">
                    <a:pos x="T0" y="T1"/>
                  </a:cxn>
                  <a:cxn ang="T7">
                    <a:pos x="T2" y="T3"/>
                  </a:cxn>
                  <a:cxn ang="T8">
                    <a:pos x="T4" y="T5"/>
                  </a:cxn>
                </a:cxnLst>
                <a:rect l="T9" t="T10" r="T11" b="T12"/>
                <a:pathLst>
                  <a:path w="53" h="34">
                    <a:moveTo>
                      <a:pt x="0" y="0"/>
                    </a:moveTo>
                    <a:lnTo>
                      <a:pt x="17" y="8"/>
                    </a:lnTo>
                    <a:lnTo>
                      <a:pt x="53" y="3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grpSp>
      <p:sp>
        <p:nvSpPr>
          <p:cNvPr id="59" name="Freeform 21"/>
          <p:cNvSpPr>
            <a:spLocks/>
          </p:cNvSpPr>
          <p:nvPr/>
        </p:nvSpPr>
        <p:spPr bwMode="auto">
          <a:xfrm>
            <a:off x="1806332" y="5882176"/>
            <a:ext cx="201613" cy="204788"/>
          </a:xfrm>
          <a:custGeom>
            <a:avLst/>
            <a:gdLst>
              <a:gd name="T0" fmla="*/ 2147483646 w 127"/>
              <a:gd name="T1" fmla="*/ 2147483646 h 177"/>
              <a:gd name="T2" fmla="*/ 2147483646 w 127"/>
              <a:gd name="T3" fmla="*/ 2147483646 h 177"/>
              <a:gd name="T4" fmla="*/ 2147483646 w 127"/>
              <a:gd name="T5" fmla="*/ 2147483646 h 177"/>
              <a:gd name="T6" fmla="*/ 2147483646 w 127"/>
              <a:gd name="T7" fmla="*/ 2147483646 h 177"/>
              <a:gd name="T8" fmla="*/ 2147483646 w 127"/>
              <a:gd name="T9" fmla="*/ 2147483646 h 177"/>
              <a:gd name="T10" fmla="*/ 2147483646 w 127"/>
              <a:gd name="T11" fmla="*/ 2147483646 h 177"/>
              <a:gd name="T12" fmla="*/ 2147483646 w 127"/>
              <a:gd name="T13" fmla="*/ 2147483646 h 177"/>
              <a:gd name="T14" fmla="*/ 0 60000 65536"/>
              <a:gd name="T15" fmla="*/ 0 60000 65536"/>
              <a:gd name="T16" fmla="*/ 0 60000 65536"/>
              <a:gd name="T17" fmla="*/ 0 60000 65536"/>
              <a:gd name="T18" fmla="*/ 0 60000 65536"/>
              <a:gd name="T19" fmla="*/ 0 60000 65536"/>
              <a:gd name="T20" fmla="*/ 0 60000 65536"/>
              <a:gd name="T21" fmla="*/ 0 w 127"/>
              <a:gd name="T22" fmla="*/ 0 h 177"/>
              <a:gd name="T23" fmla="*/ 127 w 127"/>
              <a:gd name="T24" fmla="*/ 177 h 1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177">
                <a:moveTo>
                  <a:pt x="7" y="5"/>
                </a:moveTo>
                <a:cubicBezTo>
                  <a:pt x="79" y="17"/>
                  <a:pt x="104" y="19"/>
                  <a:pt x="127" y="89"/>
                </a:cubicBezTo>
                <a:cubicBezTo>
                  <a:pt x="119" y="105"/>
                  <a:pt x="110" y="121"/>
                  <a:pt x="103" y="137"/>
                </a:cubicBezTo>
                <a:cubicBezTo>
                  <a:pt x="98" y="149"/>
                  <a:pt x="103" y="171"/>
                  <a:pt x="91" y="173"/>
                </a:cubicBezTo>
                <a:cubicBezTo>
                  <a:pt x="73" y="177"/>
                  <a:pt x="59" y="157"/>
                  <a:pt x="43" y="149"/>
                </a:cubicBezTo>
                <a:cubicBezTo>
                  <a:pt x="49" y="118"/>
                  <a:pt x="67" y="83"/>
                  <a:pt x="43" y="53"/>
                </a:cubicBezTo>
                <a:cubicBezTo>
                  <a:pt x="0" y="0"/>
                  <a:pt x="7" y="57"/>
                  <a:pt x="7" y="5"/>
                </a:cubicBezTo>
                <a:close/>
              </a:path>
            </a:pathLst>
          </a:custGeom>
          <a:solidFill>
            <a:srgbClr val="0000CC"/>
          </a:solidFill>
          <a:ln w="9525">
            <a:solidFill>
              <a:schemeClr val="bg2"/>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0" name="Freeform 22"/>
          <p:cNvSpPr>
            <a:spLocks/>
          </p:cNvSpPr>
          <p:nvPr/>
        </p:nvSpPr>
        <p:spPr bwMode="auto">
          <a:xfrm>
            <a:off x="2415931" y="5653579"/>
            <a:ext cx="185739" cy="252413"/>
          </a:xfrm>
          <a:custGeom>
            <a:avLst/>
            <a:gdLst>
              <a:gd name="T0" fmla="*/ 2147483646 w 117"/>
              <a:gd name="T1" fmla="*/ 2147483646 h 207"/>
              <a:gd name="T2" fmla="*/ 2147483646 w 117"/>
              <a:gd name="T3" fmla="*/ 2147483646 h 207"/>
              <a:gd name="T4" fmla="*/ 2147483646 w 117"/>
              <a:gd name="T5" fmla="*/ 2147483646 h 207"/>
              <a:gd name="T6" fmla="*/ 2147483646 w 117"/>
              <a:gd name="T7" fmla="*/ 2147483646 h 207"/>
              <a:gd name="T8" fmla="*/ 2147483646 w 117"/>
              <a:gd name="T9" fmla="*/ 2147483646 h 207"/>
              <a:gd name="T10" fmla="*/ 2147483646 w 117"/>
              <a:gd name="T11" fmla="*/ 2147483646 h 207"/>
              <a:gd name="T12" fmla="*/ 0 60000 65536"/>
              <a:gd name="T13" fmla="*/ 0 60000 65536"/>
              <a:gd name="T14" fmla="*/ 0 60000 65536"/>
              <a:gd name="T15" fmla="*/ 0 60000 65536"/>
              <a:gd name="T16" fmla="*/ 0 60000 65536"/>
              <a:gd name="T17" fmla="*/ 0 60000 65536"/>
              <a:gd name="T18" fmla="*/ 0 w 117"/>
              <a:gd name="T19" fmla="*/ 0 h 207"/>
              <a:gd name="T20" fmla="*/ 117 w 117"/>
              <a:gd name="T21" fmla="*/ 207 h 207"/>
            </a:gdLst>
            <a:ahLst/>
            <a:cxnLst>
              <a:cxn ang="T12">
                <a:pos x="T0" y="T1"/>
              </a:cxn>
              <a:cxn ang="T13">
                <a:pos x="T2" y="T3"/>
              </a:cxn>
              <a:cxn ang="T14">
                <a:pos x="T4" y="T5"/>
              </a:cxn>
              <a:cxn ang="T15">
                <a:pos x="T6" y="T7"/>
              </a:cxn>
              <a:cxn ang="T16">
                <a:pos x="T8" y="T9"/>
              </a:cxn>
              <a:cxn ang="T17">
                <a:pos x="T10" y="T11"/>
              </a:cxn>
            </a:cxnLst>
            <a:rect l="T18" t="T19" r="T20" b="T21"/>
            <a:pathLst>
              <a:path w="117" h="207">
                <a:moveTo>
                  <a:pt x="9" y="70"/>
                </a:moveTo>
                <a:cubicBezTo>
                  <a:pt x="22" y="191"/>
                  <a:pt x="0" y="207"/>
                  <a:pt x="117" y="178"/>
                </a:cubicBezTo>
                <a:cubicBezTo>
                  <a:pt x="113" y="158"/>
                  <a:pt x="116" y="135"/>
                  <a:pt x="105" y="118"/>
                </a:cubicBezTo>
                <a:cubicBezTo>
                  <a:pt x="64" y="57"/>
                  <a:pt x="52" y="175"/>
                  <a:pt x="81" y="58"/>
                </a:cubicBezTo>
                <a:cubicBezTo>
                  <a:pt x="43" y="0"/>
                  <a:pt x="71" y="20"/>
                  <a:pt x="33" y="58"/>
                </a:cubicBezTo>
                <a:cubicBezTo>
                  <a:pt x="27" y="64"/>
                  <a:pt x="17" y="66"/>
                  <a:pt x="9" y="70"/>
                </a:cubicBezTo>
                <a:close/>
              </a:path>
            </a:pathLst>
          </a:custGeom>
          <a:solidFill>
            <a:srgbClr val="C243C5"/>
          </a:solidFill>
          <a:ln w="9525">
            <a:solidFill>
              <a:schemeClr val="bg2"/>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1" name="Freeform 23"/>
          <p:cNvSpPr>
            <a:spLocks/>
          </p:cNvSpPr>
          <p:nvPr/>
        </p:nvSpPr>
        <p:spPr bwMode="auto">
          <a:xfrm>
            <a:off x="1577731" y="5653579"/>
            <a:ext cx="198439" cy="220663"/>
          </a:xfrm>
          <a:custGeom>
            <a:avLst/>
            <a:gdLst>
              <a:gd name="T0" fmla="*/ 2147483646 w 125"/>
              <a:gd name="T1" fmla="*/ 0 h 139"/>
              <a:gd name="T2" fmla="*/ 2147483646 w 125"/>
              <a:gd name="T3" fmla="*/ 2147483646 h 139"/>
              <a:gd name="T4" fmla="*/ 2147483646 w 125"/>
              <a:gd name="T5" fmla="*/ 2147483646 h 139"/>
              <a:gd name="T6" fmla="*/ 2147483646 w 125"/>
              <a:gd name="T7" fmla="*/ 2147483646 h 139"/>
              <a:gd name="T8" fmla="*/ 2147483646 w 125"/>
              <a:gd name="T9" fmla="*/ 0 h 139"/>
              <a:gd name="T10" fmla="*/ 0 60000 65536"/>
              <a:gd name="T11" fmla="*/ 0 60000 65536"/>
              <a:gd name="T12" fmla="*/ 0 60000 65536"/>
              <a:gd name="T13" fmla="*/ 0 60000 65536"/>
              <a:gd name="T14" fmla="*/ 0 60000 65536"/>
              <a:gd name="T15" fmla="*/ 0 w 125"/>
              <a:gd name="T16" fmla="*/ 0 h 139"/>
              <a:gd name="T17" fmla="*/ 125 w 125"/>
              <a:gd name="T18" fmla="*/ 139 h 139"/>
            </a:gdLst>
            <a:ahLst/>
            <a:cxnLst>
              <a:cxn ang="T10">
                <a:pos x="T0" y="T1"/>
              </a:cxn>
              <a:cxn ang="T11">
                <a:pos x="T2" y="T3"/>
              </a:cxn>
              <a:cxn ang="T12">
                <a:pos x="T4" y="T5"/>
              </a:cxn>
              <a:cxn ang="T13">
                <a:pos x="T6" y="T7"/>
              </a:cxn>
              <a:cxn ang="T14">
                <a:pos x="T8" y="T9"/>
              </a:cxn>
            </a:cxnLst>
            <a:rect l="T15" t="T16" r="T17" b="T18"/>
            <a:pathLst>
              <a:path w="125" h="139">
                <a:moveTo>
                  <a:pt x="5" y="0"/>
                </a:moveTo>
                <a:cubicBezTo>
                  <a:pt x="9" y="32"/>
                  <a:pt x="0" y="68"/>
                  <a:pt x="17" y="96"/>
                </a:cubicBezTo>
                <a:cubicBezTo>
                  <a:pt x="43" y="139"/>
                  <a:pt x="94" y="116"/>
                  <a:pt x="125" y="108"/>
                </a:cubicBezTo>
                <a:cubicBezTo>
                  <a:pt x="68" y="89"/>
                  <a:pt x="71" y="79"/>
                  <a:pt x="89" y="24"/>
                </a:cubicBezTo>
                <a:cubicBezTo>
                  <a:pt x="37" y="7"/>
                  <a:pt x="65" y="15"/>
                  <a:pt x="5" y="0"/>
                </a:cubicBezTo>
                <a:close/>
              </a:path>
            </a:pathLst>
          </a:custGeom>
          <a:solidFill>
            <a:srgbClr val="0000CC"/>
          </a:solidFill>
          <a:ln w="9525">
            <a:solidFill>
              <a:schemeClr val="bg2"/>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2" name="Freeform 24"/>
          <p:cNvSpPr>
            <a:spLocks/>
          </p:cNvSpPr>
          <p:nvPr/>
        </p:nvSpPr>
        <p:spPr bwMode="auto">
          <a:xfrm>
            <a:off x="2034933" y="5653579"/>
            <a:ext cx="174625" cy="225425"/>
          </a:xfrm>
          <a:custGeom>
            <a:avLst/>
            <a:gdLst>
              <a:gd name="T0" fmla="*/ 2147483646 w 110"/>
              <a:gd name="T1" fmla="*/ 2147483646 h 142"/>
              <a:gd name="T2" fmla="*/ 2147483646 w 110"/>
              <a:gd name="T3" fmla="*/ 2147483646 h 142"/>
              <a:gd name="T4" fmla="*/ 2147483646 w 110"/>
              <a:gd name="T5" fmla="*/ 2147483646 h 142"/>
              <a:gd name="T6" fmla="*/ 2147483646 w 110"/>
              <a:gd name="T7" fmla="*/ 2147483646 h 142"/>
              <a:gd name="T8" fmla="*/ 0 60000 65536"/>
              <a:gd name="T9" fmla="*/ 0 60000 65536"/>
              <a:gd name="T10" fmla="*/ 0 60000 65536"/>
              <a:gd name="T11" fmla="*/ 0 60000 65536"/>
              <a:gd name="T12" fmla="*/ 0 w 110"/>
              <a:gd name="T13" fmla="*/ 0 h 142"/>
              <a:gd name="T14" fmla="*/ 110 w 110"/>
              <a:gd name="T15" fmla="*/ 142 h 142"/>
            </a:gdLst>
            <a:ahLst/>
            <a:cxnLst>
              <a:cxn ang="T8">
                <a:pos x="T0" y="T1"/>
              </a:cxn>
              <a:cxn ang="T9">
                <a:pos x="T2" y="T3"/>
              </a:cxn>
              <a:cxn ang="T10">
                <a:pos x="T4" y="T5"/>
              </a:cxn>
              <a:cxn ang="T11">
                <a:pos x="T6" y="T7"/>
              </a:cxn>
            </a:cxnLst>
            <a:rect l="T12" t="T13" r="T14" b="T15"/>
            <a:pathLst>
              <a:path w="110" h="142">
                <a:moveTo>
                  <a:pt x="2" y="48"/>
                </a:moveTo>
                <a:cubicBezTo>
                  <a:pt x="17" y="140"/>
                  <a:pt x="8" y="142"/>
                  <a:pt x="98" y="120"/>
                </a:cubicBezTo>
                <a:cubicBezTo>
                  <a:pt x="74" y="24"/>
                  <a:pt x="110" y="108"/>
                  <a:pt x="38" y="60"/>
                </a:cubicBezTo>
                <a:cubicBezTo>
                  <a:pt x="0" y="35"/>
                  <a:pt x="26" y="0"/>
                  <a:pt x="2" y="48"/>
                </a:cubicBezTo>
                <a:close/>
              </a:path>
            </a:pathLst>
          </a:custGeom>
          <a:solidFill>
            <a:srgbClr val="C243C5"/>
          </a:solidFill>
          <a:ln w="9525">
            <a:solidFill>
              <a:schemeClr val="bg2"/>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3" name="Freeform 26"/>
          <p:cNvSpPr>
            <a:spLocks/>
          </p:cNvSpPr>
          <p:nvPr/>
        </p:nvSpPr>
        <p:spPr bwMode="auto">
          <a:xfrm>
            <a:off x="2263533" y="5577376"/>
            <a:ext cx="123825" cy="215900"/>
          </a:xfrm>
          <a:custGeom>
            <a:avLst/>
            <a:gdLst>
              <a:gd name="T0" fmla="*/ 2147483646 w 78"/>
              <a:gd name="T1" fmla="*/ 2147483646 h 136"/>
              <a:gd name="T2" fmla="*/ 2147483646 w 78"/>
              <a:gd name="T3" fmla="*/ 2147483646 h 136"/>
              <a:gd name="T4" fmla="*/ 2147483646 w 78"/>
              <a:gd name="T5" fmla="*/ 2147483646 h 136"/>
              <a:gd name="T6" fmla="*/ 2147483646 w 78"/>
              <a:gd name="T7" fmla="*/ 2147483646 h 136"/>
              <a:gd name="T8" fmla="*/ 0 60000 65536"/>
              <a:gd name="T9" fmla="*/ 0 60000 65536"/>
              <a:gd name="T10" fmla="*/ 0 60000 65536"/>
              <a:gd name="T11" fmla="*/ 0 60000 65536"/>
              <a:gd name="T12" fmla="*/ 0 w 78"/>
              <a:gd name="T13" fmla="*/ 0 h 136"/>
              <a:gd name="T14" fmla="*/ 78 w 78"/>
              <a:gd name="T15" fmla="*/ 136 h 136"/>
            </a:gdLst>
            <a:ahLst/>
            <a:cxnLst>
              <a:cxn ang="T8">
                <a:pos x="T0" y="T1"/>
              </a:cxn>
              <a:cxn ang="T9">
                <a:pos x="T2" y="T3"/>
              </a:cxn>
              <a:cxn ang="T10">
                <a:pos x="T4" y="T5"/>
              </a:cxn>
              <a:cxn ang="T11">
                <a:pos x="T6" y="T7"/>
              </a:cxn>
            </a:cxnLst>
            <a:rect l="T12" t="T13" r="T14" b="T15"/>
            <a:pathLst>
              <a:path w="78" h="136">
                <a:moveTo>
                  <a:pt x="18" y="63"/>
                </a:moveTo>
                <a:cubicBezTo>
                  <a:pt x="14" y="51"/>
                  <a:pt x="0" y="38"/>
                  <a:pt x="6" y="27"/>
                </a:cubicBezTo>
                <a:cubicBezTo>
                  <a:pt x="20" y="0"/>
                  <a:pt x="64" y="22"/>
                  <a:pt x="78" y="27"/>
                </a:cubicBezTo>
                <a:cubicBezTo>
                  <a:pt x="70" y="57"/>
                  <a:pt x="54" y="136"/>
                  <a:pt x="18" y="63"/>
                </a:cubicBezTo>
                <a:close/>
              </a:path>
            </a:pathLst>
          </a:custGeom>
          <a:solidFill>
            <a:schemeClr val="accent1"/>
          </a:solidFill>
          <a:ln w="9525">
            <a:solidFill>
              <a:schemeClr val="bg2"/>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4" name="Freeform 27"/>
          <p:cNvSpPr>
            <a:spLocks/>
          </p:cNvSpPr>
          <p:nvPr/>
        </p:nvSpPr>
        <p:spPr bwMode="auto">
          <a:xfrm>
            <a:off x="2230196" y="5577376"/>
            <a:ext cx="185737" cy="228600"/>
          </a:xfrm>
          <a:custGeom>
            <a:avLst/>
            <a:gdLst>
              <a:gd name="T0" fmla="*/ 2147483646 w 127"/>
              <a:gd name="T1" fmla="*/ 2147483646 h 177"/>
              <a:gd name="T2" fmla="*/ 2147483646 w 127"/>
              <a:gd name="T3" fmla="*/ 2147483646 h 177"/>
              <a:gd name="T4" fmla="*/ 2147483646 w 127"/>
              <a:gd name="T5" fmla="*/ 2147483646 h 177"/>
              <a:gd name="T6" fmla="*/ 2147483646 w 127"/>
              <a:gd name="T7" fmla="*/ 2147483646 h 177"/>
              <a:gd name="T8" fmla="*/ 2147483646 w 127"/>
              <a:gd name="T9" fmla="*/ 2147483646 h 177"/>
              <a:gd name="T10" fmla="*/ 2147483646 w 127"/>
              <a:gd name="T11" fmla="*/ 2147483646 h 177"/>
              <a:gd name="T12" fmla="*/ 2147483646 w 127"/>
              <a:gd name="T13" fmla="*/ 2147483646 h 177"/>
              <a:gd name="T14" fmla="*/ 0 60000 65536"/>
              <a:gd name="T15" fmla="*/ 0 60000 65536"/>
              <a:gd name="T16" fmla="*/ 0 60000 65536"/>
              <a:gd name="T17" fmla="*/ 0 60000 65536"/>
              <a:gd name="T18" fmla="*/ 0 60000 65536"/>
              <a:gd name="T19" fmla="*/ 0 60000 65536"/>
              <a:gd name="T20" fmla="*/ 0 60000 65536"/>
              <a:gd name="T21" fmla="*/ 0 w 127"/>
              <a:gd name="T22" fmla="*/ 0 h 177"/>
              <a:gd name="T23" fmla="*/ 127 w 127"/>
              <a:gd name="T24" fmla="*/ 177 h 1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177">
                <a:moveTo>
                  <a:pt x="7" y="5"/>
                </a:moveTo>
                <a:cubicBezTo>
                  <a:pt x="79" y="17"/>
                  <a:pt x="104" y="19"/>
                  <a:pt x="127" y="89"/>
                </a:cubicBezTo>
                <a:cubicBezTo>
                  <a:pt x="119" y="105"/>
                  <a:pt x="110" y="121"/>
                  <a:pt x="103" y="137"/>
                </a:cubicBezTo>
                <a:cubicBezTo>
                  <a:pt x="98" y="149"/>
                  <a:pt x="103" y="171"/>
                  <a:pt x="91" y="173"/>
                </a:cubicBezTo>
                <a:cubicBezTo>
                  <a:pt x="73" y="177"/>
                  <a:pt x="59" y="157"/>
                  <a:pt x="43" y="149"/>
                </a:cubicBezTo>
                <a:cubicBezTo>
                  <a:pt x="49" y="118"/>
                  <a:pt x="67" y="83"/>
                  <a:pt x="43" y="53"/>
                </a:cubicBezTo>
                <a:cubicBezTo>
                  <a:pt x="0" y="0"/>
                  <a:pt x="7" y="57"/>
                  <a:pt x="7" y="5"/>
                </a:cubicBezTo>
                <a:close/>
              </a:path>
            </a:pathLst>
          </a:custGeom>
          <a:solidFill>
            <a:srgbClr val="0000CC"/>
          </a:solidFill>
          <a:ln w="9525">
            <a:solidFill>
              <a:schemeClr val="bg2"/>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5" name="Freeform 28"/>
          <p:cNvSpPr>
            <a:spLocks/>
          </p:cNvSpPr>
          <p:nvPr/>
        </p:nvSpPr>
        <p:spPr bwMode="auto">
          <a:xfrm>
            <a:off x="2949331" y="5424979"/>
            <a:ext cx="76200" cy="252413"/>
          </a:xfrm>
          <a:custGeom>
            <a:avLst/>
            <a:gdLst>
              <a:gd name="T0" fmla="*/ 2147483646 w 117"/>
              <a:gd name="T1" fmla="*/ 2147483646 h 207"/>
              <a:gd name="T2" fmla="*/ 2147483646 w 117"/>
              <a:gd name="T3" fmla="*/ 2147483646 h 207"/>
              <a:gd name="T4" fmla="*/ 2147483646 w 117"/>
              <a:gd name="T5" fmla="*/ 2147483646 h 207"/>
              <a:gd name="T6" fmla="*/ 2147483646 w 117"/>
              <a:gd name="T7" fmla="*/ 2147483646 h 207"/>
              <a:gd name="T8" fmla="*/ 2147483646 w 117"/>
              <a:gd name="T9" fmla="*/ 2147483646 h 207"/>
              <a:gd name="T10" fmla="*/ 2147483646 w 117"/>
              <a:gd name="T11" fmla="*/ 2147483646 h 207"/>
              <a:gd name="T12" fmla="*/ 0 60000 65536"/>
              <a:gd name="T13" fmla="*/ 0 60000 65536"/>
              <a:gd name="T14" fmla="*/ 0 60000 65536"/>
              <a:gd name="T15" fmla="*/ 0 60000 65536"/>
              <a:gd name="T16" fmla="*/ 0 60000 65536"/>
              <a:gd name="T17" fmla="*/ 0 60000 65536"/>
              <a:gd name="T18" fmla="*/ 0 w 117"/>
              <a:gd name="T19" fmla="*/ 0 h 207"/>
              <a:gd name="T20" fmla="*/ 117 w 117"/>
              <a:gd name="T21" fmla="*/ 207 h 207"/>
            </a:gdLst>
            <a:ahLst/>
            <a:cxnLst>
              <a:cxn ang="T12">
                <a:pos x="T0" y="T1"/>
              </a:cxn>
              <a:cxn ang="T13">
                <a:pos x="T2" y="T3"/>
              </a:cxn>
              <a:cxn ang="T14">
                <a:pos x="T4" y="T5"/>
              </a:cxn>
              <a:cxn ang="T15">
                <a:pos x="T6" y="T7"/>
              </a:cxn>
              <a:cxn ang="T16">
                <a:pos x="T8" y="T9"/>
              </a:cxn>
              <a:cxn ang="T17">
                <a:pos x="T10" y="T11"/>
              </a:cxn>
            </a:cxnLst>
            <a:rect l="T18" t="T19" r="T20" b="T21"/>
            <a:pathLst>
              <a:path w="117" h="207">
                <a:moveTo>
                  <a:pt x="9" y="70"/>
                </a:moveTo>
                <a:cubicBezTo>
                  <a:pt x="22" y="191"/>
                  <a:pt x="0" y="207"/>
                  <a:pt x="117" y="178"/>
                </a:cubicBezTo>
                <a:cubicBezTo>
                  <a:pt x="113" y="158"/>
                  <a:pt x="116" y="135"/>
                  <a:pt x="105" y="118"/>
                </a:cubicBezTo>
                <a:cubicBezTo>
                  <a:pt x="64" y="57"/>
                  <a:pt x="52" y="175"/>
                  <a:pt x="81" y="58"/>
                </a:cubicBezTo>
                <a:cubicBezTo>
                  <a:pt x="43" y="0"/>
                  <a:pt x="71" y="20"/>
                  <a:pt x="33" y="58"/>
                </a:cubicBezTo>
                <a:cubicBezTo>
                  <a:pt x="27" y="64"/>
                  <a:pt x="17" y="66"/>
                  <a:pt x="9" y="70"/>
                </a:cubicBezTo>
                <a:close/>
              </a:path>
            </a:pathLst>
          </a:custGeom>
          <a:solidFill>
            <a:srgbClr val="C243C5"/>
          </a:solidFill>
          <a:ln w="9525">
            <a:solidFill>
              <a:schemeClr val="bg2"/>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6" name="Freeform 29"/>
          <p:cNvSpPr>
            <a:spLocks/>
          </p:cNvSpPr>
          <p:nvPr/>
        </p:nvSpPr>
        <p:spPr bwMode="auto">
          <a:xfrm>
            <a:off x="2001596" y="5424979"/>
            <a:ext cx="198437" cy="220663"/>
          </a:xfrm>
          <a:custGeom>
            <a:avLst/>
            <a:gdLst>
              <a:gd name="T0" fmla="*/ 2147483646 w 125"/>
              <a:gd name="T1" fmla="*/ 0 h 139"/>
              <a:gd name="T2" fmla="*/ 2147483646 w 125"/>
              <a:gd name="T3" fmla="*/ 2147483646 h 139"/>
              <a:gd name="T4" fmla="*/ 2147483646 w 125"/>
              <a:gd name="T5" fmla="*/ 2147483646 h 139"/>
              <a:gd name="T6" fmla="*/ 2147483646 w 125"/>
              <a:gd name="T7" fmla="*/ 2147483646 h 139"/>
              <a:gd name="T8" fmla="*/ 2147483646 w 125"/>
              <a:gd name="T9" fmla="*/ 0 h 139"/>
              <a:gd name="T10" fmla="*/ 0 60000 65536"/>
              <a:gd name="T11" fmla="*/ 0 60000 65536"/>
              <a:gd name="T12" fmla="*/ 0 60000 65536"/>
              <a:gd name="T13" fmla="*/ 0 60000 65536"/>
              <a:gd name="T14" fmla="*/ 0 60000 65536"/>
              <a:gd name="T15" fmla="*/ 0 w 125"/>
              <a:gd name="T16" fmla="*/ 0 h 139"/>
              <a:gd name="T17" fmla="*/ 125 w 125"/>
              <a:gd name="T18" fmla="*/ 139 h 139"/>
            </a:gdLst>
            <a:ahLst/>
            <a:cxnLst>
              <a:cxn ang="T10">
                <a:pos x="T0" y="T1"/>
              </a:cxn>
              <a:cxn ang="T11">
                <a:pos x="T2" y="T3"/>
              </a:cxn>
              <a:cxn ang="T12">
                <a:pos x="T4" y="T5"/>
              </a:cxn>
              <a:cxn ang="T13">
                <a:pos x="T6" y="T7"/>
              </a:cxn>
              <a:cxn ang="T14">
                <a:pos x="T8" y="T9"/>
              </a:cxn>
            </a:cxnLst>
            <a:rect l="T15" t="T16" r="T17" b="T18"/>
            <a:pathLst>
              <a:path w="125" h="139">
                <a:moveTo>
                  <a:pt x="5" y="0"/>
                </a:moveTo>
                <a:cubicBezTo>
                  <a:pt x="9" y="32"/>
                  <a:pt x="0" y="68"/>
                  <a:pt x="17" y="96"/>
                </a:cubicBezTo>
                <a:cubicBezTo>
                  <a:pt x="43" y="139"/>
                  <a:pt x="94" y="116"/>
                  <a:pt x="125" y="108"/>
                </a:cubicBezTo>
                <a:cubicBezTo>
                  <a:pt x="68" y="89"/>
                  <a:pt x="71" y="79"/>
                  <a:pt x="89" y="24"/>
                </a:cubicBezTo>
                <a:cubicBezTo>
                  <a:pt x="37" y="7"/>
                  <a:pt x="65" y="15"/>
                  <a:pt x="5" y="0"/>
                </a:cubicBezTo>
                <a:close/>
              </a:path>
            </a:pathLst>
          </a:custGeom>
          <a:solidFill>
            <a:srgbClr val="0000CC"/>
          </a:solidFill>
          <a:ln w="9525">
            <a:solidFill>
              <a:srgbClr val="0000CC"/>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7" name="Freeform 30"/>
          <p:cNvSpPr>
            <a:spLocks/>
          </p:cNvSpPr>
          <p:nvPr/>
        </p:nvSpPr>
        <p:spPr bwMode="auto">
          <a:xfrm>
            <a:off x="2458797" y="5424979"/>
            <a:ext cx="174625" cy="225425"/>
          </a:xfrm>
          <a:custGeom>
            <a:avLst/>
            <a:gdLst>
              <a:gd name="T0" fmla="*/ 2147483646 w 110"/>
              <a:gd name="T1" fmla="*/ 2147483646 h 142"/>
              <a:gd name="T2" fmla="*/ 2147483646 w 110"/>
              <a:gd name="T3" fmla="*/ 2147483646 h 142"/>
              <a:gd name="T4" fmla="*/ 2147483646 w 110"/>
              <a:gd name="T5" fmla="*/ 2147483646 h 142"/>
              <a:gd name="T6" fmla="*/ 2147483646 w 110"/>
              <a:gd name="T7" fmla="*/ 2147483646 h 142"/>
              <a:gd name="T8" fmla="*/ 0 60000 65536"/>
              <a:gd name="T9" fmla="*/ 0 60000 65536"/>
              <a:gd name="T10" fmla="*/ 0 60000 65536"/>
              <a:gd name="T11" fmla="*/ 0 60000 65536"/>
              <a:gd name="T12" fmla="*/ 0 w 110"/>
              <a:gd name="T13" fmla="*/ 0 h 142"/>
              <a:gd name="T14" fmla="*/ 110 w 110"/>
              <a:gd name="T15" fmla="*/ 142 h 142"/>
            </a:gdLst>
            <a:ahLst/>
            <a:cxnLst>
              <a:cxn ang="T8">
                <a:pos x="T0" y="T1"/>
              </a:cxn>
              <a:cxn ang="T9">
                <a:pos x="T2" y="T3"/>
              </a:cxn>
              <a:cxn ang="T10">
                <a:pos x="T4" y="T5"/>
              </a:cxn>
              <a:cxn ang="T11">
                <a:pos x="T6" y="T7"/>
              </a:cxn>
            </a:cxnLst>
            <a:rect l="T12" t="T13" r="T14" b="T15"/>
            <a:pathLst>
              <a:path w="110" h="142">
                <a:moveTo>
                  <a:pt x="2" y="48"/>
                </a:moveTo>
                <a:cubicBezTo>
                  <a:pt x="17" y="140"/>
                  <a:pt x="8" y="142"/>
                  <a:pt x="98" y="120"/>
                </a:cubicBezTo>
                <a:cubicBezTo>
                  <a:pt x="74" y="24"/>
                  <a:pt x="110" y="108"/>
                  <a:pt x="38" y="60"/>
                </a:cubicBezTo>
                <a:cubicBezTo>
                  <a:pt x="0" y="35"/>
                  <a:pt x="26" y="0"/>
                  <a:pt x="2" y="48"/>
                </a:cubicBezTo>
                <a:close/>
              </a:path>
            </a:pathLst>
          </a:custGeom>
          <a:solidFill>
            <a:srgbClr val="C243C5"/>
          </a:solidFill>
          <a:ln w="9525">
            <a:solidFill>
              <a:schemeClr val="bg2"/>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8" name="Freeform 31"/>
          <p:cNvSpPr>
            <a:spLocks/>
          </p:cNvSpPr>
          <p:nvPr/>
        </p:nvSpPr>
        <p:spPr bwMode="auto">
          <a:xfrm>
            <a:off x="2611197" y="5729776"/>
            <a:ext cx="211137" cy="222250"/>
          </a:xfrm>
          <a:custGeom>
            <a:avLst/>
            <a:gdLst>
              <a:gd name="T0" fmla="*/ 0 w 133"/>
              <a:gd name="T1" fmla="*/ 0 h 140"/>
              <a:gd name="T2" fmla="*/ 2147483646 w 133"/>
              <a:gd name="T3" fmla="*/ 2147483646 h 140"/>
              <a:gd name="T4" fmla="*/ 2147483646 w 133"/>
              <a:gd name="T5" fmla="*/ 2147483646 h 140"/>
              <a:gd name="T6" fmla="*/ 0 w 133"/>
              <a:gd name="T7" fmla="*/ 0 h 140"/>
              <a:gd name="T8" fmla="*/ 0 60000 65536"/>
              <a:gd name="T9" fmla="*/ 0 60000 65536"/>
              <a:gd name="T10" fmla="*/ 0 60000 65536"/>
              <a:gd name="T11" fmla="*/ 0 60000 65536"/>
              <a:gd name="T12" fmla="*/ 0 w 133"/>
              <a:gd name="T13" fmla="*/ 0 h 140"/>
              <a:gd name="T14" fmla="*/ 133 w 133"/>
              <a:gd name="T15" fmla="*/ 140 h 140"/>
            </a:gdLst>
            <a:ahLst/>
            <a:cxnLst>
              <a:cxn ang="T8">
                <a:pos x="T0" y="T1"/>
              </a:cxn>
              <a:cxn ang="T9">
                <a:pos x="T2" y="T3"/>
              </a:cxn>
              <a:cxn ang="T10">
                <a:pos x="T4" y="T5"/>
              </a:cxn>
              <a:cxn ang="T11">
                <a:pos x="T6" y="T7"/>
              </a:cxn>
            </a:cxnLst>
            <a:rect l="T12" t="T13" r="T14" b="T15"/>
            <a:pathLst>
              <a:path w="133" h="140">
                <a:moveTo>
                  <a:pt x="0" y="0"/>
                </a:moveTo>
                <a:cubicBezTo>
                  <a:pt x="8" y="24"/>
                  <a:pt x="3" y="59"/>
                  <a:pt x="24" y="72"/>
                </a:cubicBezTo>
                <a:cubicBezTo>
                  <a:pt x="133" y="140"/>
                  <a:pt x="88" y="27"/>
                  <a:pt x="84" y="12"/>
                </a:cubicBezTo>
                <a:cubicBezTo>
                  <a:pt x="31" y="30"/>
                  <a:pt x="59" y="30"/>
                  <a:pt x="0" y="0"/>
                </a:cubicBezTo>
                <a:close/>
              </a:path>
            </a:pathLst>
          </a:custGeom>
          <a:solidFill>
            <a:srgbClr val="0000CC"/>
          </a:solidFill>
          <a:ln w="9525">
            <a:solidFill>
              <a:schemeClr val="bg2"/>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69" name="Freeform 32"/>
          <p:cNvSpPr>
            <a:spLocks/>
          </p:cNvSpPr>
          <p:nvPr/>
        </p:nvSpPr>
        <p:spPr bwMode="auto">
          <a:xfrm>
            <a:off x="2687397" y="5348776"/>
            <a:ext cx="123825" cy="215900"/>
          </a:xfrm>
          <a:custGeom>
            <a:avLst/>
            <a:gdLst>
              <a:gd name="T0" fmla="*/ 2147483646 w 78"/>
              <a:gd name="T1" fmla="*/ 2147483646 h 136"/>
              <a:gd name="T2" fmla="*/ 2147483646 w 78"/>
              <a:gd name="T3" fmla="*/ 2147483646 h 136"/>
              <a:gd name="T4" fmla="*/ 2147483646 w 78"/>
              <a:gd name="T5" fmla="*/ 2147483646 h 136"/>
              <a:gd name="T6" fmla="*/ 2147483646 w 78"/>
              <a:gd name="T7" fmla="*/ 2147483646 h 136"/>
              <a:gd name="T8" fmla="*/ 0 60000 65536"/>
              <a:gd name="T9" fmla="*/ 0 60000 65536"/>
              <a:gd name="T10" fmla="*/ 0 60000 65536"/>
              <a:gd name="T11" fmla="*/ 0 60000 65536"/>
              <a:gd name="T12" fmla="*/ 0 w 78"/>
              <a:gd name="T13" fmla="*/ 0 h 136"/>
              <a:gd name="T14" fmla="*/ 78 w 78"/>
              <a:gd name="T15" fmla="*/ 136 h 136"/>
            </a:gdLst>
            <a:ahLst/>
            <a:cxnLst>
              <a:cxn ang="T8">
                <a:pos x="T0" y="T1"/>
              </a:cxn>
              <a:cxn ang="T9">
                <a:pos x="T2" y="T3"/>
              </a:cxn>
              <a:cxn ang="T10">
                <a:pos x="T4" y="T5"/>
              </a:cxn>
              <a:cxn ang="T11">
                <a:pos x="T6" y="T7"/>
              </a:cxn>
            </a:cxnLst>
            <a:rect l="T12" t="T13" r="T14" b="T15"/>
            <a:pathLst>
              <a:path w="78" h="136">
                <a:moveTo>
                  <a:pt x="18" y="63"/>
                </a:moveTo>
                <a:cubicBezTo>
                  <a:pt x="14" y="51"/>
                  <a:pt x="0" y="38"/>
                  <a:pt x="6" y="27"/>
                </a:cubicBezTo>
                <a:cubicBezTo>
                  <a:pt x="20" y="0"/>
                  <a:pt x="64" y="22"/>
                  <a:pt x="78" y="27"/>
                </a:cubicBezTo>
                <a:cubicBezTo>
                  <a:pt x="70" y="57"/>
                  <a:pt x="54" y="136"/>
                  <a:pt x="18" y="63"/>
                </a:cubicBezTo>
                <a:close/>
              </a:path>
            </a:pathLst>
          </a:custGeom>
          <a:solidFill>
            <a:srgbClr val="0000CC"/>
          </a:solidFill>
          <a:ln w="9525">
            <a:solidFill>
              <a:schemeClr val="bg2"/>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70" name="Text Box 9"/>
          <p:cNvSpPr txBox="1">
            <a:spLocks noChangeArrowheads="1"/>
          </p:cNvSpPr>
          <p:nvPr/>
        </p:nvSpPr>
        <p:spPr bwMode="auto">
          <a:xfrm>
            <a:off x="419210" y="146686"/>
            <a:ext cx="1129624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2800">
                <a:latin typeface="Times New Roman" panose="02020603050405020304" pitchFamily="18" charset="0"/>
                <a:cs typeface="Times New Roman" panose="02020603050405020304" pitchFamily="18" charset="0"/>
              </a:rPr>
              <a:t>Hãy dự đoán xem khi đưa một đầu thước nhựa lại gần các vụn giấy viết, hoặc quả cầu bằng nhựa xốp thì có hiện tượng gì xảy ra không?</a:t>
            </a:r>
          </a:p>
        </p:txBody>
      </p:sp>
      <p:sp>
        <p:nvSpPr>
          <p:cNvPr id="72" name="TextBox 71"/>
          <p:cNvSpPr txBox="1"/>
          <p:nvPr/>
        </p:nvSpPr>
        <p:spPr>
          <a:xfrm>
            <a:off x="338836" y="1094744"/>
            <a:ext cx="6726735" cy="1384995"/>
          </a:xfrm>
          <a:prstGeom prst="rect">
            <a:avLst/>
          </a:prstGeom>
          <a:noFill/>
        </p:spPr>
        <p:txBody>
          <a:bodyPr wrap="square" rtlCol="0">
            <a:spAutoFit/>
          </a:bodyPr>
          <a:lstStyle/>
          <a:p>
            <a:pPr>
              <a:defRPr/>
            </a:pPr>
            <a:r>
              <a:rPr lang="en-US" sz="2800" b="1">
                <a:solidFill>
                  <a:srgbClr val="FF0000"/>
                </a:solidFill>
                <a:latin typeface="Times New Roman" pitchFamily="18" charset="0"/>
                <a:cs typeface="Times New Roman" pitchFamily="18" charset="0"/>
              </a:rPr>
              <a:t>I. SỰ NHIỄM ĐIỆN DO CỌ XÁT.</a:t>
            </a:r>
          </a:p>
          <a:p>
            <a:pPr>
              <a:defRPr/>
            </a:pPr>
            <a:r>
              <a:rPr lang="en-US" sz="2800">
                <a:latin typeface="Times New Roman" pitchFamily="18" charset="0"/>
                <a:cs typeface="Times New Roman" pitchFamily="18" charset="0"/>
              </a:rPr>
              <a:t>1. Làm vật nhiễm điện bằng cách cọ xát.</a:t>
            </a:r>
          </a:p>
          <a:p>
            <a:r>
              <a:rPr lang="en-US" sz="2800" b="1" i="1">
                <a:latin typeface="Times New Roman" panose="02020603050405020304" pitchFamily="18" charset="0"/>
                <a:cs typeface="Times New Roman" panose="02020603050405020304" pitchFamily="18" charset="0"/>
              </a:rPr>
              <a:t>Thí nghiệm 1</a:t>
            </a:r>
          </a:p>
        </p:txBody>
      </p:sp>
    </p:spTree>
    <p:extLst>
      <p:ext uri="{BB962C8B-B14F-4D97-AF65-F5344CB8AC3E}">
        <p14:creationId xmlns:p14="http://schemas.microsoft.com/office/powerpoint/2010/main" val="37861785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1+#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458" name="Object 21"/>
          <p:cNvGraphicFramePr>
            <a:graphicFrameLocks noChangeAspect="1"/>
          </p:cNvGraphicFramePr>
          <p:nvPr/>
        </p:nvGraphicFramePr>
        <p:xfrm>
          <a:off x="5858933" y="2362200"/>
          <a:ext cx="1219200" cy="198438"/>
        </p:xfrm>
        <a:graphic>
          <a:graphicData uri="http://schemas.openxmlformats.org/presentationml/2006/ole">
            <mc:AlternateContent xmlns:mc="http://schemas.openxmlformats.org/markup-compatibility/2006">
              <mc:Choice xmlns:v="urn:schemas-microsoft-com:vml" Requires="v">
                <p:oleObj name="Equation" r:id="rId2" imgW="435285" imgH="677109" progId="Equation.DSMT4">
                  <p:embed/>
                </p:oleObj>
              </mc:Choice>
              <mc:Fallback>
                <p:oleObj name="Equation" r:id="rId2" imgW="435285" imgH="677109" progId="Equation.DSMT4">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8933" y="2362200"/>
                        <a:ext cx="12192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59" name="Object 22"/>
          <p:cNvGraphicFramePr>
            <a:graphicFrameLocks noChangeAspect="1"/>
          </p:cNvGraphicFramePr>
          <p:nvPr/>
        </p:nvGraphicFramePr>
        <p:xfrm>
          <a:off x="1083733" y="3884613"/>
          <a:ext cx="2432051" cy="2424112"/>
        </p:xfrm>
        <a:graphic>
          <a:graphicData uri="http://schemas.openxmlformats.org/presentationml/2006/ole">
            <mc:AlternateContent xmlns:mc="http://schemas.openxmlformats.org/markup-compatibility/2006">
              <mc:Choice xmlns:v="urn:schemas-microsoft-com:vml" Requires="v">
                <p:oleObj name="Clip" r:id="rId4" imgW="4046538" imgH="3352800" progId="">
                  <p:embed/>
                </p:oleObj>
              </mc:Choice>
              <mc:Fallback>
                <p:oleObj name="Clip" r:id="rId4" imgW="4046538" imgH="33528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3733" y="3884613"/>
                        <a:ext cx="2432051" cy="2424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 name="Group 5"/>
          <p:cNvGrpSpPr>
            <a:grpSpLocks/>
          </p:cNvGrpSpPr>
          <p:nvPr/>
        </p:nvGrpSpPr>
        <p:grpSpPr bwMode="auto">
          <a:xfrm>
            <a:off x="681567" y="3063876"/>
            <a:ext cx="3407833" cy="1738313"/>
            <a:chOff x="0" y="1680"/>
            <a:chExt cx="2560" cy="1298"/>
          </a:xfrm>
        </p:grpSpPr>
        <p:pic>
          <p:nvPicPr>
            <p:cNvPr id="19466" name="Picture 7" descr="TPFAQ"/>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067" y="1680"/>
              <a:ext cx="533"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8" descr="TYFAQ"/>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027" y="2496"/>
              <a:ext cx="533"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9" descr="TYFAQ"/>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2414"/>
              <a:ext cx="533"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AutoShape 3"/>
          <p:cNvSpPr>
            <a:spLocks noChangeArrowheads="1"/>
          </p:cNvSpPr>
          <p:nvPr/>
        </p:nvSpPr>
        <p:spPr bwMode="auto">
          <a:xfrm>
            <a:off x="3380070" y="2166380"/>
            <a:ext cx="7593527" cy="1795462"/>
          </a:xfrm>
          <a:prstGeom prst="cloudCallout">
            <a:avLst>
              <a:gd name="adj1" fmla="val -55682"/>
              <a:gd name="adj2" fmla="val 57459"/>
            </a:avLst>
          </a:prstGeom>
          <a:blipFill dpi="0" rotWithShape="1">
            <a:blip r:embed="rId8">
              <a:duotone>
                <a:schemeClr val="accent5">
                  <a:shade val="45000"/>
                  <a:satMod val="135000"/>
                </a:schemeClr>
                <a:prstClr val="white"/>
              </a:duotone>
            </a:blip>
            <a:srcRect/>
            <a:tile tx="0" ty="0" sx="100000" sy="100000" flip="none" algn="tl"/>
          </a:blipFill>
          <a:ln w="9525">
            <a:solidFill>
              <a:schemeClr val="tx1"/>
            </a:solidFill>
            <a:round/>
            <a:headEnd/>
            <a:tailEnd/>
          </a:ln>
          <a:effectLst/>
        </p:spPr>
        <p:txBody>
          <a:bodyPr/>
          <a:lstStyle/>
          <a:p>
            <a:pPr algn="ctr" eaLnBrk="0" fontAlgn="auto" hangingPunct="0">
              <a:spcBef>
                <a:spcPts val="0"/>
              </a:spcBef>
              <a:spcAft>
                <a:spcPts val="0"/>
              </a:spcAft>
              <a:defRPr/>
            </a:pPr>
            <a:r>
              <a:rPr lang="en-US" sz="2800" dirty="0">
                <a:solidFill>
                  <a:srgbClr val="FF3300"/>
                </a:solidFill>
                <a:latin typeface="Times New Roman" pitchFamily="18" charset="0"/>
                <a:cs typeface="Times New Roman" pitchFamily="18" charset="0"/>
              </a:rPr>
              <a:t>Qua </a:t>
            </a:r>
            <a:r>
              <a:rPr lang="en-US" sz="2800" dirty="0" err="1">
                <a:solidFill>
                  <a:srgbClr val="FF3300"/>
                </a:solidFill>
                <a:latin typeface="Times New Roman" pitchFamily="18" charset="0"/>
                <a:cs typeface="Times New Roman" pitchFamily="18" charset="0"/>
              </a:rPr>
              <a:t>bài</a:t>
            </a:r>
            <a:r>
              <a:rPr lang="en-US" sz="2800" dirty="0">
                <a:solidFill>
                  <a:srgbClr val="FF3300"/>
                </a:solidFill>
                <a:latin typeface="Times New Roman" pitchFamily="18" charset="0"/>
                <a:cs typeface="Times New Roman" pitchFamily="18" charset="0"/>
              </a:rPr>
              <a:t> </a:t>
            </a:r>
            <a:r>
              <a:rPr lang="en-US" sz="2800" dirty="0" err="1">
                <a:solidFill>
                  <a:srgbClr val="FF3300"/>
                </a:solidFill>
                <a:latin typeface="Times New Roman" pitchFamily="18" charset="0"/>
                <a:cs typeface="Times New Roman" pitchFamily="18" charset="0"/>
              </a:rPr>
              <a:t>học</a:t>
            </a:r>
            <a:r>
              <a:rPr lang="en-US" sz="2800" dirty="0">
                <a:solidFill>
                  <a:srgbClr val="FF3300"/>
                </a:solidFill>
                <a:latin typeface="Times New Roman" pitchFamily="18" charset="0"/>
                <a:cs typeface="Times New Roman" pitchFamily="18" charset="0"/>
              </a:rPr>
              <a:t> </a:t>
            </a:r>
            <a:r>
              <a:rPr lang="en-US" sz="2800" dirty="0" err="1">
                <a:solidFill>
                  <a:srgbClr val="FF3300"/>
                </a:solidFill>
                <a:latin typeface="Times New Roman" pitchFamily="18" charset="0"/>
                <a:cs typeface="Times New Roman" pitchFamily="18" charset="0"/>
              </a:rPr>
              <a:t>hôm</a:t>
            </a:r>
            <a:r>
              <a:rPr lang="en-US" sz="2800" dirty="0">
                <a:solidFill>
                  <a:srgbClr val="FF3300"/>
                </a:solidFill>
                <a:latin typeface="Times New Roman" pitchFamily="18" charset="0"/>
                <a:cs typeface="Times New Roman" pitchFamily="18" charset="0"/>
              </a:rPr>
              <a:t> nay ta </a:t>
            </a:r>
            <a:r>
              <a:rPr lang="en-US" sz="2800" dirty="0" err="1">
                <a:solidFill>
                  <a:srgbClr val="FF3300"/>
                </a:solidFill>
                <a:latin typeface="Times New Roman" pitchFamily="18" charset="0"/>
                <a:cs typeface="Times New Roman" pitchFamily="18" charset="0"/>
              </a:rPr>
              <a:t>cần</a:t>
            </a:r>
            <a:r>
              <a:rPr lang="en-US" sz="2800" dirty="0">
                <a:solidFill>
                  <a:srgbClr val="FF3300"/>
                </a:solidFill>
                <a:latin typeface="Times New Roman" pitchFamily="18" charset="0"/>
                <a:cs typeface="Times New Roman" pitchFamily="18" charset="0"/>
              </a:rPr>
              <a:t> </a:t>
            </a:r>
            <a:r>
              <a:rPr lang="en-US" sz="2800" dirty="0" err="1">
                <a:solidFill>
                  <a:srgbClr val="FF3300"/>
                </a:solidFill>
                <a:latin typeface="Times New Roman" pitchFamily="18" charset="0"/>
                <a:cs typeface="Times New Roman" pitchFamily="18" charset="0"/>
              </a:rPr>
              <a:t>ghi</a:t>
            </a:r>
            <a:r>
              <a:rPr lang="en-US" sz="2800" dirty="0">
                <a:solidFill>
                  <a:srgbClr val="FF3300"/>
                </a:solidFill>
                <a:latin typeface="Times New Roman" pitchFamily="18" charset="0"/>
                <a:cs typeface="Times New Roman" pitchFamily="18" charset="0"/>
              </a:rPr>
              <a:t> </a:t>
            </a:r>
            <a:r>
              <a:rPr lang="en-US" sz="2800" dirty="0" err="1">
                <a:solidFill>
                  <a:srgbClr val="FF3300"/>
                </a:solidFill>
                <a:latin typeface="Times New Roman" pitchFamily="18" charset="0"/>
                <a:cs typeface="Times New Roman" pitchFamily="18" charset="0"/>
              </a:rPr>
              <a:t>nhớ</a:t>
            </a:r>
            <a:r>
              <a:rPr lang="en-US" sz="2800" dirty="0">
                <a:solidFill>
                  <a:srgbClr val="FF3300"/>
                </a:solidFill>
                <a:latin typeface="Times New Roman" pitchFamily="18" charset="0"/>
                <a:cs typeface="Times New Roman" pitchFamily="18" charset="0"/>
              </a:rPr>
              <a:t> </a:t>
            </a:r>
            <a:r>
              <a:rPr lang="en-US" sz="2800" dirty="0" err="1">
                <a:solidFill>
                  <a:srgbClr val="FF3300"/>
                </a:solidFill>
                <a:latin typeface="Times New Roman" pitchFamily="18" charset="0"/>
                <a:cs typeface="Times New Roman" pitchFamily="18" charset="0"/>
              </a:rPr>
              <a:t>điều</a:t>
            </a:r>
            <a:r>
              <a:rPr lang="en-US" sz="2800" dirty="0">
                <a:solidFill>
                  <a:srgbClr val="FF3300"/>
                </a:solidFill>
                <a:latin typeface="Times New Roman" pitchFamily="18" charset="0"/>
                <a:cs typeface="Times New Roman" pitchFamily="18" charset="0"/>
              </a:rPr>
              <a:t> </a:t>
            </a:r>
            <a:r>
              <a:rPr lang="en-US" sz="2800" dirty="0" err="1">
                <a:solidFill>
                  <a:srgbClr val="FF3300"/>
                </a:solidFill>
                <a:latin typeface="Times New Roman" pitchFamily="18" charset="0"/>
                <a:cs typeface="Times New Roman" pitchFamily="18" charset="0"/>
              </a:rPr>
              <a:t>gì</a:t>
            </a:r>
            <a:r>
              <a:rPr lang="en-US" sz="2800" dirty="0">
                <a:solidFill>
                  <a:srgbClr val="FF3300"/>
                </a:solidFill>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18" name="AutoShape 11"/>
          <p:cNvSpPr>
            <a:spLocks noChangeArrowheads="1"/>
          </p:cNvSpPr>
          <p:nvPr/>
        </p:nvSpPr>
        <p:spPr bwMode="auto">
          <a:xfrm>
            <a:off x="154745" y="152401"/>
            <a:ext cx="4726289" cy="2185429"/>
          </a:xfrm>
          <a:prstGeom prst="wedgeEllipseCallout">
            <a:avLst>
              <a:gd name="adj1" fmla="val 73678"/>
              <a:gd name="adj2" fmla="val 54109"/>
            </a:avLst>
          </a:prstGeom>
          <a:solidFill>
            <a:schemeClr val="accent6">
              <a:lumMod val="20000"/>
              <a:lumOff val="80000"/>
            </a:schemeClr>
          </a:solidFill>
          <a:ln>
            <a:headEnd/>
            <a:tailEnd/>
          </a:ln>
        </p:spPr>
        <p:style>
          <a:lnRef idx="1">
            <a:schemeClr val="accent5"/>
          </a:lnRef>
          <a:fillRef idx="2">
            <a:schemeClr val="accent5"/>
          </a:fillRef>
          <a:effectRef idx="1">
            <a:schemeClr val="accent5"/>
          </a:effectRef>
          <a:fontRef idx="minor">
            <a:schemeClr val="dk1"/>
          </a:fontRef>
        </p:style>
        <p:txBody>
          <a:bodyPr/>
          <a:lstStyle/>
          <a:p>
            <a:pPr algn="ctr"/>
            <a:r>
              <a:rPr lang="en-US" sz="2800">
                <a:latin typeface="Times New Roman" panose="02020603050405020304" pitchFamily="18" charset="0"/>
                <a:cs typeface="Times New Roman" panose="02020603050405020304" pitchFamily="18" charset="0"/>
              </a:rPr>
              <a:t>Vật bị nhiễm điện (vật mang điện tích) có khả năng hút các vật khác.</a:t>
            </a:r>
          </a:p>
        </p:txBody>
      </p:sp>
      <p:sp>
        <p:nvSpPr>
          <p:cNvPr id="19" name="AutoShape 10"/>
          <p:cNvSpPr>
            <a:spLocks noChangeArrowheads="1"/>
          </p:cNvSpPr>
          <p:nvPr/>
        </p:nvSpPr>
        <p:spPr bwMode="auto">
          <a:xfrm>
            <a:off x="7727951" y="4687888"/>
            <a:ext cx="3937000" cy="1655762"/>
          </a:xfrm>
          <a:prstGeom prst="wedgeRoundRectCallout">
            <a:avLst>
              <a:gd name="adj1" fmla="val -66145"/>
              <a:gd name="adj2" fmla="val -93080"/>
              <a:gd name="adj3" fmla="val 16667"/>
            </a:avLst>
          </a:prstGeom>
          <a:solidFill>
            <a:srgbClr val="FFFFCC"/>
          </a:solidFill>
          <a:ln>
            <a:headEnd/>
            <a:tailEnd/>
          </a:ln>
        </p:spPr>
        <p:style>
          <a:lnRef idx="1">
            <a:schemeClr val="dk1"/>
          </a:lnRef>
          <a:fillRef idx="2">
            <a:schemeClr val="dk1"/>
          </a:fillRef>
          <a:effectRef idx="1">
            <a:schemeClr val="dk1"/>
          </a:effectRef>
          <a:fontRef idx="minor">
            <a:schemeClr val="dk1"/>
          </a:fontRef>
        </p:style>
        <p:txBody>
          <a:bodyPr/>
          <a:lstStyle/>
          <a:p>
            <a:r>
              <a:rPr lang="en-US" sz="3200">
                <a:latin typeface="Times New Roman" panose="02020603050405020304" pitchFamily="18" charset="0"/>
                <a:cs typeface="Times New Roman" panose="02020603050405020304" pitchFamily="18" charset="0"/>
              </a:rPr>
              <a:t> Có thể làm nhiễm điện nhiều vật bằng cách cọ xát.</a:t>
            </a:r>
          </a:p>
        </p:txBody>
      </p:sp>
    </p:spTree>
    <p:extLst>
      <p:ext uri="{BB962C8B-B14F-4D97-AF65-F5344CB8AC3E}">
        <p14:creationId xmlns:p14="http://schemas.microsoft.com/office/powerpoint/2010/main" val="37359071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55"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000" fill="hold"/>
                                        <p:tgtEl>
                                          <p:spTgt spid="16"/>
                                        </p:tgtEl>
                                        <p:attrNameLst>
                                          <p:attrName>ppt_w</p:attrName>
                                        </p:attrNameLst>
                                      </p:cBhvr>
                                      <p:tavLst>
                                        <p:tav tm="0">
                                          <p:val>
                                            <p:strVal val="#ppt_w*0.70"/>
                                          </p:val>
                                        </p:tav>
                                        <p:tav tm="100000">
                                          <p:val>
                                            <p:strVal val="#ppt_w"/>
                                          </p:val>
                                        </p:tav>
                                      </p:tavLst>
                                    </p:anim>
                                    <p:anim calcmode="lin" valueType="num">
                                      <p:cBhvr>
                                        <p:cTn id="12" dur="2000" fill="hold"/>
                                        <p:tgtEl>
                                          <p:spTgt spid="16"/>
                                        </p:tgtEl>
                                        <p:attrNameLst>
                                          <p:attrName>ppt_h</p:attrName>
                                        </p:attrNameLst>
                                      </p:cBhvr>
                                      <p:tavLst>
                                        <p:tav tm="0">
                                          <p:val>
                                            <p:strVal val="#ppt_h"/>
                                          </p:val>
                                        </p:tav>
                                        <p:tav tm="100000">
                                          <p:val>
                                            <p:strVal val="#ppt_h"/>
                                          </p:val>
                                        </p:tav>
                                      </p:tavLst>
                                    </p:anim>
                                    <p:animEffect transition="in" filter="fade">
                                      <p:cBhvr>
                                        <p:cTn id="13" dur="2000"/>
                                        <p:tgtEl>
                                          <p:spTgt spid="1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heel(4)">
                                      <p:cBhvr>
                                        <p:cTn id="24"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000" b="-1000"/>
          </a:stretch>
        </a:blipFill>
        <a:effectLst/>
      </p:bgPr>
    </p:bg>
    <p:spTree>
      <p:nvGrpSpPr>
        <p:cNvPr id="1" name=""/>
        <p:cNvGrpSpPr/>
        <p:nvPr/>
      </p:nvGrpSpPr>
      <p:grpSpPr>
        <a:xfrm>
          <a:off x="0" y="0"/>
          <a:ext cx="0" cy="0"/>
          <a:chOff x="0" y="0"/>
          <a:chExt cx="0" cy="0"/>
        </a:xfrm>
      </p:grpSpPr>
      <p:sp>
        <p:nvSpPr>
          <p:cNvPr id="2" name="Text Box 26"/>
          <p:cNvSpPr txBox="1">
            <a:spLocks noChangeArrowheads="1"/>
          </p:cNvSpPr>
          <p:nvPr/>
        </p:nvSpPr>
        <p:spPr bwMode="auto">
          <a:xfrm>
            <a:off x="2112434" y="260350"/>
            <a:ext cx="70569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Time" pitchFamily="34" charset="0"/>
              </a:defRPr>
            </a:lvl1pPr>
            <a:lvl2pPr marL="742950" indent="-285750">
              <a:defRPr sz="2400">
                <a:solidFill>
                  <a:schemeClr val="tx1"/>
                </a:solidFill>
                <a:latin typeface=".VnTime" pitchFamily="34" charset="0"/>
              </a:defRPr>
            </a:lvl2pPr>
            <a:lvl3pPr marL="1143000" indent="-228600">
              <a:defRPr sz="2400">
                <a:solidFill>
                  <a:schemeClr val="tx1"/>
                </a:solidFill>
                <a:latin typeface=".VnTime" pitchFamily="34" charset="0"/>
              </a:defRPr>
            </a:lvl3pPr>
            <a:lvl4pPr marL="1600200" indent="-228600">
              <a:defRPr sz="2400">
                <a:solidFill>
                  <a:schemeClr val="tx1"/>
                </a:solidFill>
                <a:latin typeface=".VnTime" pitchFamily="34" charset="0"/>
              </a:defRPr>
            </a:lvl4pPr>
            <a:lvl5pPr marL="2057400" indent="-22860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lgn="ctr" eaLnBrk="1" hangingPunct="1">
              <a:spcBef>
                <a:spcPct val="50000"/>
              </a:spcBef>
            </a:pPr>
            <a:r>
              <a:rPr lang="en-US" sz="3600" i="1">
                <a:solidFill>
                  <a:srgbClr val="FF0000"/>
                </a:solidFill>
                <a:latin typeface="Times New Roman" pitchFamily="18" charset="0"/>
              </a:rPr>
              <a:t>Ứng dụng sự nhiễm điện do cọ xát</a:t>
            </a:r>
          </a:p>
        </p:txBody>
      </p:sp>
      <p:pic>
        <p:nvPicPr>
          <p:cNvPr id="3" name="Picture 2" descr="cleanroom_l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9667" y="981076"/>
            <a:ext cx="4368800"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5088468" y="836613"/>
            <a:ext cx="6720417"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Time" pitchFamily="34" charset="0"/>
              </a:defRPr>
            </a:lvl1pPr>
            <a:lvl2pPr marL="742950" indent="-285750">
              <a:defRPr sz="2400">
                <a:solidFill>
                  <a:schemeClr val="tx1"/>
                </a:solidFill>
                <a:latin typeface=".VnTime" pitchFamily="34" charset="0"/>
              </a:defRPr>
            </a:lvl2pPr>
            <a:lvl3pPr marL="1143000" indent="-228600">
              <a:defRPr sz="2400">
                <a:solidFill>
                  <a:schemeClr val="tx1"/>
                </a:solidFill>
                <a:latin typeface=".VnTime" pitchFamily="34" charset="0"/>
              </a:defRPr>
            </a:lvl3pPr>
            <a:lvl4pPr marL="1600200" indent="-228600">
              <a:defRPr sz="2400">
                <a:solidFill>
                  <a:schemeClr val="tx1"/>
                </a:solidFill>
                <a:latin typeface=".VnTime" pitchFamily="34" charset="0"/>
              </a:defRPr>
            </a:lvl4pPr>
            <a:lvl5pPr marL="2057400" indent="-22860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lgn="just" eaLnBrk="1" hangingPunct="1">
              <a:spcBef>
                <a:spcPct val="50000"/>
              </a:spcBef>
            </a:pPr>
            <a:r>
              <a:rPr lang="en-US" sz="2800">
                <a:solidFill>
                  <a:srgbClr val="3333CC"/>
                </a:solidFill>
                <a:latin typeface="Times New Roman" pitchFamily="18" charset="0"/>
                <a:cs typeface="Times New Roman" pitchFamily="18" charset="0"/>
              </a:rPr>
              <a:t> </a:t>
            </a:r>
            <a:r>
              <a:rPr lang="en-US" sz="2800">
                <a:latin typeface="Times New Roman" pitchFamily="18" charset="0"/>
                <a:cs typeface="Times New Roman" pitchFamily="18" charset="0"/>
              </a:rPr>
              <a:t>Trong các phân xưởng dệt vải, người ta thường treo những tấm kim loại đã bị nhiễm điện ở trên cao. Việc làm đó có tác dụng gì? Biết rằng trong xưởng dệt có nhiều bụi vải bay lơ lửng.</a:t>
            </a:r>
          </a:p>
        </p:txBody>
      </p:sp>
      <p:sp>
        <p:nvSpPr>
          <p:cNvPr id="5" name="Text Box 5"/>
          <p:cNvSpPr txBox="1">
            <a:spLocks noChangeArrowheads="1"/>
          </p:cNvSpPr>
          <p:nvPr/>
        </p:nvSpPr>
        <p:spPr bwMode="auto">
          <a:xfrm>
            <a:off x="431800" y="4021138"/>
            <a:ext cx="10847917"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Time" pitchFamily="34" charset="0"/>
              </a:defRPr>
            </a:lvl1pPr>
            <a:lvl2pPr marL="742950" indent="-285750">
              <a:defRPr sz="2400">
                <a:solidFill>
                  <a:schemeClr val="tx1"/>
                </a:solidFill>
                <a:latin typeface=".VnTime" pitchFamily="34" charset="0"/>
              </a:defRPr>
            </a:lvl2pPr>
            <a:lvl3pPr marL="1143000" indent="-228600">
              <a:defRPr sz="2400">
                <a:solidFill>
                  <a:schemeClr val="tx1"/>
                </a:solidFill>
                <a:latin typeface=".VnTime" pitchFamily="34" charset="0"/>
              </a:defRPr>
            </a:lvl3pPr>
            <a:lvl4pPr marL="1600200" indent="-228600">
              <a:defRPr sz="2400">
                <a:solidFill>
                  <a:schemeClr val="tx1"/>
                </a:solidFill>
                <a:latin typeface=".VnTime" pitchFamily="34" charset="0"/>
              </a:defRPr>
            </a:lvl4pPr>
            <a:lvl5pPr marL="2057400" indent="-22860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lgn="just" eaLnBrk="1" hangingPunct="1">
              <a:spcBef>
                <a:spcPct val="50000"/>
              </a:spcBef>
            </a:pPr>
            <a:r>
              <a:rPr lang="en-US" sz="2800" b="1">
                <a:solidFill>
                  <a:srgbClr val="7030A0"/>
                </a:solidFill>
                <a:latin typeface="Times New Roman" pitchFamily="18" charset="0"/>
                <a:cs typeface="Times New Roman" pitchFamily="18" charset="0"/>
              </a:rPr>
              <a:t>  </a:t>
            </a:r>
            <a:r>
              <a:rPr lang="en-US" sz="2800">
                <a:solidFill>
                  <a:srgbClr val="7030A0"/>
                </a:solidFill>
                <a:latin typeface="Times New Roman" pitchFamily="18" charset="0"/>
                <a:cs typeface="Times New Roman" pitchFamily="18" charset="0"/>
              </a:rPr>
              <a:t>Trong các phân xưởng dệt vải thường có nhiều bụi vải bay lơ lửng trong không khí, những bụi vải này có hại cho sức khỏe của công nhân. Những tấm kim loại nhiễm điện có tác dụng hút các bụi vải làm cho không khí trong xưởng dệt ít bụi hơn.</a:t>
            </a:r>
          </a:p>
        </p:txBody>
      </p:sp>
    </p:spTree>
    <p:extLst>
      <p:ext uri="{BB962C8B-B14F-4D97-AF65-F5344CB8AC3E}">
        <p14:creationId xmlns:p14="http://schemas.microsoft.com/office/powerpoint/2010/main" val="12827058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1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10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3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amond(out)">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000" b="-1000"/>
          </a:stretch>
        </a:blipFill>
        <a:effectLst/>
      </p:bgPr>
    </p:bg>
    <p:spTree>
      <p:nvGrpSpPr>
        <p:cNvPr id="1" name=""/>
        <p:cNvGrpSpPr/>
        <p:nvPr/>
      </p:nvGrpSpPr>
      <p:grpSpPr>
        <a:xfrm>
          <a:off x="0" y="0"/>
          <a:ext cx="0" cy="0"/>
          <a:chOff x="0" y="0"/>
          <a:chExt cx="0" cy="0"/>
        </a:xfrm>
      </p:grpSpPr>
      <p:sp>
        <p:nvSpPr>
          <p:cNvPr id="21506" name="TextBox 5"/>
          <p:cNvSpPr txBox="1">
            <a:spLocks noChangeArrowheads="1"/>
          </p:cNvSpPr>
          <p:nvPr/>
        </p:nvSpPr>
        <p:spPr bwMode="auto">
          <a:xfrm>
            <a:off x="2988733" y="362405"/>
            <a:ext cx="508846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nTime" pitchFamily="34" charset="0"/>
              </a:defRPr>
            </a:lvl1pPr>
            <a:lvl2pPr marL="742950" indent="-285750">
              <a:defRPr sz="2400">
                <a:solidFill>
                  <a:schemeClr val="tx1"/>
                </a:solidFill>
                <a:latin typeface=".VnTime" pitchFamily="34" charset="0"/>
              </a:defRPr>
            </a:lvl2pPr>
            <a:lvl3pPr marL="1143000" indent="-228600">
              <a:defRPr sz="2400">
                <a:solidFill>
                  <a:schemeClr val="tx1"/>
                </a:solidFill>
                <a:latin typeface=".VnTime" pitchFamily="34" charset="0"/>
              </a:defRPr>
            </a:lvl3pPr>
            <a:lvl4pPr marL="1600200" indent="-228600">
              <a:defRPr sz="2400">
                <a:solidFill>
                  <a:schemeClr val="tx1"/>
                </a:solidFill>
                <a:latin typeface=".VnTime" pitchFamily="34" charset="0"/>
              </a:defRPr>
            </a:lvl4pPr>
            <a:lvl5pPr marL="2057400" indent="-22860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eaLnBrk="1" hangingPunct="1"/>
            <a:r>
              <a:rPr lang="en-US" sz="3600">
                <a:solidFill>
                  <a:srgbClr val="FF0000"/>
                </a:solidFill>
                <a:latin typeface="Times New Roman" pitchFamily="18" charset="0"/>
                <a:cs typeface="Times New Roman" pitchFamily="18" charset="0"/>
              </a:rPr>
              <a:t>Ứng dụng trong thực tế</a:t>
            </a:r>
          </a:p>
        </p:txBody>
      </p:sp>
      <p:sp>
        <p:nvSpPr>
          <p:cNvPr id="3" name="Text Box 4"/>
          <p:cNvSpPr txBox="1">
            <a:spLocks noChangeArrowheads="1"/>
          </p:cNvSpPr>
          <p:nvPr/>
        </p:nvSpPr>
        <p:spPr bwMode="auto">
          <a:xfrm>
            <a:off x="431801" y="1304925"/>
            <a:ext cx="11425767" cy="5410712"/>
          </a:xfrm>
          <a:prstGeom prst="rect">
            <a:avLst/>
          </a:prstGeom>
          <a:solidFill>
            <a:srgbClr val="FFFFFF"/>
          </a:solidFill>
          <a:ln w="28575">
            <a:solidFill>
              <a:schemeClr val="bg1"/>
            </a:solidFill>
            <a:miter lim="800000"/>
            <a:headEnd/>
            <a:tailEnd/>
          </a:ln>
        </p:spPr>
        <p:txBody>
          <a:bodyPr>
            <a:spAutoFit/>
          </a:bodyPr>
          <a:lstStyle>
            <a:lvl1pPr>
              <a:defRPr sz="2400">
                <a:solidFill>
                  <a:schemeClr val="tx1"/>
                </a:solidFill>
                <a:latin typeface=".VnTime" pitchFamily="34" charset="0"/>
              </a:defRPr>
            </a:lvl1pPr>
            <a:lvl2pPr marL="742950" indent="-285750">
              <a:defRPr sz="2400">
                <a:solidFill>
                  <a:schemeClr val="tx1"/>
                </a:solidFill>
                <a:latin typeface=".VnTime" pitchFamily="34" charset="0"/>
              </a:defRPr>
            </a:lvl2pPr>
            <a:lvl3pPr marL="1143000" indent="-228600">
              <a:defRPr sz="2400">
                <a:solidFill>
                  <a:schemeClr val="tx1"/>
                </a:solidFill>
                <a:latin typeface=".VnTime" pitchFamily="34" charset="0"/>
              </a:defRPr>
            </a:lvl3pPr>
            <a:lvl4pPr marL="1600200" indent="-228600">
              <a:defRPr sz="2400">
                <a:solidFill>
                  <a:schemeClr val="tx1"/>
                </a:solidFill>
                <a:latin typeface=".VnTime" pitchFamily="34" charset="0"/>
              </a:defRPr>
            </a:lvl4pPr>
            <a:lvl5pPr marL="2057400" indent="-228600">
              <a:defRPr sz="2400">
                <a:solidFill>
                  <a:schemeClr val="tx1"/>
                </a:solidFill>
                <a:latin typeface=".VnTime" pitchFamily="34" charset="0"/>
              </a:defRPr>
            </a:lvl5pPr>
            <a:lvl6pPr marL="2514600" indent="-228600" eaLnBrk="0" fontAlgn="base" hangingPunct="0">
              <a:spcBef>
                <a:spcPct val="0"/>
              </a:spcBef>
              <a:spcAft>
                <a:spcPct val="0"/>
              </a:spcAft>
              <a:defRPr sz="2400">
                <a:solidFill>
                  <a:schemeClr val="tx1"/>
                </a:solidFill>
                <a:latin typeface=".VnTime" pitchFamily="34" charset="0"/>
              </a:defRPr>
            </a:lvl6pPr>
            <a:lvl7pPr marL="2971800" indent="-228600" eaLnBrk="0" fontAlgn="base" hangingPunct="0">
              <a:spcBef>
                <a:spcPct val="0"/>
              </a:spcBef>
              <a:spcAft>
                <a:spcPct val="0"/>
              </a:spcAft>
              <a:defRPr sz="2400">
                <a:solidFill>
                  <a:schemeClr val="tx1"/>
                </a:solidFill>
                <a:latin typeface=".VnTime" pitchFamily="34" charset="0"/>
              </a:defRPr>
            </a:lvl7pPr>
            <a:lvl8pPr marL="3429000" indent="-228600" eaLnBrk="0" fontAlgn="base" hangingPunct="0">
              <a:spcBef>
                <a:spcPct val="0"/>
              </a:spcBef>
              <a:spcAft>
                <a:spcPct val="0"/>
              </a:spcAft>
              <a:defRPr sz="2400">
                <a:solidFill>
                  <a:schemeClr val="tx1"/>
                </a:solidFill>
                <a:latin typeface=".VnTime" pitchFamily="34" charset="0"/>
              </a:defRPr>
            </a:lvl8pPr>
            <a:lvl9pPr marL="3886200" indent="-228600" eaLnBrk="0" fontAlgn="base" hangingPunct="0">
              <a:spcBef>
                <a:spcPct val="0"/>
              </a:spcBef>
              <a:spcAft>
                <a:spcPct val="0"/>
              </a:spcAft>
              <a:defRPr sz="2400">
                <a:solidFill>
                  <a:schemeClr val="tx1"/>
                </a:solidFill>
                <a:latin typeface=".VnTime" pitchFamily="34" charset="0"/>
              </a:defRPr>
            </a:lvl9pPr>
          </a:lstStyle>
          <a:p>
            <a:pPr algn="just">
              <a:lnSpc>
                <a:spcPct val="120000"/>
              </a:lnSpc>
            </a:pPr>
            <a:r>
              <a:rPr lang="en-US" sz="3200" b="1" dirty="0">
                <a:solidFill>
                  <a:srgbClr val="0D0D0D"/>
                </a:solidFill>
                <a:latin typeface="Times New Roman" pitchFamily="18" charset="0"/>
                <a:cs typeface="Times New Roman" pitchFamily="18" charset="0"/>
              </a:rPr>
              <a:t>  </a:t>
            </a:r>
            <a:r>
              <a:rPr lang="en-US" sz="3600" dirty="0" err="1">
                <a:latin typeface="Times New Roman" pitchFamily="18" charset="0"/>
                <a:cs typeface="Times New Roman" pitchFamily="18" charset="0"/>
              </a:rPr>
              <a:t>Dùng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tờ</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giấy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màn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tivi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hoặc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máy</a:t>
            </a:r>
            <a:r>
              <a:rPr lang="en-US" sz="3600" dirty="0">
                <a:latin typeface="Times New Roman" pitchFamily="18" charset="0"/>
                <a:cs typeface="Times New Roman" pitchFamily="18" charset="0"/>
              </a:rPr>
              <a:t> vi </a:t>
            </a:r>
            <a:r>
              <a:rPr lang="en-US" sz="3600" dirty="0" err="1">
                <a:latin typeface="Times New Roman" pitchFamily="18" charset="0"/>
                <a:cs typeface="Times New Roman" pitchFamily="18" charset="0"/>
              </a:rPr>
              <a:t>tính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tờ</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giấy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bị</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hút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vào</a:t>
            </a:r>
            <a:r>
              <a:rPr lang="en-US" sz="3600" dirty="0">
                <a:latin typeface="Times New Roman" pitchFamily="18" charset="0"/>
                <a:cs typeface="Times New Roman" pitchFamily="18" charset="0"/>
              </a:rPr>
              <a:t>. Do </a:t>
            </a:r>
            <a:r>
              <a:rPr lang="en-US" sz="3600" dirty="0" err="1">
                <a:latin typeface="Times New Roman" pitchFamily="18" charset="0"/>
                <a:cs typeface="Times New Roman" pitchFamily="18" charset="0"/>
              </a:rPr>
              <a:t>màn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dụng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bị</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nhiễm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Vì</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vậy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việc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lâu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dài</a:t>
            </a:r>
            <a:r>
              <a:rPr lang="en-US" sz="3600" dirty="0">
                <a:latin typeface="Times New Roman" pitchFamily="18" charset="0"/>
                <a:cs typeface="Times New Roman" pitchFamily="18" charset="0"/>
              </a:rPr>
              <a:t> ở </a:t>
            </a:r>
            <a:r>
              <a:rPr lang="en-US" sz="3600" dirty="0" err="1">
                <a:latin typeface="Times New Roman" pitchFamily="18" charset="0"/>
                <a:cs typeface="Times New Roman" pitchFamily="18" charset="0"/>
              </a:rPr>
              <a:t>gần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màn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thì</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sức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khỏe</a:t>
            </a:r>
            <a:r>
              <a:rPr lang="en-US" sz="3600" dirty="0">
                <a:solidFill>
                  <a:srgbClr val="0066FF"/>
                </a:solidFill>
                <a:latin typeface="Times New Roman" pitchFamily="18" charset="0"/>
                <a:cs typeface="Times New Roman" pitchFamily="18" charset="0"/>
              </a:rPr>
              <a:t>. </a:t>
            </a:r>
            <a:r>
              <a:rPr lang="en-US" sz="3600" dirty="0">
                <a:solidFill>
                  <a:srgbClr val="FF0000"/>
                </a:solidFill>
                <a:latin typeface="Times New Roman" pitchFamily="18" charset="0"/>
                <a:cs typeface="Times New Roman" pitchFamily="18" charset="0"/>
              </a:rPr>
              <a:t>Ta </a:t>
            </a:r>
            <a:r>
              <a:rPr lang="en-US" sz="3600" dirty="0" err="1">
                <a:solidFill>
                  <a:srgbClr val="FF0000"/>
                </a:solidFill>
                <a:latin typeface="Times New Roman" pitchFamily="18" charset="0"/>
                <a:cs typeface="Times New Roman" pitchFamily="18" charset="0"/>
              </a:rPr>
              <a:t>cần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lưu</a:t>
            </a:r>
            <a:r>
              <a:rPr lang="en-US" sz="3600" dirty="0">
                <a:solidFill>
                  <a:srgbClr val="FF0000"/>
                </a:solidFill>
                <a:latin typeface="Times New Roman" pitchFamily="18" charset="0"/>
                <a:cs typeface="Times New Roman" pitchFamily="18" charset="0"/>
              </a:rPr>
              <a:t> ý:</a:t>
            </a:r>
          </a:p>
          <a:p>
            <a:pPr algn="just">
              <a:lnSpc>
                <a:spcPct val="120000"/>
              </a:lnSpc>
            </a:pPr>
            <a:r>
              <a:rPr lang="en-US" sz="3600" dirty="0">
                <a:solidFill>
                  <a:srgbClr val="3366FF"/>
                </a:solidFill>
                <a:latin typeface="Times New Roman" pitchFamily="18" charset="0"/>
                <a:cs typeface="Times New Roman" pitchFamily="18" charset="0"/>
              </a:rPr>
              <a:t>+ </a:t>
            </a:r>
            <a:r>
              <a:rPr lang="en-US" sz="3600" dirty="0" err="1">
                <a:solidFill>
                  <a:srgbClr val="3366FF"/>
                </a:solidFill>
                <a:latin typeface="Times New Roman" pitchFamily="18" charset="0"/>
                <a:cs typeface="Times New Roman" pitchFamily="18" charset="0"/>
              </a:rPr>
              <a:t>Khi</a:t>
            </a:r>
            <a:r>
              <a:rPr lang="en-US" sz="3600" dirty="0">
                <a:solidFill>
                  <a:srgbClr val="3366FF"/>
                </a:solidFill>
                <a:latin typeface="Times New Roman" pitchFamily="18" charset="0"/>
                <a:cs typeface="Times New Roman" pitchFamily="18" charset="0"/>
              </a:rPr>
              <a:t> </a:t>
            </a:r>
            <a:r>
              <a:rPr lang="en-US" sz="3600" dirty="0" err="1">
                <a:solidFill>
                  <a:srgbClr val="3366FF"/>
                </a:solidFill>
                <a:latin typeface="Times New Roman" pitchFamily="18" charset="0"/>
                <a:cs typeface="Times New Roman" pitchFamily="18" charset="0"/>
              </a:rPr>
              <a:t>sử</a:t>
            </a:r>
            <a:r>
              <a:rPr lang="en-US" sz="3600" dirty="0">
                <a:solidFill>
                  <a:srgbClr val="3366FF"/>
                </a:solidFill>
                <a:latin typeface="Times New Roman" pitchFamily="18" charset="0"/>
                <a:cs typeface="Times New Roman" pitchFamily="18" charset="0"/>
              </a:rPr>
              <a:t> </a:t>
            </a:r>
            <a:r>
              <a:rPr lang="en-US" sz="3600" dirty="0" err="1">
                <a:solidFill>
                  <a:srgbClr val="3366FF"/>
                </a:solidFill>
                <a:latin typeface="Times New Roman" pitchFamily="18" charset="0"/>
                <a:cs typeface="Times New Roman" pitchFamily="18" charset="0"/>
              </a:rPr>
              <a:t>dụng</a:t>
            </a:r>
            <a:r>
              <a:rPr lang="en-US" sz="3600" dirty="0">
                <a:solidFill>
                  <a:srgbClr val="3366FF"/>
                </a:solidFill>
                <a:latin typeface="Times New Roman" pitchFamily="18" charset="0"/>
                <a:cs typeface="Times New Roman" pitchFamily="18" charset="0"/>
              </a:rPr>
              <a:t> </a:t>
            </a:r>
            <a:r>
              <a:rPr lang="en-US" sz="3600" dirty="0" err="1">
                <a:solidFill>
                  <a:srgbClr val="3366FF"/>
                </a:solidFill>
                <a:latin typeface="Times New Roman" pitchFamily="18" charset="0"/>
                <a:cs typeface="Times New Roman" pitchFamily="18" charset="0"/>
              </a:rPr>
              <a:t>máy</a:t>
            </a:r>
            <a:r>
              <a:rPr lang="en-US" sz="3600" dirty="0">
                <a:solidFill>
                  <a:srgbClr val="3366FF"/>
                </a:solidFill>
                <a:latin typeface="Times New Roman" pitchFamily="18" charset="0"/>
                <a:cs typeface="Times New Roman" pitchFamily="18" charset="0"/>
              </a:rPr>
              <a:t> </a:t>
            </a:r>
            <a:r>
              <a:rPr lang="en-US" sz="3600" dirty="0" err="1">
                <a:solidFill>
                  <a:srgbClr val="3366FF"/>
                </a:solidFill>
                <a:latin typeface="Times New Roman" pitchFamily="18" charset="0"/>
                <a:cs typeface="Times New Roman" pitchFamily="18" charset="0"/>
              </a:rPr>
              <a:t>tính</a:t>
            </a:r>
            <a:r>
              <a:rPr lang="en-US" sz="3600" dirty="0">
                <a:solidFill>
                  <a:srgbClr val="3366FF"/>
                </a:solidFill>
                <a:latin typeface="Times New Roman" pitchFamily="18" charset="0"/>
                <a:cs typeface="Times New Roman" pitchFamily="18" charset="0"/>
              </a:rPr>
              <a:t> </a:t>
            </a:r>
            <a:r>
              <a:rPr lang="en-US" sz="3600" dirty="0" err="1">
                <a:solidFill>
                  <a:srgbClr val="3366FF"/>
                </a:solidFill>
                <a:latin typeface="Times New Roman" pitchFamily="18" charset="0"/>
                <a:cs typeface="Times New Roman" pitchFamily="18" charset="0"/>
              </a:rPr>
              <a:t>phải</a:t>
            </a:r>
            <a:r>
              <a:rPr lang="en-US" sz="3600" dirty="0">
                <a:solidFill>
                  <a:srgbClr val="3366FF"/>
                </a:solidFill>
                <a:latin typeface="Times New Roman" pitchFamily="18" charset="0"/>
                <a:cs typeface="Times New Roman" pitchFamily="18" charset="0"/>
              </a:rPr>
              <a:t> </a:t>
            </a:r>
            <a:r>
              <a:rPr lang="en-US" sz="3600" dirty="0" err="1">
                <a:solidFill>
                  <a:srgbClr val="3366FF"/>
                </a:solidFill>
                <a:latin typeface="Times New Roman" pitchFamily="18" charset="0"/>
                <a:cs typeface="Times New Roman" pitchFamily="18" charset="0"/>
              </a:rPr>
              <a:t>để</a:t>
            </a:r>
            <a:r>
              <a:rPr lang="en-US" sz="3600" dirty="0">
                <a:solidFill>
                  <a:srgbClr val="3366FF"/>
                </a:solidFill>
                <a:latin typeface="Times New Roman" pitchFamily="18" charset="0"/>
                <a:cs typeface="Times New Roman" pitchFamily="18" charset="0"/>
              </a:rPr>
              <a:t> </a:t>
            </a:r>
            <a:r>
              <a:rPr lang="en-US" sz="3600" dirty="0" err="1">
                <a:solidFill>
                  <a:srgbClr val="3366FF"/>
                </a:solidFill>
                <a:latin typeface="Times New Roman" pitchFamily="18" charset="0"/>
                <a:cs typeface="Times New Roman" pitchFamily="18" charset="0"/>
              </a:rPr>
              <a:t>mắt</a:t>
            </a:r>
            <a:r>
              <a:rPr lang="en-US" sz="3600" dirty="0">
                <a:solidFill>
                  <a:srgbClr val="3366FF"/>
                </a:solidFill>
                <a:latin typeface="Times New Roman" pitchFamily="18" charset="0"/>
                <a:cs typeface="Times New Roman" pitchFamily="18" charset="0"/>
              </a:rPr>
              <a:t> </a:t>
            </a:r>
            <a:r>
              <a:rPr lang="en-US" sz="3600" dirty="0" err="1">
                <a:solidFill>
                  <a:srgbClr val="3366FF"/>
                </a:solidFill>
                <a:latin typeface="Times New Roman" pitchFamily="18" charset="0"/>
                <a:cs typeface="Times New Roman" pitchFamily="18" charset="0"/>
              </a:rPr>
              <a:t>cách</a:t>
            </a:r>
            <a:r>
              <a:rPr lang="en-US" sz="3600" dirty="0">
                <a:solidFill>
                  <a:srgbClr val="3366FF"/>
                </a:solidFill>
                <a:latin typeface="Times New Roman" pitchFamily="18" charset="0"/>
                <a:cs typeface="Times New Roman" pitchFamily="18" charset="0"/>
              </a:rPr>
              <a:t> </a:t>
            </a:r>
            <a:r>
              <a:rPr lang="en-US" sz="3600" dirty="0" err="1">
                <a:solidFill>
                  <a:srgbClr val="3366FF"/>
                </a:solidFill>
                <a:latin typeface="Times New Roman" pitchFamily="18" charset="0"/>
                <a:cs typeface="Times New Roman" pitchFamily="18" charset="0"/>
              </a:rPr>
              <a:t>màn</a:t>
            </a:r>
            <a:r>
              <a:rPr lang="en-US" sz="3600" dirty="0">
                <a:solidFill>
                  <a:srgbClr val="3366FF"/>
                </a:solidFill>
                <a:latin typeface="Times New Roman" pitchFamily="18" charset="0"/>
                <a:cs typeface="Times New Roman" pitchFamily="18" charset="0"/>
              </a:rPr>
              <a:t> </a:t>
            </a:r>
            <a:r>
              <a:rPr lang="en-US" sz="3600" dirty="0" err="1">
                <a:solidFill>
                  <a:srgbClr val="3366FF"/>
                </a:solidFill>
                <a:latin typeface="Times New Roman" pitchFamily="18" charset="0"/>
                <a:cs typeface="Times New Roman" pitchFamily="18" charset="0"/>
              </a:rPr>
              <a:t>hình</a:t>
            </a:r>
            <a:r>
              <a:rPr lang="en-US" sz="3600" dirty="0">
                <a:solidFill>
                  <a:srgbClr val="3366FF"/>
                </a:solidFill>
                <a:latin typeface="Times New Roman" pitchFamily="18" charset="0"/>
                <a:cs typeface="Times New Roman" pitchFamily="18" charset="0"/>
              </a:rPr>
              <a:t> </a:t>
            </a:r>
            <a:r>
              <a:rPr lang="en-US" sz="3600" dirty="0" err="1">
                <a:solidFill>
                  <a:srgbClr val="3366FF"/>
                </a:solidFill>
                <a:latin typeface="Times New Roman" pitchFamily="18" charset="0"/>
                <a:cs typeface="Times New Roman" pitchFamily="18" charset="0"/>
              </a:rPr>
              <a:t>ít</a:t>
            </a:r>
            <a:r>
              <a:rPr lang="en-US" sz="3600" dirty="0">
                <a:solidFill>
                  <a:srgbClr val="3366FF"/>
                </a:solidFill>
                <a:latin typeface="Times New Roman" pitchFamily="18" charset="0"/>
                <a:cs typeface="Times New Roman" pitchFamily="18" charset="0"/>
              </a:rPr>
              <a:t> </a:t>
            </a:r>
            <a:r>
              <a:rPr lang="en-US" sz="3600" dirty="0" err="1">
                <a:solidFill>
                  <a:srgbClr val="3366FF"/>
                </a:solidFill>
                <a:latin typeface="Times New Roman" pitchFamily="18" charset="0"/>
                <a:cs typeface="Times New Roman" pitchFamily="18" charset="0"/>
              </a:rPr>
              <a:t>nhất</a:t>
            </a:r>
            <a:r>
              <a:rPr lang="en-US" sz="3600" dirty="0">
                <a:solidFill>
                  <a:srgbClr val="3366FF"/>
                </a:solidFill>
                <a:latin typeface="Times New Roman" pitchFamily="18" charset="0"/>
                <a:cs typeface="Times New Roman" pitchFamily="18" charset="0"/>
              </a:rPr>
              <a:t> 50cm.</a:t>
            </a:r>
          </a:p>
          <a:p>
            <a:pPr algn="just">
              <a:lnSpc>
                <a:spcPct val="120000"/>
              </a:lnSpc>
            </a:pPr>
            <a:r>
              <a:rPr lang="en-US" sz="3600" dirty="0">
                <a:solidFill>
                  <a:srgbClr val="3366FF"/>
                </a:solidFill>
                <a:latin typeface="Times New Roman" pitchFamily="18" charset="0"/>
                <a:cs typeface="Times New Roman" pitchFamily="18" charset="0"/>
              </a:rPr>
              <a:t>+ </a:t>
            </a:r>
            <a:r>
              <a:rPr lang="en-US" sz="3600" dirty="0" err="1">
                <a:solidFill>
                  <a:srgbClr val="3366FF"/>
                </a:solidFill>
                <a:latin typeface="Times New Roman" pitchFamily="18" charset="0"/>
                <a:cs typeface="Times New Roman" pitchFamily="18" charset="0"/>
              </a:rPr>
              <a:t>Không</a:t>
            </a:r>
            <a:r>
              <a:rPr lang="en-US" sz="3600" dirty="0">
                <a:solidFill>
                  <a:srgbClr val="3366FF"/>
                </a:solidFill>
                <a:latin typeface="Times New Roman" pitchFamily="18" charset="0"/>
                <a:cs typeface="Times New Roman" pitchFamily="18" charset="0"/>
              </a:rPr>
              <a:t> </a:t>
            </a:r>
            <a:r>
              <a:rPr lang="en-US" sz="3600" dirty="0" err="1">
                <a:solidFill>
                  <a:srgbClr val="3366FF"/>
                </a:solidFill>
                <a:latin typeface="Times New Roman" pitchFamily="18" charset="0"/>
                <a:cs typeface="Times New Roman" pitchFamily="18" charset="0"/>
              </a:rPr>
              <a:t>làm</a:t>
            </a:r>
            <a:r>
              <a:rPr lang="en-US" sz="3600" dirty="0">
                <a:solidFill>
                  <a:srgbClr val="3366FF"/>
                </a:solidFill>
                <a:latin typeface="Times New Roman" pitchFamily="18" charset="0"/>
                <a:cs typeface="Times New Roman" pitchFamily="18" charset="0"/>
              </a:rPr>
              <a:t> </a:t>
            </a:r>
            <a:r>
              <a:rPr lang="en-US" sz="3600" dirty="0" err="1">
                <a:solidFill>
                  <a:srgbClr val="3366FF"/>
                </a:solidFill>
                <a:latin typeface="Times New Roman" pitchFamily="18" charset="0"/>
                <a:cs typeface="Times New Roman" pitchFamily="18" charset="0"/>
              </a:rPr>
              <a:t>việc</a:t>
            </a:r>
            <a:r>
              <a:rPr lang="en-US" sz="3600" dirty="0">
                <a:solidFill>
                  <a:srgbClr val="3366FF"/>
                </a:solidFill>
                <a:latin typeface="Times New Roman" pitchFamily="18" charset="0"/>
                <a:cs typeface="Times New Roman" pitchFamily="18" charset="0"/>
              </a:rPr>
              <a:t> </a:t>
            </a:r>
            <a:r>
              <a:rPr lang="en-US" sz="3600" dirty="0" err="1">
                <a:solidFill>
                  <a:srgbClr val="3366FF"/>
                </a:solidFill>
                <a:latin typeface="Times New Roman" pitchFamily="18" charset="0"/>
                <a:cs typeface="Times New Roman" pitchFamily="18" charset="0"/>
              </a:rPr>
              <a:t>liên</a:t>
            </a:r>
            <a:r>
              <a:rPr lang="en-US" sz="3600" dirty="0">
                <a:solidFill>
                  <a:srgbClr val="3366FF"/>
                </a:solidFill>
                <a:latin typeface="Times New Roman" pitchFamily="18" charset="0"/>
                <a:cs typeface="Times New Roman" pitchFamily="18" charset="0"/>
              </a:rPr>
              <a:t> </a:t>
            </a:r>
            <a:r>
              <a:rPr lang="en-US" sz="3600" dirty="0" err="1">
                <a:solidFill>
                  <a:srgbClr val="3366FF"/>
                </a:solidFill>
                <a:latin typeface="Times New Roman" pitchFamily="18" charset="0"/>
                <a:cs typeface="Times New Roman" pitchFamily="18" charset="0"/>
              </a:rPr>
              <a:t>tục</a:t>
            </a:r>
            <a:r>
              <a:rPr lang="en-US" sz="3600" dirty="0">
                <a:solidFill>
                  <a:srgbClr val="3366FF"/>
                </a:solidFill>
                <a:latin typeface="Times New Roman" pitchFamily="18" charset="0"/>
                <a:cs typeface="Times New Roman" pitchFamily="18" charset="0"/>
              </a:rPr>
              <a:t> </a:t>
            </a:r>
            <a:r>
              <a:rPr lang="en-US" sz="3600" dirty="0" err="1">
                <a:solidFill>
                  <a:srgbClr val="3366FF"/>
                </a:solidFill>
                <a:latin typeface="Times New Roman" pitchFamily="18" charset="0"/>
                <a:cs typeface="Times New Roman" pitchFamily="18" charset="0"/>
              </a:rPr>
              <a:t>quá</a:t>
            </a:r>
            <a:r>
              <a:rPr lang="en-US" sz="3600" dirty="0">
                <a:solidFill>
                  <a:srgbClr val="3366FF"/>
                </a:solidFill>
                <a:latin typeface="Times New Roman" pitchFamily="18" charset="0"/>
                <a:cs typeface="Times New Roman" pitchFamily="18" charset="0"/>
              </a:rPr>
              <a:t> </a:t>
            </a:r>
            <a:r>
              <a:rPr lang="en-US" sz="3600" dirty="0" err="1">
                <a:solidFill>
                  <a:srgbClr val="3366FF"/>
                </a:solidFill>
                <a:latin typeface="Times New Roman" pitchFamily="18" charset="0"/>
                <a:cs typeface="Times New Roman" pitchFamily="18" charset="0"/>
              </a:rPr>
              <a:t>lâu</a:t>
            </a:r>
            <a:r>
              <a:rPr lang="en-US" sz="3600" dirty="0">
                <a:solidFill>
                  <a:srgbClr val="3366FF"/>
                </a:solidFill>
                <a:latin typeface="Times New Roman" pitchFamily="18" charset="0"/>
                <a:cs typeface="Times New Roman" pitchFamily="18" charset="0"/>
              </a:rPr>
              <a:t> </a:t>
            </a:r>
            <a:r>
              <a:rPr lang="en-US" sz="3600" dirty="0" err="1">
                <a:solidFill>
                  <a:srgbClr val="3366FF"/>
                </a:solidFill>
                <a:latin typeface="Times New Roman" pitchFamily="18" charset="0"/>
                <a:cs typeface="Times New Roman" pitchFamily="18" charset="0"/>
              </a:rPr>
              <a:t>trên</a:t>
            </a:r>
            <a:r>
              <a:rPr lang="en-US" sz="3600" dirty="0">
                <a:solidFill>
                  <a:srgbClr val="3366FF"/>
                </a:solidFill>
                <a:latin typeface="Times New Roman" pitchFamily="18" charset="0"/>
                <a:cs typeface="Times New Roman" pitchFamily="18" charset="0"/>
              </a:rPr>
              <a:t> </a:t>
            </a:r>
            <a:r>
              <a:rPr lang="en-US" sz="3600" dirty="0" err="1">
                <a:solidFill>
                  <a:srgbClr val="3366FF"/>
                </a:solidFill>
                <a:latin typeface="Times New Roman" pitchFamily="18" charset="0"/>
                <a:cs typeface="Times New Roman" pitchFamily="18" charset="0"/>
              </a:rPr>
              <a:t>máy</a:t>
            </a:r>
            <a:r>
              <a:rPr lang="en-US" sz="3600" dirty="0">
                <a:solidFill>
                  <a:srgbClr val="3366FF"/>
                </a:solidFill>
                <a:latin typeface="Times New Roman" pitchFamily="18" charset="0"/>
                <a:cs typeface="Times New Roman" pitchFamily="18" charset="0"/>
              </a:rPr>
              <a:t> </a:t>
            </a:r>
            <a:r>
              <a:rPr lang="en-US" sz="3600" dirty="0" err="1">
                <a:solidFill>
                  <a:srgbClr val="3366FF"/>
                </a:solidFill>
                <a:latin typeface="Times New Roman" pitchFamily="18" charset="0"/>
                <a:cs typeface="Times New Roman" pitchFamily="18" charset="0"/>
              </a:rPr>
              <a:t>tính</a:t>
            </a:r>
            <a:endParaRPr lang="en-US" sz="3600" dirty="0">
              <a:solidFill>
                <a:srgbClr val="3366FF"/>
              </a:solidFill>
              <a:latin typeface="Times New Roman" pitchFamily="18" charset="0"/>
              <a:cs typeface="Times New Roman" pitchFamily="18" charset="0"/>
            </a:endParaRPr>
          </a:p>
          <a:p>
            <a:pPr algn="just">
              <a:lnSpc>
                <a:spcPct val="120000"/>
              </a:lnSpc>
            </a:pPr>
            <a:r>
              <a:rPr lang="en-US" sz="3600" dirty="0">
                <a:solidFill>
                  <a:srgbClr val="3366FF"/>
                </a:solidFill>
                <a:latin typeface="Times New Roman" pitchFamily="18" charset="0"/>
                <a:cs typeface="Times New Roman" pitchFamily="18" charset="0"/>
              </a:rPr>
              <a:t>+ </a:t>
            </a:r>
            <a:r>
              <a:rPr lang="en-US" sz="3600" dirty="0" err="1">
                <a:solidFill>
                  <a:srgbClr val="3366FF"/>
                </a:solidFill>
                <a:latin typeface="Times New Roman" pitchFamily="18" charset="0"/>
                <a:cs typeface="Times New Roman" pitchFamily="18" charset="0"/>
              </a:rPr>
              <a:t>Dùng</a:t>
            </a:r>
            <a:r>
              <a:rPr lang="en-US" sz="3600" dirty="0">
                <a:solidFill>
                  <a:srgbClr val="3366FF"/>
                </a:solidFill>
                <a:latin typeface="Times New Roman" pitchFamily="18" charset="0"/>
                <a:cs typeface="Times New Roman" pitchFamily="18" charset="0"/>
              </a:rPr>
              <a:t> </a:t>
            </a:r>
            <a:r>
              <a:rPr lang="en-US" sz="3600" dirty="0" err="1">
                <a:solidFill>
                  <a:srgbClr val="3366FF"/>
                </a:solidFill>
                <a:latin typeface="Times New Roman" pitchFamily="18" charset="0"/>
                <a:cs typeface="Times New Roman" pitchFamily="18" charset="0"/>
              </a:rPr>
              <a:t>kính</a:t>
            </a:r>
            <a:r>
              <a:rPr lang="en-US" sz="3600" dirty="0">
                <a:solidFill>
                  <a:srgbClr val="3366FF"/>
                </a:solidFill>
                <a:latin typeface="Times New Roman" pitchFamily="18" charset="0"/>
                <a:cs typeface="Times New Roman" pitchFamily="18" charset="0"/>
              </a:rPr>
              <a:t> </a:t>
            </a:r>
            <a:r>
              <a:rPr lang="en-US" sz="3600" dirty="0" err="1">
                <a:solidFill>
                  <a:srgbClr val="3366FF"/>
                </a:solidFill>
                <a:latin typeface="Times New Roman" pitchFamily="18" charset="0"/>
                <a:cs typeface="Times New Roman" pitchFamily="18" charset="0"/>
              </a:rPr>
              <a:t>chắn</a:t>
            </a:r>
            <a:r>
              <a:rPr lang="en-US" sz="3600" dirty="0">
                <a:solidFill>
                  <a:srgbClr val="3366FF"/>
                </a:solidFill>
                <a:latin typeface="Times New Roman" pitchFamily="18" charset="0"/>
                <a:cs typeface="Times New Roman" pitchFamily="18" charset="0"/>
              </a:rPr>
              <a:t> </a:t>
            </a:r>
            <a:r>
              <a:rPr lang="en-US" sz="3600" dirty="0" err="1">
                <a:solidFill>
                  <a:srgbClr val="3366FF"/>
                </a:solidFill>
                <a:latin typeface="Times New Roman" pitchFamily="18" charset="0"/>
                <a:cs typeface="Times New Roman" pitchFamily="18" charset="0"/>
              </a:rPr>
              <a:t>màn</a:t>
            </a:r>
            <a:r>
              <a:rPr lang="en-US" sz="3600" dirty="0">
                <a:solidFill>
                  <a:srgbClr val="3366FF"/>
                </a:solidFill>
                <a:latin typeface="Times New Roman" pitchFamily="18" charset="0"/>
                <a:cs typeface="Times New Roman" pitchFamily="18" charset="0"/>
              </a:rPr>
              <a:t> </a:t>
            </a:r>
            <a:r>
              <a:rPr lang="en-US" sz="3600" dirty="0" err="1">
                <a:solidFill>
                  <a:srgbClr val="3366FF"/>
                </a:solidFill>
                <a:latin typeface="Times New Roman" pitchFamily="18" charset="0"/>
                <a:cs typeface="Times New Roman" pitchFamily="18" charset="0"/>
              </a:rPr>
              <a:t>hình</a:t>
            </a:r>
            <a:r>
              <a:rPr lang="en-US" sz="3600" dirty="0">
                <a:solidFill>
                  <a:srgbClr val="3366FF"/>
                </a:solidFill>
                <a:latin typeface="Times New Roman" pitchFamily="18" charset="0"/>
                <a:cs typeface="Times New Roman" pitchFamily="18" charset="0"/>
              </a:rPr>
              <a:t>. </a:t>
            </a:r>
          </a:p>
        </p:txBody>
      </p:sp>
    </p:spTree>
    <p:extLst>
      <p:ext uri="{BB962C8B-B14F-4D97-AF65-F5344CB8AC3E}">
        <p14:creationId xmlns:p14="http://schemas.microsoft.com/office/powerpoint/2010/main" val="39867763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Top 20 hình nền powerpoint mầm non đẹp dễ thương nhất">
            <a:extLst>
              <a:ext uri="{FF2B5EF4-FFF2-40B4-BE49-F238E27FC236}">
                <a16:creationId xmlns:a16="http://schemas.microsoft.com/office/drawing/2014/main" id="{1519D228-B0ED-40A2-8AE0-C2B61DC1BB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F2913268-E712-4B82-A608-12B84F5242B1}"/>
              </a:ext>
            </a:extLst>
          </p:cNvPr>
          <p:cNvGrpSpPr/>
          <p:nvPr/>
        </p:nvGrpSpPr>
        <p:grpSpPr>
          <a:xfrm>
            <a:off x="2849721" y="2807631"/>
            <a:ext cx="6492558" cy="2656719"/>
            <a:chOff x="1279842" y="2539833"/>
            <a:chExt cx="6492558" cy="3124200"/>
          </a:xfrm>
        </p:grpSpPr>
        <p:sp>
          <p:nvSpPr>
            <p:cNvPr id="11" name="Rectangle: Rounded Corners 10">
              <a:extLst>
                <a:ext uri="{FF2B5EF4-FFF2-40B4-BE49-F238E27FC236}">
                  <a16:creationId xmlns:a16="http://schemas.microsoft.com/office/drawing/2014/main" id="{362DE273-7093-48C5-AF05-F71A8F1F9B2C}"/>
                </a:ext>
              </a:extLst>
            </p:cNvPr>
            <p:cNvSpPr/>
            <p:nvPr/>
          </p:nvSpPr>
          <p:spPr>
            <a:xfrm>
              <a:off x="1279842" y="2539833"/>
              <a:ext cx="6492558" cy="3124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5">
              <a:extLst>
                <a:ext uri="{FF2B5EF4-FFF2-40B4-BE49-F238E27FC236}">
                  <a16:creationId xmlns:a16="http://schemas.microsoft.com/office/drawing/2014/main" id="{0CE72110-0534-46E5-A371-C7B35C671D81}"/>
                </a:ext>
              </a:extLst>
            </p:cNvPr>
            <p:cNvSpPr txBox="1">
              <a:spLocks noChangeArrowheads="1"/>
            </p:cNvSpPr>
            <p:nvPr/>
          </p:nvSpPr>
          <p:spPr bwMode="auto">
            <a:xfrm>
              <a:off x="1534160" y="2889455"/>
              <a:ext cx="6238240" cy="2424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fontAlgn="base">
                <a:spcBef>
                  <a:spcPct val="50000"/>
                </a:spcBef>
                <a:spcAft>
                  <a:spcPct val="0"/>
                </a:spcAft>
                <a:buFontTx/>
                <a:buChar char="-"/>
              </a:pPr>
              <a:r>
                <a:rPr lang="en-US" altLang="en-US" sz="3200" dirty="0">
                  <a:solidFill>
                    <a:prstClr val="black"/>
                  </a:solidFill>
                  <a:latin typeface="Times New Roman" pitchFamily="18" charset="0"/>
                </a:rPr>
                <a:t> </a:t>
              </a:r>
              <a:r>
                <a:rPr lang="en-US" altLang="en-US" sz="3200" dirty="0" err="1">
                  <a:solidFill>
                    <a:prstClr val="black"/>
                  </a:solidFill>
                  <a:latin typeface="Times New Roman" pitchFamily="18" charset="0"/>
                </a:rPr>
                <a:t>Học</a:t>
              </a:r>
              <a:r>
                <a:rPr lang="en-US" altLang="en-US" sz="3200" dirty="0">
                  <a:solidFill>
                    <a:prstClr val="black"/>
                  </a:solidFill>
                  <a:latin typeface="Times New Roman" pitchFamily="18" charset="0"/>
                </a:rPr>
                <a:t> </a:t>
              </a:r>
              <a:r>
                <a:rPr lang="en-US" altLang="en-US" sz="3200" dirty="0" err="1">
                  <a:solidFill>
                    <a:prstClr val="black"/>
                  </a:solidFill>
                  <a:latin typeface="Times New Roman" pitchFamily="18" charset="0"/>
                </a:rPr>
                <a:t>thuộc</a:t>
              </a:r>
              <a:r>
                <a:rPr lang="en-US" altLang="en-US" sz="3200" dirty="0">
                  <a:solidFill>
                    <a:prstClr val="black"/>
                  </a:solidFill>
                  <a:latin typeface="Times New Roman" pitchFamily="18" charset="0"/>
                </a:rPr>
                <a:t> </a:t>
              </a:r>
              <a:r>
                <a:rPr lang="en-US" altLang="en-US" sz="3200" dirty="0" err="1">
                  <a:solidFill>
                    <a:prstClr val="black"/>
                  </a:solidFill>
                  <a:latin typeface="Times New Roman" pitchFamily="18" charset="0"/>
                </a:rPr>
                <a:t>bài</a:t>
              </a:r>
              <a:r>
                <a:rPr lang="en-US" altLang="en-US" sz="3200" dirty="0">
                  <a:solidFill>
                    <a:prstClr val="black"/>
                  </a:solidFill>
                  <a:latin typeface="Times New Roman" pitchFamily="18" charset="0"/>
                </a:rPr>
                <a:t> 20</a:t>
              </a:r>
            </a:p>
            <a:p>
              <a:pPr fontAlgn="base">
                <a:spcBef>
                  <a:spcPct val="50000"/>
                </a:spcBef>
                <a:spcAft>
                  <a:spcPct val="0"/>
                </a:spcAft>
                <a:buFontTx/>
                <a:buChar char="-"/>
              </a:pPr>
              <a:r>
                <a:rPr lang="en-US" altLang="en-US" sz="3200" dirty="0">
                  <a:solidFill>
                    <a:prstClr val="black"/>
                  </a:solidFill>
                  <a:latin typeface="Times New Roman" pitchFamily="18" charset="0"/>
                </a:rPr>
                <a:t> </a:t>
              </a:r>
              <a:r>
                <a:rPr lang="en-US" altLang="en-US" sz="3200" dirty="0" err="1">
                  <a:solidFill>
                    <a:prstClr val="black"/>
                  </a:solidFill>
                  <a:latin typeface="Times New Roman" pitchFamily="18" charset="0"/>
                </a:rPr>
                <a:t>Làm</a:t>
              </a:r>
              <a:r>
                <a:rPr lang="en-US" altLang="en-US" sz="3200" dirty="0">
                  <a:solidFill>
                    <a:prstClr val="black"/>
                  </a:solidFill>
                  <a:latin typeface="Times New Roman" pitchFamily="18" charset="0"/>
                </a:rPr>
                <a:t> </a:t>
              </a:r>
              <a:r>
                <a:rPr lang="en-US" altLang="en-US" sz="3200" dirty="0" err="1">
                  <a:solidFill>
                    <a:prstClr val="black"/>
                  </a:solidFill>
                  <a:latin typeface="Times New Roman" pitchFamily="18" charset="0"/>
                </a:rPr>
                <a:t>bài</a:t>
              </a:r>
              <a:r>
                <a:rPr lang="en-US" altLang="en-US" sz="3200" dirty="0">
                  <a:solidFill>
                    <a:prstClr val="black"/>
                  </a:solidFill>
                  <a:latin typeface="Times New Roman" pitchFamily="18" charset="0"/>
                </a:rPr>
                <a:t> </a:t>
              </a:r>
              <a:r>
                <a:rPr lang="en-US" altLang="en-US" sz="3200" dirty="0" err="1">
                  <a:solidFill>
                    <a:prstClr val="black"/>
                  </a:solidFill>
                  <a:latin typeface="Times New Roman" pitchFamily="18" charset="0"/>
                </a:rPr>
                <a:t>tập</a:t>
              </a:r>
              <a:r>
                <a:rPr lang="en-US" altLang="en-US" sz="3200" dirty="0">
                  <a:solidFill>
                    <a:prstClr val="black"/>
                  </a:solidFill>
                  <a:latin typeface="Times New Roman" pitchFamily="18" charset="0"/>
                </a:rPr>
                <a:t>: </a:t>
              </a:r>
            </a:p>
            <a:p>
              <a:pPr fontAlgn="base">
                <a:spcBef>
                  <a:spcPct val="50000"/>
                </a:spcBef>
                <a:spcAft>
                  <a:spcPct val="0"/>
                </a:spcAft>
                <a:buFontTx/>
                <a:buChar char="-"/>
              </a:pPr>
              <a:r>
                <a:rPr lang="en-US" altLang="en-US" sz="3200" dirty="0">
                  <a:solidFill>
                    <a:prstClr val="black"/>
                  </a:solidFill>
                  <a:latin typeface="Times New Roman" pitchFamily="18" charset="0"/>
                </a:rPr>
                <a:t> </a:t>
              </a:r>
              <a:r>
                <a:rPr lang="en-US" altLang="en-US" sz="3200" dirty="0" err="1">
                  <a:solidFill>
                    <a:prstClr val="black"/>
                  </a:solidFill>
                  <a:latin typeface="Times New Roman" pitchFamily="18" charset="0"/>
                </a:rPr>
                <a:t>Đọc</a:t>
              </a:r>
              <a:r>
                <a:rPr lang="en-US" altLang="en-US" sz="3200" dirty="0">
                  <a:solidFill>
                    <a:prstClr val="black"/>
                  </a:solidFill>
                  <a:latin typeface="Times New Roman" pitchFamily="18" charset="0"/>
                </a:rPr>
                <a:t> </a:t>
              </a:r>
              <a:r>
                <a:rPr lang="en-US" altLang="en-US" sz="3200" dirty="0" err="1">
                  <a:solidFill>
                    <a:prstClr val="black"/>
                  </a:solidFill>
                  <a:latin typeface="Times New Roman" pitchFamily="18" charset="0"/>
                </a:rPr>
                <a:t>bài</a:t>
              </a:r>
              <a:r>
                <a:rPr lang="en-US" altLang="en-US" sz="3200" dirty="0">
                  <a:solidFill>
                    <a:prstClr val="black"/>
                  </a:solidFill>
                  <a:latin typeface="Times New Roman" pitchFamily="18" charset="0"/>
                </a:rPr>
                <a:t> 21: </a:t>
              </a:r>
              <a:r>
                <a:rPr lang="en-US" altLang="en-US" sz="3200" dirty="0" err="1">
                  <a:solidFill>
                    <a:prstClr val="black"/>
                  </a:solidFill>
                  <a:latin typeface="Times New Roman" pitchFamily="18" charset="0"/>
                </a:rPr>
                <a:t>Mạch</a:t>
              </a:r>
              <a:r>
                <a:rPr lang="en-US" altLang="en-US" sz="3200" dirty="0">
                  <a:solidFill>
                    <a:prstClr val="black"/>
                  </a:solidFill>
                  <a:latin typeface="Times New Roman" pitchFamily="18" charset="0"/>
                </a:rPr>
                <a:t> </a:t>
              </a:r>
              <a:r>
                <a:rPr lang="en-US" altLang="en-US" sz="3200" dirty="0" err="1">
                  <a:solidFill>
                    <a:prstClr val="black"/>
                  </a:solidFill>
                  <a:latin typeface="Times New Roman" pitchFamily="18" charset="0"/>
                </a:rPr>
                <a:t>điện</a:t>
              </a:r>
              <a:endParaRPr lang="en-US" altLang="en-US" sz="3200" dirty="0">
                <a:solidFill>
                  <a:prstClr val="black"/>
                </a:solidFill>
                <a:latin typeface="Times New Roman" pitchFamily="18" charset="0"/>
              </a:endParaRPr>
            </a:p>
          </p:txBody>
        </p:sp>
      </p:grpSp>
      <p:sp>
        <p:nvSpPr>
          <p:cNvPr id="13" name="Text Box 4">
            <a:extLst>
              <a:ext uri="{FF2B5EF4-FFF2-40B4-BE49-F238E27FC236}">
                <a16:creationId xmlns:a16="http://schemas.microsoft.com/office/drawing/2014/main" id="{647459BE-08B0-425B-9B8D-921DC39E4A05}"/>
              </a:ext>
            </a:extLst>
          </p:cNvPr>
          <p:cNvSpPr txBox="1">
            <a:spLocks noChangeArrowheads="1"/>
          </p:cNvSpPr>
          <p:nvPr/>
        </p:nvSpPr>
        <p:spPr bwMode="auto">
          <a:xfrm>
            <a:off x="3756024" y="1349044"/>
            <a:ext cx="4679950" cy="584775"/>
          </a:xfrm>
          <a:prstGeom prst="rect">
            <a:avLst/>
          </a:prstGeom>
          <a:noFill/>
          <a:ln>
            <a:noFill/>
          </a:ln>
          <a:effec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fontAlgn="base">
              <a:spcBef>
                <a:spcPct val="50000"/>
              </a:spcBef>
              <a:spcAft>
                <a:spcPct val="0"/>
              </a:spcAft>
            </a:pPr>
            <a:r>
              <a:rPr lang="en-US" altLang="en-US" sz="3200" b="1" dirty="0">
                <a:solidFill>
                  <a:srgbClr val="002060"/>
                </a:solidFill>
                <a:latin typeface="Times New Roman" pitchFamily="18" charset="0"/>
              </a:rPr>
              <a:t>HƯỚNG DẪN VỀ NHÀ</a:t>
            </a:r>
          </a:p>
        </p:txBody>
      </p:sp>
      <p:pic>
        <p:nvPicPr>
          <p:cNvPr id="14" name="Picture 13">
            <a:extLst>
              <a:ext uri="{FF2B5EF4-FFF2-40B4-BE49-F238E27FC236}">
                <a16:creationId xmlns:a16="http://schemas.microsoft.com/office/drawing/2014/main" id="{12CD61F4-6DEC-4BAA-8FD2-B12C9F2411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5038" y="2009646"/>
            <a:ext cx="7019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302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7000"/>
            <a:lum/>
          </a:blip>
          <a:srcRect/>
          <a:stretch>
            <a:fillRect t="-9000" b="-9000"/>
          </a:stretch>
        </a:blipFill>
        <a:effectLst/>
      </p:bgPr>
    </p:bg>
    <p:spTree>
      <p:nvGrpSpPr>
        <p:cNvPr id="1" name=""/>
        <p:cNvGrpSpPr/>
        <p:nvPr/>
      </p:nvGrpSpPr>
      <p:grpSpPr>
        <a:xfrm>
          <a:off x="0" y="0"/>
          <a:ext cx="0" cy="0"/>
          <a:chOff x="0" y="0"/>
          <a:chExt cx="0" cy="0"/>
        </a:xfrm>
      </p:grpSpPr>
      <p:pic>
        <p:nvPicPr>
          <p:cNvPr id="6146" name="Picture 2" descr="Vải kate là gì? - Kimvufabr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0645" y="4872624"/>
            <a:ext cx="1632884" cy="979093"/>
          </a:xfrm>
          <a:prstGeom prst="rect">
            <a:avLst/>
          </a:prstGeom>
          <a:noFill/>
          <a:extLst>
            <a:ext uri="{909E8E84-426E-40DD-AFC4-6F175D3DCCD1}">
              <a14:hiddenFill xmlns:a14="http://schemas.microsoft.com/office/drawing/2010/main">
                <a:solidFill>
                  <a:srgbClr val="FFFFFF"/>
                </a:solidFill>
              </a14:hiddenFill>
            </a:ext>
          </a:extLst>
        </p:spPr>
      </p:pic>
      <p:sp>
        <p:nvSpPr>
          <p:cNvPr id="8195" name="AutoShape 3"/>
          <p:cNvSpPr>
            <a:spLocks noChangeArrowheads="1"/>
          </p:cNvSpPr>
          <p:nvPr/>
        </p:nvSpPr>
        <p:spPr bwMode="auto">
          <a:xfrm>
            <a:off x="6106885" y="2823754"/>
            <a:ext cx="3276600" cy="990600"/>
          </a:xfrm>
          <a:prstGeom prst="parallelogram">
            <a:avLst>
              <a:gd name="adj" fmla="val 118265"/>
            </a:avLst>
          </a:prstGeom>
          <a:solidFill>
            <a:schemeClr val="accent1"/>
          </a:solidFill>
          <a:ln w="9525">
            <a:solidFill>
              <a:srgbClr val="006600"/>
            </a:solidFill>
            <a:miter lim="800000"/>
            <a:headEnd/>
            <a:tailEnd/>
          </a:ln>
          <a:effectLst>
            <a:outerShdw dist="35921" dir="27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grpSp>
        <p:nvGrpSpPr>
          <p:cNvPr id="2" name="Group 4"/>
          <p:cNvGrpSpPr>
            <a:grpSpLocks/>
          </p:cNvGrpSpPr>
          <p:nvPr/>
        </p:nvGrpSpPr>
        <p:grpSpPr bwMode="auto">
          <a:xfrm rot="382370">
            <a:off x="7554685" y="1985554"/>
            <a:ext cx="3937000" cy="914400"/>
            <a:chOff x="1240" y="1692"/>
            <a:chExt cx="2480" cy="576"/>
          </a:xfrm>
        </p:grpSpPr>
        <p:grpSp>
          <p:nvGrpSpPr>
            <p:cNvPr id="8211" name="Group 5"/>
            <p:cNvGrpSpPr>
              <a:grpSpLocks/>
            </p:cNvGrpSpPr>
            <p:nvPr/>
          </p:nvGrpSpPr>
          <p:grpSpPr bwMode="auto">
            <a:xfrm rot="-2002882">
              <a:off x="3047" y="1839"/>
              <a:ext cx="276" cy="148"/>
              <a:chOff x="2352" y="1488"/>
              <a:chExt cx="276" cy="148"/>
            </a:xfrm>
          </p:grpSpPr>
          <p:sp>
            <p:nvSpPr>
              <p:cNvPr id="8224" name="Freeform 6"/>
              <p:cNvSpPr>
                <a:spLocks/>
              </p:cNvSpPr>
              <p:nvPr/>
            </p:nvSpPr>
            <p:spPr bwMode="auto">
              <a:xfrm rot="-487818">
                <a:off x="2406" y="1516"/>
                <a:ext cx="222" cy="120"/>
              </a:xfrm>
              <a:custGeom>
                <a:avLst/>
                <a:gdLst>
                  <a:gd name="T0" fmla="*/ 9 w 249"/>
                  <a:gd name="T1" fmla="*/ 28 h 141"/>
                  <a:gd name="T2" fmla="*/ 4 w 249"/>
                  <a:gd name="T3" fmla="*/ 31 h 141"/>
                  <a:gd name="T4" fmla="*/ 0 w 249"/>
                  <a:gd name="T5" fmla="*/ 33 h 141"/>
                  <a:gd name="T6" fmla="*/ 9 w 249"/>
                  <a:gd name="T7" fmla="*/ 37 h 141"/>
                  <a:gd name="T8" fmla="*/ 15 w 249"/>
                  <a:gd name="T9" fmla="*/ 39 h 141"/>
                  <a:gd name="T10" fmla="*/ 21 w 249"/>
                  <a:gd name="T11" fmla="*/ 37 h 141"/>
                  <a:gd name="T12" fmla="*/ 28 w 249"/>
                  <a:gd name="T13" fmla="*/ 37 h 141"/>
                  <a:gd name="T14" fmla="*/ 33 w 249"/>
                  <a:gd name="T15" fmla="*/ 35 h 141"/>
                  <a:gd name="T16" fmla="*/ 42 w 249"/>
                  <a:gd name="T17" fmla="*/ 31 h 141"/>
                  <a:gd name="T18" fmla="*/ 48 w 249"/>
                  <a:gd name="T19" fmla="*/ 31 h 141"/>
                  <a:gd name="T20" fmla="*/ 53 w 249"/>
                  <a:gd name="T21" fmla="*/ 31 h 141"/>
                  <a:gd name="T22" fmla="*/ 58 w 249"/>
                  <a:gd name="T23" fmla="*/ 28 h 141"/>
                  <a:gd name="T24" fmla="*/ 63 w 249"/>
                  <a:gd name="T25" fmla="*/ 26 h 141"/>
                  <a:gd name="T26" fmla="*/ 70 w 249"/>
                  <a:gd name="T27" fmla="*/ 24 h 141"/>
                  <a:gd name="T28" fmla="*/ 76 w 249"/>
                  <a:gd name="T29" fmla="*/ 25 h 141"/>
                  <a:gd name="T30" fmla="*/ 83 w 249"/>
                  <a:gd name="T31" fmla="*/ 26 h 141"/>
                  <a:gd name="T32" fmla="*/ 90 w 249"/>
                  <a:gd name="T33" fmla="*/ 26 h 141"/>
                  <a:gd name="T34" fmla="*/ 93 w 249"/>
                  <a:gd name="T35" fmla="*/ 31 h 141"/>
                  <a:gd name="T36" fmla="*/ 100 w 249"/>
                  <a:gd name="T37" fmla="*/ 36 h 141"/>
                  <a:gd name="T38" fmla="*/ 76 w 249"/>
                  <a:gd name="T39" fmla="*/ 0 h 141"/>
                  <a:gd name="T40" fmla="*/ 9 w 249"/>
                  <a:gd name="T41" fmla="*/ 28 h 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9"/>
                  <a:gd name="T64" fmla="*/ 0 h 141"/>
                  <a:gd name="T65" fmla="*/ 249 w 249"/>
                  <a:gd name="T66" fmla="*/ 141 h 1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9" h="141">
                    <a:moveTo>
                      <a:pt x="22" y="103"/>
                    </a:moveTo>
                    <a:lnTo>
                      <a:pt x="11" y="116"/>
                    </a:lnTo>
                    <a:lnTo>
                      <a:pt x="0" y="120"/>
                    </a:lnTo>
                    <a:lnTo>
                      <a:pt x="21" y="136"/>
                    </a:lnTo>
                    <a:lnTo>
                      <a:pt x="38" y="141"/>
                    </a:lnTo>
                    <a:lnTo>
                      <a:pt x="54" y="139"/>
                    </a:lnTo>
                    <a:lnTo>
                      <a:pt x="69" y="135"/>
                    </a:lnTo>
                    <a:lnTo>
                      <a:pt x="84" y="126"/>
                    </a:lnTo>
                    <a:lnTo>
                      <a:pt x="104" y="114"/>
                    </a:lnTo>
                    <a:lnTo>
                      <a:pt x="120" y="114"/>
                    </a:lnTo>
                    <a:lnTo>
                      <a:pt x="131" y="111"/>
                    </a:lnTo>
                    <a:lnTo>
                      <a:pt x="146" y="102"/>
                    </a:lnTo>
                    <a:lnTo>
                      <a:pt x="159" y="93"/>
                    </a:lnTo>
                    <a:lnTo>
                      <a:pt x="177" y="87"/>
                    </a:lnTo>
                    <a:lnTo>
                      <a:pt x="190" y="89"/>
                    </a:lnTo>
                    <a:lnTo>
                      <a:pt x="208" y="92"/>
                    </a:lnTo>
                    <a:lnTo>
                      <a:pt x="225" y="95"/>
                    </a:lnTo>
                    <a:lnTo>
                      <a:pt x="232" y="118"/>
                    </a:lnTo>
                    <a:lnTo>
                      <a:pt x="249" y="129"/>
                    </a:lnTo>
                    <a:lnTo>
                      <a:pt x="188" y="0"/>
                    </a:lnTo>
                    <a:lnTo>
                      <a:pt x="22" y="103"/>
                    </a:lnTo>
                    <a:close/>
                  </a:path>
                </a:pathLst>
              </a:custGeom>
              <a:solidFill>
                <a:srgbClr val="FFBFBF"/>
              </a:solidFill>
              <a:ln w="9525">
                <a:solidFill>
                  <a:srgbClr val="000000"/>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8225" name="Freeform 7"/>
              <p:cNvSpPr>
                <a:spLocks/>
              </p:cNvSpPr>
              <p:nvPr/>
            </p:nvSpPr>
            <p:spPr bwMode="auto">
              <a:xfrm rot="-949943">
                <a:off x="2352" y="1488"/>
                <a:ext cx="220" cy="138"/>
              </a:xfrm>
              <a:custGeom>
                <a:avLst/>
                <a:gdLst>
                  <a:gd name="T0" fmla="*/ 52 w 220"/>
                  <a:gd name="T1" fmla="*/ 68 h 138"/>
                  <a:gd name="T2" fmla="*/ 16 w 220"/>
                  <a:gd name="T3" fmla="*/ 106 h 138"/>
                  <a:gd name="T4" fmla="*/ 0 w 220"/>
                  <a:gd name="T5" fmla="*/ 125 h 138"/>
                  <a:gd name="T6" fmla="*/ 20 w 220"/>
                  <a:gd name="T7" fmla="*/ 136 h 138"/>
                  <a:gd name="T8" fmla="*/ 36 w 220"/>
                  <a:gd name="T9" fmla="*/ 138 h 138"/>
                  <a:gd name="T10" fmla="*/ 49 w 220"/>
                  <a:gd name="T11" fmla="*/ 134 h 138"/>
                  <a:gd name="T12" fmla="*/ 63 w 220"/>
                  <a:gd name="T13" fmla="*/ 129 h 138"/>
                  <a:gd name="T14" fmla="*/ 75 w 220"/>
                  <a:gd name="T15" fmla="*/ 119 h 138"/>
                  <a:gd name="T16" fmla="*/ 91 w 220"/>
                  <a:gd name="T17" fmla="*/ 107 h 138"/>
                  <a:gd name="T18" fmla="*/ 105 w 220"/>
                  <a:gd name="T19" fmla="*/ 105 h 138"/>
                  <a:gd name="T20" fmla="*/ 114 w 220"/>
                  <a:gd name="T21" fmla="*/ 100 h 138"/>
                  <a:gd name="T22" fmla="*/ 126 w 220"/>
                  <a:gd name="T23" fmla="*/ 92 h 138"/>
                  <a:gd name="T24" fmla="*/ 137 w 220"/>
                  <a:gd name="T25" fmla="*/ 82 h 138"/>
                  <a:gd name="T26" fmla="*/ 152 w 220"/>
                  <a:gd name="T27" fmla="*/ 75 h 138"/>
                  <a:gd name="T28" fmla="*/ 163 w 220"/>
                  <a:gd name="T29" fmla="*/ 75 h 138"/>
                  <a:gd name="T30" fmla="*/ 179 w 220"/>
                  <a:gd name="T31" fmla="*/ 75 h 138"/>
                  <a:gd name="T32" fmla="*/ 196 w 220"/>
                  <a:gd name="T33" fmla="*/ 76 h 138"/>
                  <a:gd name="T34" fmla="*/ 204 w 220"/>
                  <a:gd name="T35" fmla="*/ 94 h 138"/>
                  <a:gd name="T36" fmla="*/ 220 w 220"/>
                  <a:gd name="T37" fmla="*/ 101 h 138"/>
                  <a:gd name="T38" fmla="*/ 151 w 220"/>
                  <a:gd name="T39" fmla="*/ 0 h 138"/>
                  <a:gd name="T40" fmla="*/ 52 w 220"/>
                  <a:gd name="T41" fmla="*/ 68 h 1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0"/>
                  <a:gd name="T64" fmla="*/ 0 h 138"/>
                  <a:gd name="T65" fmla="*/ 220 w 220"/>
                  <a:gd name="T66" fmla="*/ 138 h 1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0" h="138">
                    <a:moveTo>
                      <a:pt x="52" y="68"/>
                    </a:moveTo>
                    <a:lnTo>
                      <a:pt x="16" y="106"/>
                    </a:lnTo>
                    <a:lnTo>
                      <a:pt x="0" y="125"/>
                    </a:lnTo>
                    <a:lnTo>
                      <a:pt x="20" y="136"/>
                    </a:lnTo>
                    <a:lnTo>
                      <a:pt x="36" y="138"/>
                    </a:lnTo>
                    <a:lnTo>
                      <a:pt x="49" y="134"/>
                    </a:lnTo>
                    <a:lnTo>
                      <a:pt x="63" y="129"/>
                    </a:lnTo>
                    <a:lnTo>
                      <a:pt x="75" y="119"/>
                    </a:lnTo>
                    <a:lnTo>
                      <a:pt x="91" y="107"/>
                    </a:lnTo>
                    <a:lnTo>
                      <a:pt x="105" y="105"/>
                    </a:lnTo>
                    <a:lnTo>
                      <a:pt x="114" y="100"/>
                    </a:lnTo>
                    <a:lnTo>
                      <a:pt x="126" y="92"/>
                    </a:lnTo>
                    <a:lnTo>
                      <a:pt x="137" y="82"/>
                    </a:lnTo>
                    <a:lnTo>
                      <a:pt x="152" y="75"/>
                    </a:lnTo>
                    <a:lnTo>
                      <a:pt x="163" y="75"/>
                    </a:lnTo>
                    <a:lnTo>
                      <a:pt x="179" y="75"/>
                    </a:lnTo>
                    <a:lnTo>
                      <a:pt x="196" y="76"/>
                    </a:lnTo>
                    <a:lnTo>
                      <a:pt x="204" y="94"/>
                    </a:lnTo>
                    <a:lnTo>
                      <a:pt x="220" y="101"/>
                    </a:lnTo>
                    <a:lnTo>
                      <a:pt x="151" y="0"/>
                    </a:lnTo>
                    <a:lnTo>
                      <a:pt x="52" y="68"/>
                    </a:lnTo>
                    <a:close/>
                  </a:path>
                </a:pathLst>
              </a:custGeom>
              <a:solidFill>
                <a:srgbClr val="FFBFBF"/>
              </a:solidFill>
              <a:ln w="9525">
                <a:solidFill>
                  <a:srgbClr val="000000"/>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8226" name="Freeform 8"/>
              <p:cNvSpPr>
                <a:spLocks/>
              </p:cNvSpPr>
              <p:nvPr/>
            </p:nvSpPr>
            <p:spPr bwMode="auto">
              <a:xfrm rot="810451">
                <a:off x="2444" y="1586"/>
                <a:ext cx="13" cy="10"/>
              </a:xfrm>
              <a:custGeom>
                <a:avLst/>
                <a:gdLst>
                  <a:gd name="T0" fmla="*/ 0 w 55"/>
                  <a:gd name="T1" fmla="*/ 0 h 33"/>
                  <a:gd name="T2" fmla="*/ 0 w 55"/>
                  <a:gd name="T3" fmla="*/ 0 h 33"/>
                  <a:gd name="T4" fmla="*/ 0 w 55"/>
                  <a:gd name="T5" fmla="*/ 0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8212" name="Rectangle 9"/>
            <p:cNvSpPr>
              <a:spLocks noChangeArrowheads="1"/>
            </p:cNvSpPr>
            <p:nvPr/>
          </p:nvSpPr>
          <p:spPr bwMode="auto">
            <a:xfrm rot="-161647">
              <a:off x="1240" y="2028"/>
              <a:ext cx="2088" cy="83"/>
            </a:xfrm>
            <a:prstGeom prst="rect">
              <a:avLst/>
            </a:prstGeom>
            <a:solidFill>
              <a:srgbClr val="33CCCC"/>
            </a:solidFill>
            <a:ln w="9525" algn="ctr">
              <a:solidFill>
                <a:schemeClr val="bg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Times New Roman" panose="02020603050405020304" pitchFamily="18" charset="0"/>
                <a:cs typeface="Times New Roman" panose="02020603050405020304" pitchFamily="18" charset="0"/>
              </a:endParaRPr>
            </a:p>
          </p:txBody>
        </p:sp>
        <p:grpSp>
          <p:nvGrpSpPr>
            <p:cNvPr id="8213" name="Group 10"/>
            <p:cNvGrpSpPr>
              <a:grpSpLocks/>
            </p:cNvGrpSpPr>
            <p:nvPr/>
          </p:nvGrpSpPr>
          <p:grpSpPr bwMode="auto">
            <a:xfrm rot="-2002882">
              <a:off x="3048" y="1692"/>
              <a:ext cx="672" cy="576"/>
              <a:chOff x="4032" y="2160"/>
              <a:chExt cx="672" cy="576"/>
            </a:xfrm>
          </p:grpSpPr>
          <p:sp>
            <p:nvSpPr>
              <p:cNvPr id="8214" name="Freeform 11"/>
              <p:cNvSpPr>
                <a:spLocks/>
              </p:cNvSpPr>
              <p:nvPr/>
            </p:nvSpPr>
            <p:spPr bwMode="auto">
              <a:xfrm rot="-487818">
                <a:off x="4032" y="2160"/>
                <a:ext cx="575" cy="536"/>
              </a:xfrm>
              <a:custGeom>
                <a:avLst/>
                <a:gdLst>
                  <a:gd name="T0" fmla="*/ 89 w 648"/>
                  <a:gd name="T1" fmla="*/ 87 h 631"/>
                  <a:gd name="T2" fmla="*/ 73 w 648"/>
                  <a:gd name="T3" fmla="*/ 82 h 631"/>
                  <a:gd name="T4" fmla="*/ 57 w 648"/>
                  <a:gd name="T5" fmla="*/ 75 h 631"/>
                  <a:gd name="T6" fmla="*/ 38 w 648"/>
                  <a:gd name="T7" fmla="*/ 63 h 631"/>
                  <a:gd name="T8" fmla="*/ 22 w 648"/>
                  <a:gd name="T9" fmla="*/ 63 h 631"/>
                  <a:gd name="T10" fmla="*/ 28 w 648"/>
                  <a:gd name="T11" fmla="*/ 75 h 631"/>
                  <a:gd name="T12" fmla="*/ 41 w 648"/>
                  <a:gd name="T13" fmla="*/ 93 h 631"/>
                  <a:gd name="T14" fmla="*/ 60 w 648"/>
                  <a:gd name="T15" fmla="*/ 104 h 631"/>
                  <a:gd name="T16" fmla="*/ 91 w 648"/>
                  <a:gd name="T17" fmla="*/ 122 h 631"/>
                  <a:gd name="T18" fmla="*/ 114 w 648"/>
                  <a:gd name="T19" fmla="*/ 128 h 631"/>
                  <a:gd name="T20" fmla="*/ 125 w 648"/>
                  <a:gd name="T21" fmla="*/ 133 h 631"/>
                  <a:gd name="T22" fmla="*/ 140 w 648"/>
                  <a:gd name="T23" fmla="*/ 138 h 631"/>
                  <a:gd name="T24" fmla="*/ 152 w 648"/>
                  <a:gd name="T25" fmla="*/ 144 h 631"/>
                  <a:gd name="T26" fmla="*/ 165 w 648"/>
                  <a:gd name="T27" fmla="*/ 154 h 631"/>
                  <a:gd name="T28" fmla="*/ 176 w 648"/>
                  <a:gd name="T29" fmla="*/ 162 h 631"/>
                  <a:gd name="T30" fmla="*/ 189 w 648"/>
                  <a:gd name="T31" fmla="*/ 169 h 631"/>
                  <a:gd name="T32" fmla="*/ 194 w 648"/>
                  <a:gd name="T33" fmla="*/ 166 h 631"/>
                  <a:gd name="T34" fmla="*/ 201 w 648"/>
                  <a:gd name="T35" fmla="*/ 154 h 631"/>
                  <a:gd name="T36" fmla="*/ 218 w 648"/>
                  <a:gd name="T37" fmla="*/ 141 h 631"/>
                  <a:gd name="T38" fmla="*/ 234 w 648"/>
                  <a:gd name="T39" fmla="*/ 127 h 631"/>
                  <a:gd name="T40" fmla="*/ 242 w 648"/>
                  <a:gd name="T41" fmla="*/ 119 h 631"/>
                  <a:gd name="T42" fmla="*/ 234 w 648"/>
                  <a:gd name="T43" fmla="*/ 111 h 631"/>
                  <a:gd name="T44" fmla="*/ 221 w 648"/>
                  <a:gd name="T45" fmla="*/ 105 h 631"/>
                  <a:gd name="T46" fmla="*/ 214 w 648"/>
                  <a:gd name="T47" fmla="*/ 100 h 631"/>
                  <a:gd name="T48" fmla="*/ 201 w 648"/>
                  <a:gd name="T49" fmla="*/ 71 h 631"/>
                  <a:gd name="T50" fmla="*/ 189 w 648"/>
                  <a:gd name="T51" fmla="*/ 48 h 631"/>
                  <a:gd name="T52" fmla="*/ 178 w 648"/>
                  <a:gd name="T53" fmla="*/ 36 h 631"/>
                  <a:gd name="T54" fmla="*/ 173 w 648"/>
                  <a:gd name="T55" fmla="*/ 24 h 631"/>
                  <a:gd name="T56" fmla="*/ 164 w 648"/>
                  <a:gd name="T57" fmla="*/ 18 h 631"/>
                  <a:gd name="T58" fmla="*/ 150 w 648"/>
                  <a:gd name="T59" fmla="*/ 12 h 631"/>
                  <a:gd name="T60" fmla="*/ 135 w 648"/>
                  <a:gd name="T61" fmla="*/ 7 h 631"/>
                  <a:gd name="T62" fmla="*/ 115 w 648"/>
                  <a:gd name="T63" fmla="*/ 5 h 631"/>
                  <a:gd name="T64" fmla="*/ 95 w 648"/>
                  <a:gd name="T65" fmla="*/ 3 h 631"/>
                  <a:gd name="T66" fmla="*/ 81 w 648"/>
                  <a:gd name="T67" fmla="*/ 3 h 631"/>
                  <a:gd name="T68" fmla="*/ 63 w 648"/>
                  <a:gd name="T69" fmla="*/ 3 h 631"/>
                  <a:gd name="T70" fmla="*/ 52 w 648"/>
                  <a:gd name="T71" fmla="*/ 5 h 631"/>
                  <a:gd name="T72" fmla="*/ 30 w 648"/>
                  <a:gd name="T73" fmla="*/ 10 h 631"/>
                  <a:gd name="T74" fmla="*/ 12 w 648"/>
                  <a:gd name="T75" fmla="*/ 21 h 631"/>
                  <a:gd name="T76" fmla="*/ 3 w 648"/>
                  <a:gd name="T77" fmla="*/ 30 h 631"/>
                  <a:gd name="T78" fmla="*/ 4 w 648"/>
                  <a:gd name="T79" fmla="*/ 36 h 631"/>
                  <a:gd name="T80" fmla="*/ 18 w 648"/>
                  <a:gd name="T81" fmla="*/ 36 h 631"/>
                  <a:gd name="T82" fmla="*/ 28 w 648"/>
                  <a:gd name="T83" fmla="*/ 31 h 631"/>
                  <a:gd name="T84" fmla="*/ 48 w 648"/>
                  <a:gd name="T85" fmla="*/ 28 h 631"/>
                  <a:gd name="T86" fmla="*/ 69 w 648"/>
                  <a:gd name="T87" fmla="*/ 26 h 631"/>
                  <a:gd name="T88" fmla="*/ 80 w 648"/>
                  <a:gd name="T89" fmla="*/ 29 h 631"/>
                  <a:gd name="T90" fmla="*/ 92 w 648"/>
                  <a:gd name="T91" fmla="*/ 36 h 631"/>
                  <a:gd name="T92" fmla="*/ 102 w 648"/>
                  <a:gd name="T93" fmla="*/ 41 h 631"/>
                  <a:gd name="T94" fmla="*/ 108 w 648"/>
                  <a:gd name="T95" fmla="*/ 50 h 631"/>
                  <a:gd name="T96" fmla="*/ 114 w 648"/>
                  <a:gd name="T97" fmla="*/ 60 h 631"/>
                  <a:gd name="T98" fmla="*/ 113 w 648"/>
                  <a:gd name="T99" fmla="*/ 71 h 631"/>
                  <a:gd name="T100" fmla="*/ 98 w 648"/>
                  <a:gd name="T101" fmla="*/ 84 h 6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8"/>
                  <a:gd name="T154" fmla="*/ 0 h 631"/>
                  <a:gd name="T155" fmla="*/ 648 w 648"/>
                  <a:gd name="T156" fmla="*/ 631 h 6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8" h="631">
                    <a:moveTo>
                      <a:pt x="255" y="310"/>
                    </a:moveTo>
                    <a:lnTo>
                      <a:pt x="231" y="317"/>
                    </a:lnTo>
                    <a:lnTo>
                      <a:pt x="214" y="314"/>
                    </a:lnTo>
                    <a:lnTo>
                      <a:pt x="189" y="301"/>
                    </a:lnTo>
                    <a:lnTo>
                      <a:pt x="162" y="296"/>
                    </a:lnTo>
                    <a:lnTo>
                      <a:pt x="148" y="277"/>
                    </a:lnTo>
                    <a:lnTo>
                      <a:pt x="125" y="247"/>
                    </a:lnTo>
                    <a:lnTo>
                      <a:pt x="100" y="233"/>
                    </a:lnTo>
                    <a:lnTo>
                      <a:pt x="76" y="228"/>
                    </a:lnTo>
                    <a:lnTo>
                      <a:pt x="59" y="233"/>
                    </a:lnTo>
                    <a:lnTo>
                      <a:pt x="66" y="251"/>
                    </a:lnTo>
                    <a:lnTo>
                      <a:pt x="76" y="275"/>
                    </a:lnTo>
                    <a:lnTo>
                      <a:pt x="94" y="312"/>
                    </a:lnTo>
                    <a:lnTo>
                      <a:pt x="106" y="342"/>
                    </a:lnTo>
                    <a:lnTo>
                      <a:pt x="136" y="366"/>
                    </a:lnTo>
                    <a:lnTo>
                      <a:pt x="159" y="387"/>
                    </a:lnTo>
                    <a:lnTo>
                      <a:pt x="177" y="403"/>
                    </a:lnTo>
                    <a:lnTo>
                      <a:pt x="236" y="448"/>
                    </a:lnTo>
                    <a:lnTo>
                      <a:pt x="265" y="460"/>
                    </a:lnTo>
                    <a:lnTo>
                      <a:pt x="295" y="475"/>
                    </a:lnTo>
                    <a:lnTo>
                      <a:pt x="311" y="481"/>
                    </a:lnTo>
                    <a:lnTo>
                      <a:pt x="327" y="493"/>
                    </a:lnTo>
                    <a:lnTo>
                      <a:pt x="349" y="503"/>
                    </a:lnTo>
                    <a:lnTo>
                      <a:pt x="365" y="511"/>
                    </a:lnTo>
                    <a:lnTo>
                      <a:pt x="382" y="519"/>
                    </a:lnTo>
                    <a:lnTo>
                      <a:pt x="393" y="530"/>
                    </a:lnTo>
                    <a:lnTo>
                      <a:pt x="412" y="543"/>
                    </a:lnTo>
                    <a:lnTo>
                      <a:pt x="431" y="566"/>
                    </a:lnTo>
                    <a:lnTo>
                      <a:pt x="445" y="583"/>
                    </a:lnTo>
                    <a:lnTo>
                      <a:pt x="457" y="599"/>
                    </a:lnTo>
                    <a:lnTo>
                      <a:pt x="472" y="612"/>
                    </a:lnTo>
                    <a:lnTo>
                      <a:pt x="490" y="624"/>
                    </a:lnTo>
                    <a:lnTo>
                      <a:pt x="500" y="631"/>
                    </a:lnTo>
                    <a:lnTo>
                      <a:pt x="505" y="614"/>
                    </a:lnTo>
                    <a:lnTo>
                      <a:pt x="510" y="597"/>
                    </a:lnTo>
                    <a:lnTo>
                      <a:pt x="523" y="568"/>
                    </a:lnTo>
                    <a:lnTo>
                      <a:pt x="553" y="539"/>
                    </a:lnTo>
                    <a:lnTo>
                      <a:pt x="568" y="522"/>
                    </a:lnTo>
                    <a:lnTo>
                      <a:pt x="596" y="489"/>
                    </a:lnTo>
                    <a:lnTo>
                      <a:pt x="611" y="469"/>
                    </a:lnTo>
                    <a:lnTo>
                      <a:pt x="626" y="451"/>
                    </a:lnTo>
                    <a:lnTo>
                      <a:pt x="631" y="437"/>
                    </a:lnTo>
                    <a:lnTo>
                      <a:pt x="648" y="435"/>
                    </a:lnTo>
                    <a:lnTo>
                      <a:pt x="610" y="409"/>
                    </a:lnTo>
                    <a:lnTo>
                      <a:pt x="597" y="398"/>
                    </a:lnTo>
                    <a:lnTo>
                      <a:pt x="576" y="388"/>
                    </a:lnTo>
                    <a:lnTo>
                      <a:pt x="565" y="379"/>
                    </a:lnTo>
                    <a:lnTo>
                      <a:pt x="557" y="370"/>
                    </a:lnTo>
                    <a:lnTo>
                      <a:pt x="549" y="343"/>
                    </a:lnTo>
                    <a:lnTo>
                      <a:pt x="521" y="260"/>
                    </a:lnTo>
                    <a:lnTo>
                      <a:pt x="507" y="216"/>
                    </a:lnTo>
                    <a:lnTo>
                      <a:pt x="491" y="178"/>
                    </a:lnTo>
                    <a:lnTo>
                      <a:pt x="478" y="158"/>
                    </a:lnTo>
                    <a:lnTo>
                      <a:pt x="466" y="134"/>
                    </a:lnTo>
                    <a:lnTo>
                      <a:pt x="458" y="112"/>
                    </a:lnTo>
                    <a:lnTo>
                      <a:pt x="450" y="88"/>
                    </a:lnTo>
                    <a:lnTo>
                      <a:pt x="442" y="74"/>
                    </a:lnTo>
                    <a:lnTo>
                      <a:pt x="428" y="66"/>
                    </a:lnTo>
                    <a:lnTo>
                      <a:pt x="404" y="58"/>
                    </a:lnTo>
                    <a:lnTo>
                      <a:pt x="390" y="46"/>
                    </a:lnTo>
                    <a:lnTo>
                      <a:pt x="374" y="32"/>
                    </a:lnTo>
                    <a:lnTo>
                      <a:pt x="350" y="28"/>
                    </a:lnTo>
                    <a:lnTo>
                      <a:pt x="320" y="28"/>
                    </a:lnTo>
                    <a:lnTo>
                      <a:pt x="298" y="20"/>
                    </a:lnTo>
                    <a:lnTo>
                      <a:pt x="266" y="14"/>
                    </a:lnTo>
                    <a:lnTo>
                      <a:pt x="247" y="6"/>
                    </a:lnTo>
                    <a:lnTo>
                      <a:pt x="234" y="0"/>
                    </a:lnTo>
                    <a:lnTo>
                      <a:pt x="208" y="5"/>
                    </a:lnTo>
                    <a:lnTo>
                      <a:pt x="184" y="9"/>
                    </a:lnTo>
                    <a:lnTo>
                      <a:pt x="163" y="12"/>
                    </a:lnTo>
                    <a:lnTo>
                      <a:pt x="150" y="14"/>
                    </a:lnTo>
                    <a:lnTo>
                      <a:pt x="133" y="20"/>
                    </a:lnTo>
                    <a:lnTo>
                      <a:pt x="117" y="26"/>
                    </a:lnTo>
                    <a:lnTo>
                      <a:pt x="78" y="38"/>
                    </a:lnTo>
                    <a:lnTo>
                      <a:pt x="55" y="57"/>
                    </a:lnTo>
                    <a:lnTo>
                      <a:pt x="33" y="77"/>
                    </a:lnTo>
                    <a:lnTo>
                      <a:pt x="16" y="93"/>
                    </a:lnTo>
                    <a:lnTo>
                      <a:pt x="3" y="108"/>
                    </a:lnTo>
                    <a:lnTo>
                      <a:pt x="0" y="120"/>
                    </a:lnTo>
                    <a:lnTo>
                      <a:pt x="7" y="131"/>
                    </a:lnTo>
                    <a:lnTo>
                      <a:pt x="28" y="137"/>
                    </a:lnTo>
                    <a:lnTo>
                      <a:pt x="46" y="134"/>
                    </a:lnTo>
                    <a:lnTo>
                      <a:pt x="60" y="128"/>
                    </a:lnTo>
                    <a:lnTo>
                      <a:pt x="76" y="117"/>
                    </a:lnTo>
                    <a:lnTo>
                      <a:pt x="91" y="104"/>
                    </a:lnTo>
                    <a:lnTo>
                      <a:pt x="126" y="102"/>
                    </a:lnTo>
                    <a:lnTo>
                      <a:pt x="160" y="101"/>
                    </a:lnTo>
                    <a:lnTo>
                      <a:pt x="180" y="96"/>
                    </a:lnTo>
                    <a:lnTo>
                      <a:pt x="195" y="95"/>
                    </a:lnTo>
                    <a:lnTo>
                      <a:pt x="207" y="107"/>
                    </a:lnTo>
                    <a:lnTo>
                      <a:pt x="222" y="117"/>
                    </a:lnTo>
                    <a:lnTo>
                      <a:pt x="240" y="131"/>
                    </a:lnTo>
                    <a:lnTo>
                      <a:pt x="255" y="138"/>
                    </a:lnTo>
                    <a:lnTo>
                      <a:pt x="267" y="153"/>
                    </a:lnTo>
                    <a:lnTo>
                      <a:pt x="273" y="165"/>
                    </a:lnTo>
                    <a:lnTo>
                      <a:pt x="283" y="186"/>
                    </a:lnTo>
                    <a:lnTo>
                      <a:pt x="288" y="207"/>
                    </a:lnTo>
                    <a:lnTo>
                      <a:pt x="294" y="224"/>
                    </a:lnTo>
                    <a:lnTo>
                      <a:pt x="293" y="238"/>
                    </a:lnTo>
                    <a:lnTo>
                      <a:pt x="293" y="259"/>
                    </a:lnTo>
                    <a:lnTo>
                      <a:pt x="287" y="286"/>
                    </a:lnTo>
                    <a:lnTo>
                      <a:pt x="255" y="310"/>
                    </a:lnTo>
                    <a:close/>
                  </a:path>
                </a:pathLst>
              </a:custGeom>
              <a:solidFill>
                <a:srgbClr val="FFBFBF"/>
              </a:solidFill>
              <a:ln w="9525">
                <a:solidFill>
                  <a:srgbClr val="000000"/>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8215" name="Freeform 12"/>
              <p:cNvSpPr>
                <a:spLocks/>
              </p:cNvSpPr>
              <p:nvPr/>
            </p:nvSpPr>
            <p:spPr bwMode="auto">
              <a:xfrm>
                <a:off x="4202" y="2173"/>
                <a:ext cx="103" cy="46"/>
              </a:xfrm>
              <a:custGeom>
                <a:avLst/>
                <a:gdLst>
                  <a:gd name="T0" fmla="*/ 0 w 138"/>
                  <a:gd name="T1" fmla="*/ 0 h 66"/>
                  <a:gd name="T2" fmla="*/ 7 w 138"/>
                  <a:gd name="T3" fmla="*/ 1 h 66"/>
                  <a:gd name="T4" fmla="*/ 13 w 138"/>
                  <a:gd name="T5" fmla="*/ 3 h 66"/>
                  <a:gd name="T6" fmla="*/ 0 60000 65536"/>
                  <a:gd name="T7" fmla="*/ 0 60000 65536"/>
                  <a:gd name="T8" fmla="*/ 0 60000 65536"/>
                  <a:gd name="T9" fmla="*/ 0 w 138"/>
                  <a:gd name="T10" fmla="*/ 0 h 66"/>
                  <a:gd name="T11" fmla="*/ 138 w 138"/>
                  <a:gd name="T12" fmla="*/ 66 h 66"/>
                </a:gdLst>
                <a:ahLst/>
                <a:cxnLst>
                  <a:cxn ang="T6">
                    <a:pos x="T0" y="T1"/>
                  </a:cxn>
                  <a:cxn ang="T7">
                    <a:pos x="T2" y="T3"/>
                  </a:cxn>
                  <a:cxn ang="T8">
                    <a:pos x="T4" y="T5"/>
                  </a:cxn>
                </a:cxnLst>
                <a:rect l="T9" t="T10" r="T11" b="T12"/>
                <a:pathLst>
                  <a:path w="138" h="66">
                    <a:moveTo>
                      <a:pt x="0" y="0"/>
                    </a:moveTo>
                    <a:lnTo>
                      <a:pt x="66" y="27"/>
                    </a:lnTo>
                    <a:lnTo>
                      <a:pt x="138" y="6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8216" name="Freeform 13"/>
              <p:cNvSpPr>
                <a:spLocks/>
              </p:cNvSpPr>
              <p:nvPr/>
            </p:nvSpPr>
            <p:spPr bwMode="auto">
              <a:xfrm rot="-1242821">
                <a:off x="4093" y="2384"/>
                <a:ext cx="15" cy="48"/>
              </a:xfrm>
              <a:custGeom>
                <a:avLst/>
                <a:gdLst>
                  <a:gd name="T0" fmla="*/ 0 w 70"/>
                  <a:gd name="T1" fmla="*/ 0 h 169"/>
                  <a:gd name="T2" fmla="*/ 0 w 70"/>
                  <a:gd name="T3" fmla="*/ 0 h 169"/>
                  <a:gd name="T4" fmla="*/ 0 w 70"/>
                  <a:gd name="T5" fmla="*/ 0 h 169"/>
                  <a:gd name="T6" fmla="*/ 0 w 70"/>
                  <a:gd name="T7" fmla="*/ 0 h 169"/>
                  <a:gd name="T8" fmla="*/ 0 w 70"/>
                  <a:gd name="T9" fmla="*/ 0 h 169"/>
                  <a:gd name="T10" fmla="*/ 0 w 70"/>
                  <a:gd name="T11" fmla="*/ 0 h 169"/>
                  <a:gd name="T12" fmla="*/ 0 w 70"/>
                  <a:gd name="T13" fmla="*/ 0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8217" name="Freeform 14"/>
              <p:cNvSpPr>
                <a:spLocks/>
              </p:cNvSpPr>
              <p:nvPr/>
            </p:nvSpPr>
            <p:spPr bwMode="auto">
              <a:xfrm rot="-832342">
                <a:off x="4167" y="2231"/>
                <a:ext cx="12" cy="29"/>
              </a:xfrm>
              <a:custGeom>
                <a:avLst/>
                <a:gdLst>
                  <a:gd name="T0" fmla="*/ 0 w 50"/>
                  <a:gd name="T1" fmla="*/ 0 h 93"/>
                  <a:gd name="T2" fmla="*/ 0 w 50"/>
                  <a:gd name="T3" fmla="*/ 0 h 93"/>
                  <a:gd name="T4" fmla="*/ 0 w 50"/>
                  <a:gd name="T5" fmla="*/ 0 h 93"/>
                  <a:gd name="T6" fmla="*/ 0 w 50"/>
                  <a:gd name="T7" fmla="*/ 0 h 93"/>
                  <a:gd name="T8" fmla="*/ 0 w 50"/>
                  <a:gd name="T9" fmla="*/ 0 h 93"/>
                  <a:gd name="T10" fmla="*/ 0 60000 65536"/>
                  <a:gd name="T11" fmla="*/ 0 60000 65536"/>
                  <a:gd name="T12" fmla="*/ 0 60000 65536"/>
                  <a:gd name="T13" fmla="*/ 0 60000 65536"/>
                  <a:gd name="T14" fmla="*/ 0 60000 65536"/>
                  <a:gd name="T15" fmla="*/ 0 w 50"/>
                  <a:gd name="T16" fmla="*/ 0 h 93"/>
                  <a:gd name="T17" fmla="*/ 50 w 50"/>
                  <a:gd name="T18" fmla="*/ 93 h 93"/>
                </a:gdLst>
                <a:ahLst/>
                <a:cxnLst>
                  <a:cxn ang="T10">
                    <a:pos x="T0" y="T1"/>
                  </a:cxn>
                  <a:cxn ang="T11">
                    <a:pos x="T2" y="T3"/>
                  </a:cxn>
                  <a:cxn ang="T12">
                    <a:pos x="T4" y="T5"/>
                  </a:cxn>
                  <a:cxn ang="T13">
                    <a:pos x="T6" y="T7"/>
                  </a:cxn>
                  <a:cxn ang="T14">
                    <a:pos x="T8" y="T9"/>
                  </a:cxn>
                </a:cxnLst>
                <a:rect l="T15" t="T16" r="T17" b="T18"/>
                <a:pathLst>
                  <a:path w="50" h="93">
                    <a:moveTo>
                      <a:pt x="0" y="0"/>
                    </a:moveTo>
                    <a:lnTo>
                      <a:pt x="0" y="32"/>
                    </a:lnTo>
                    <a:lnTo>
                      <a:pt x="6" y="57"/>
                    </a:lnTo>
                    <a:lnTo>
                      <a:pt x="25" y="82"/>
                    </a:lnTo>
                    <a:lnTo>
                      <a:pt x="50" y="9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8218" name="Freeform 15"/>
              <p:cNvSpPr>
                <a:spLocks/>
              </p:cNvSpPr>
              <p:nvPr/>
            </p:nvSpPr>
            <p:spPr bwMode="auto">
              <a:xfrm rot="-1712274">
                <a:off x="4076" y="2259"/>
                <a:ext cx="9" cy="22"/>
              </a:xfrm>
              <a:custGeom>
                <a:avLst/>
                <a:gdLst>
                  <a:gd name="T0" fmla="*/ 0 w 19"/>
                  <a:gd name="T1" fmla="*/ 0 h 43"/>
                  <a:gd name="T2" fmla="*/ 0 w 19"/>
                  <a:gd name="T3" fmla="*/ 1 h 43"/>
                  <a:gd name="T4" fmla="*/ 0 w 19"/>
                  <a:gd name="T5" fmla="*/ 1 h 43"/>
                  <a:gd name="T6" fmla="*/ 0 w 19"/>
                  <a:gd name="T7" fmla="*/ 1 h 43"/>
                  <a:gd name="T8" fmla="*/ 0 60000 65536"/>
                  <a:gd name="T9" fmla="*/ 0 60000 65536"/>
                  <a:gd name="T10" fmla="*/ 0 60000 65536"/>
                  <a:gd name="T11" fmla="*/ 0 60000 65536"/>
                  <a:gd name="T12" fmla="*/ 0 w 19"/>
                  <a:gd name="T13" fmla="*/ 0 h 43"/>
                  <a:gd name="T14" fmla="*/ 19 w 19"/>
                  <a:gd name="T15" fmla="*/ 43 h 43"/>
                </a:gdLst>
                <a:ahLst/>
                <a:cxnLst>
                  <a:cxn ang="T8">
                    <a:pos x="T0" y="T1"/>
                  </a:cxn>
                  <a:cxn ang="T9">
                    <a:pos x="T2" y="T3"/>
                  </a:cxn>
                  <a:cxn ang="T10">
                    <a:pos x="T4" y="T5"/>
                  </a:cxn>
                  <a:cxn ang="T11">
                    <a:pos x="T6" y="T7"/>
                  </a:cxn>
                </a:cxnLst>
                <a:rect l="T12" t="T13" r="T14" b="T15"/>
                <a:pathLst>
                  <a:path w="19" h="43">
                    <a:moveTo>
                      <a:pt x="0" y="0"/>
                    </a:moveTo>
                    <a:lnTo>
                      <a:pt x="0" y="14"/>
                    </a:lnTo>
                    <a:lnTo>
                      <a:pt x="4" y="28"/>
                    </a:lnTo>
                    <a:lnTo>
                      <a:pt x="19" y="4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nvGrpSpPr>
              <p:cNvPr id="8219" name="Group 16"/>
              <p:cNvGrpSpPr>
                <a:grpSpLocks/>
              </p:cNvGrpSpPr>
              <p:nvPr/>
            </p:nvGrpSpPr>
            <p:grpSpPr bwMode="auto">
              <a:xfrm rot="-9224892">
                <a:off x="4462" y="2466"/>
                <a:ext cx="242" cy="270"/>
                <a:chOff x="2457" y="2549"/>
                <a:chExt cx="557" cy="547"/>
              </a:xfrm>
            </p:grpSpPr>
            <p:sp>
              <p:nvSpPr>
                <p:cNvPr id="8222" name="Freeform 17"/>
                <p:cNvSpPr>
                  <a:spLocks/>
                </p:cNvSpPr>
                <p:nvPr/>
              </p:nvSpPr>
              <p:spPr bwMode="auto">
                <a:xfrm>
                  <a:off x="2457" y="2549"/>
                  <a:ext cx="557" cy="547"/>
                </a:xfrm>
                <a:custGeom>
                  <a:avLst/>
                  <a:gdLst>
                    <a:gd name="T0" fmla="*/ 5 w 1112"/>
                    <a:gd name="T1" fmla="*/ 1 h 1094"/>
                    <a:gd name="T2" fmla="*/ 5 w 1112"/>
                    <a:gd name="T3" fmla="*/ 2 h 1094"/>
                    <a:gd name="T4" fmla="*/ 4 w 1112"/>
                    <a:gd name="T5" fmla="*/ 2 h 1094"/>
                    <a:gd name="T6" fmla="*/ 4 w 1112"/>
                    <a:gd name="T7" fmla="*/ 2 h 1094"/>
                    <a:gd name="T8" fmla="*/ 4 w 1112"/>
                    <a:gd name="T9" fmla="*/ 3 h 1094"/>
                    <a:gd name="T10" fmla="*/ 4 w 1112"/>
                    <a:gd name="T11" fmla="*/ 3 h 1094"/>
                    <a:gd name="T12" fmla="*/ 4 w 1112"/>
                    <a:gd name="T13" fmla="*/ 4 h 1094"/>
                    <a:gd name="T14" fmla="*/ 4 w 1112"/>
                    <a:gd name="T15" fmla="*/ 4 h 1094"/>
                    <a:gd name="T16" fmla="*/ 4 w 1112"/>
                    <a:gd name="T17" fmla="*/ 4 h 1094"/>
                    <a:gd name="T18" fmla="*/ 4 w 1112"/>
                    <a:gd name="T19" fmla="*/ 5 h 1094"/>
                    <a:gd name="T20" fmla="*/ 1 w 1112"/>
                    <a:gd name="T21" fmla="*/ 5 h 1094"/>
                    <a:gd name="T22" fmla="*/ 1 w 1112"/>
                    <a:gd name="T23" fmla="*/ 2 h 1094"/>
                    <a:gd name="T24" fmla="*/ 1 w 1112"/>
                    <a:gd name="T25" fmla="*/ 1 h 1094"/>
                    <a:gd name="T26" fmla="*/ 0 w 1112"/>
                    <a:gd name="T27" fmla="*/ 0 h 1094"/>
                    <a:gd name="T28" fmla="*/ 2 w 1112"/>
                    <a:gd name="T29" fmla="*/ 1 h 1094"/>
                    <a:gd name="T30" fmla="*/ 3 w 1112"/>
                    <a:gd name="T31" fmla="*/ 1 h 1094"/>
                    <a:gd name="T32" fmla="*/ 4 w 1112"/>
                    <a:gd name="T33" fmla="*/ 1 h 1094"/>
                    <a:gd name="T34" fmla="*/ 5 w 1112"/>
                    <a:gd name="T35" fmla="*/ 1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8223" name="Oval 18"/>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Times New Roman" panose="02020603050405020304" pitchFamily="18" charset="0"/>
                    <a:cs typeface="Times New Roman" panose="02020603050405020304" pitchFamily="18" charset="0"/>
                  </a:endParaRPr>
                </a:p>
              </p:txBody>
            </p:sp>
          </p:grpSp>
          <p:sp>
            <p:nvSpPr>
              <p:cNvPr id="8220" name="Freeform 19"/>
              <p:cNvSpPr>
                <a:spLocks/>
              </p:cNvSpPr>
              <p:nvPr/>
            </p:nvSpPr>
            <p:spPr bwMode="auto">
              <a:xfrm rot="-5887819">
                <a:off x="4165" y="2435"/>
                <a:ext cx="13" cy="9"/>
              </a:xfrm>
              <a:custGeom>
                <a:avLst/>
                <a:gdLst>
                  <a:gd name="T0" fmla="*/ 0 w 55"/>
                  <a:gd name="T1" fmla="*/ 0 h 33"/>
                  <a:gd name="T2" fmla="*/ 0 w 55"/>
                  <a:gd name="T3" fmla="*/ 0 h 33"/>
                  <a:gd name="T4" fmla="*/ 0 w 55"/>
                  <a:gd name="T5" fmla="*/ 0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8221" name="Freeform 20"/>
              <p:cNvSpPr>
                <a:spLocks/>
              </p:cNvSpPr>
              <p:nvPr/>
            </p:nvSpPr>
            <p:spPr bwMode="auto">
              <a:xfrm rot="-487818">
                <a:off x="4282" y="2181"/>
                <a:ext cx="47" cy="29"/>
              </a:xfrm>
              <a:custGeom>
                <a:avLst/>
                <a:gdLst>
                  <a:gd name="T0" fmla="*/ 0 w 53"/>
                  <a:gd name="T1" fmla="*/ 0 h 34"/>
                  <a:gd name="T2" fmla="*/ 7 w 53"/>
                  <a:gd name="T3" fmla="*/ 3 h 34"/>
                  <a:gd name="T4" fmla="*/ 20 w 53"/>
                  <a:gd name="T5" fmla="*/ 9 h 34"/>
                  <a:gd name="T6" fmla="*/ 0 60000 65536"/>
                  <a:gd name="T7" fmla="*/ 0 60000 65536"/>
                  <a:gd name="T8" fmla="*/ 0 60000 65536"/>
                  <a:gd name="T9" fmla="*/ 0 w 53"/>
                  <a:gd name="T10" fmla="*/ 0 h 34"/>
                  <a:gd name="T11" fmla="*/ 53 w 53"/>
                  <a:gd name="T12" fmla="*/ 34 h 34"/>
                </a:gdLst>
                <a:ahLst/>
                <a:cxnLst>
                  <a:cxn ang="T6">
                    <a:pos x="T0" y="T1"/>
                  </a:cxn>
                  <a:cxn ang="T7">
                    <a:pos x="T2" y="T3"/>
                  </a:cxn>
                  <a:cxn ang="T8">
                    <a:pos x="T4" y="T5"/>
                  </a:cxn>
                </a:cxnLst>
                <a:rect l="T9" t="T10" r="T11" b="T12"/>
                <a:pathLst>
                  <a:path w="53" h="34">
                    <a:moveTo>
                      <a:pt x="0" y="0"/>
                    </a:moveTo>
                    <a:lnTo>
                      <a:pt x="17" y="8"/>
                    </a:lnTo>
                    <a:lnTo>
                      <a:pt x="53" y="3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grpSp>
      <p:sp>
        <p:nvSpPr>
          <p:cNvPr id="8197" name="Freeform 21"/>
          <p:cNvSpPr>
            <a:spLocks/>
          </p:cNvSpPr>
          <p:nvPr/>
        </p:nvSpPr>
        <p:spPr bwMode="auto">
          <a:xfrm>
            <a:off x="7249887" y="3433354"/>
            <a:ext cx="201613" cy="204788"/>
          </a:xfrm>
          <a:custGeom>
            <a:avLst/>
            <a:gdLst>
              <a:gd name="T0" fmla="*/ 2147483646 w 127"/>
              <a:gd name="T1" fmla="*/ 2147483646 h 177"/>
              <a:gd name="T2" fmla="*/ 2147483646 w 127"/>
              <a:gd name="T3" fmla="*/ 2147483646 h 177"/>
              <a:gd name="T4" fmla="*/ 2147483646 w 127"/>
              <a:gd name="T5" fmla="*/ 2147483646 h 177"/>
              <a:gd name="T6" fmla="*/ 2147483646 w 127"/>
              <a:gd name="T7" fmla="*/ 2147483646 h 177"/>
              <a:gd name="T8" fmla="*/ 2147483646 w 127"/>
              <a:gd name="T9" fmla="*/ 2147483646 h 177"/>
              <a:gd name="T10" fmla="*/ 2147483646 w 127"/>
              <a:gd name="T11" fmla="*/ 2147483646 h 177"/>
              <a:gd name="T12" fmla="*/ 2147483646 w 127"/>
              <a:gd name="T13" fmla="*/ 2147483646 h 177"/>
              <a:gd name="T14" fmla="*/ 0 60000 65536"/>
              <a:gd name="T15" fmla="*/ 0 60000 65536"/>
              <a:gd name="T16" fmla="*/ 0 60000 65536"/>
              <a:gd name="T17" fmla="*/ 0 60000 65536"/>
              <a:gd name="T18" fmla="*/ 0 60000 65536"/>
              <a:gd name="T19" fmla="*/ 0 60000 65536"/>
              <a:gd name="T20" fmla="*/ 0 60000 65536"/>
              <a:gd name="T21" fmla="*/ 0 w 127"/>
              <a:gd name="T22" fmla="*/ 0 h 177"/>
              <a:gd name="T23" fmla="*/ 127 w 127"/>
              <a:gd name="T24" fmla="*/ 177 h 1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177">
                <a:moveTo>
                  <a:pt x="7" y="5"/>
                </a:moveTo>
                <a:cubicBezTo>
                  <a:pt x="79" y="17"/>
                  <a:pt x="104" y="19"/>
                  <a:pt x="127" y="89"/>
                </a:cubicBezTo>
                <a:cubicBezTo>
                  <a:pt x="119" y="105"/>
                  <a:pt x="110" y="121"/>
                  <a:pt x="103" y="137"/>
                </a:cubicBezTo>
                <a:cubicBezTo>
                  <a:pt x="98" y="149"/>
                  <a:pt x="103" y="171"/>
                  <a:pt x="91" y="173"/>
                </a:cubicBezTo>
                <a:cubicBezTo>
                  <a:pt x="73" y="177"/>
                  <a:pt x="59" y="157"/>
                  <a:pt x="43" y="149"/>
                </a:cubicBezTo>
                <a:cubicBezTo>
                  <a:pt x="49" y="118"/>
                  <a:pt x="67" y="83"/>
                  <a:pt x="43" y="53"/>
                </a:cubicBezTo>
                <a:cubicBezTo>
                  <a:pt x="0" y="0"/>
                  <a:pt x="7" y="57"/>
                  <a:pt x="7" y="5"/>
                </a:cubicBezTo>
                <a:close/>
              </a:path>
            </a:pathLst>
          </a:custGeom>
          <a:solidFill>
            <a:srgbClr val="C243C5"/>
          </a:solidFill>
          <a:ln w="9525">
            <a:solidFill>
              <a:schemeClr val="bg2"/>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262" name="Freeform 22"/>
          <p:cNvSpPr>
            <a:spLocks/>
          </p:cNvSpPr>
          <p:nvPr/>
        </p:nvSpPr>
        <p:spPr bwMode="auto">
          <a:xfrm>
            <a:off x="7859485" y="3204757"/>
            <a:ext cx="185739" cy="252413"/>
          </a:xfrm>
          <a:custGeom>
            <a:avLst/>
            <a:gdLst>
              <a:gd name="T0" fmla="*/ 2147483646 w 117"/>
              <a:gd name="T1" fmla="*/ 2147483646 h 207"/>
              <a:gd name="T2" fmla="*/ 2147483646 w 117"/>
              <a:gd name="T3" fmla="*/ 2147483646 h 207"/>
              <a:gd name="T4" fmla="*/ 2147483646 w 117"/>
              <a:gd name="T5" fmla="*/ 2147483646 h 207"/>
              <a:gd name="T6" fmla="*/ 2147483646 w 117"/>
              <a:gd name="T7" fmla="*/ 2147483646 h 207"/>
              <a:gd name="T8" fmla="*/ 2147483646 w 117"/>
              <a:gd name="T9" fmla="*/ 2147483646 h 207"/>
              <a:gd name="T10" fmla="*/ 2147483646 w 117"/>
              <a:gd name="T11" fmla="*/ 2147483646 h 207"/>
              <a:gd name="T12" fmla="*/ 0 60000 65536"/>
              <a:gd name="T13" fmla="*/ 0 60000 65536"/>
              <a:gd name="T14" fmla="*/ 0 60000 65536"/>
              <a:gd name="T15" fmla="*/ 0 60000 65536"/>
              <a:gd name="T16" fmla="*/ 0 60000 65536"/>
              <a:gd name="T17" fmla="*/ 0 60000 65536"/>
              <a:gd name="T18" fmla="*/ 0 w 117"/>
              <a:gd name="T19" fmla="*/ 0 h 207"/>
              <a:gd name="T20" fmla="*/ 117 w 117"/>
              <a:gd name="T21" fmla="*/ 207 h 207"/>
            </a:gdLst>
            <a:ahLst/>
            <a:cxnLst>
              <a:cxn ang="T12">
                <a:pos x="T0" y="T1"/>
              </a:cxn>
              <a:cxn ang="T13">
                <a:pos x="T2" y="T3"/>
              </a:cxn>
              <a:cxn ang="T14">
                <a:pos x="T4" y="T5"/>
              </a:cxn>
              <a:cxn ang="T15">
                <a:pos x="T6" y="T7"/>
              </a:cxn>
              <a:cxn ang="T16">
                <a:pos x="T8" y="T9"/>
              </a:cxn>
              <a:cxn ang="T17">
                <a:pos x="T10" y="T11"/>
              </a:cxn>
            </a:cxnLst>
            <a:rect l="T18" t="T19" r="T20" b="T21"/>
            <a:pathLst>
              <a:path w="117" h="207">
                <a:moveTo>
                  <a:pt x="9" y="70"/>
                </a:moveTo>
                <a:cubicBezTo>
                  <a:pt x="22" y="191"/>
                  <a:pt x="0" y="207"/>
                  <a:pt x="117" y="178"/>
                </a:cubicBezTo>
                <a:cubicBezTo>
                  <a:pt x="113" y="158"/>
                  <a:pt x="116" y="135"/>
                  <a:pt x="105" y="118"/>
                </a:cubicBezTo>
                <a:cubicBezTo>
                  <a:pt x="64" y="57"/>
                  <a:pt x="52" y="175"/>
                  <a:pt x="81" y="58"/>
                </a:cubicBezTo>
                <a:cubicBezTo>
                  <a:pt x="43" y="0"/>
                  <a:pt x="71" y="20"/>
                  <a:pt x="33" y="58"/>
                </a:cubicBezTo>
                <a:cubicBezTo>
                  <a:pt x="27" y="64"/>
                  <a:pt x="17" y="66"/>
                  <a:pt x="9" y="70"/>
                </a:cubicBezTo>
                <a:close/>
              </a:path>
            </a:pathLst>
          </a:custGeom>
          <a:solidFill>
            <a:srgbClr val="0000CC"/>
          </a:solidFill>
          <a:ln w="9525">
            <a:solidFill>
              <a:schemeClr val="bg2"/>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199" name="Freeform 23"/>
          <p:cNvSpPr>
            <a:spLocks/>
          </p:cNvSpPr>
          <p:nvPr/>
        </p:nvSpPr>
        <p:spPr bwMode="auto">
          <a:xfrm>
            <a:off x="7021286" y="3204757"/>
            <a:ext cx="198439" cy="220663"/>
          </a:xfrm>
          <a:custGeom>
            <a:avLst/>
            <a:gdLst>
              <a:gd name="T0" fmla="*/ 2147483646 w 125"/>
              <a:gd name="T1" fmla="*/ 0 h 139"/>
              <a:gd name="T2" fmla="*/ 2147483646 w 125"/>
              <a:gd name="T3" fmla="*/ 2147483646 h 139"/>
              <a:gd name="T4" fmla="*/ 2147483646 w 125"/>
              <a:gd name="T5" fmla="*/ 2147483646 h 139"/>
              <a:gd name="T6" fmla="*/ 2147483646 w 125"/>
              <a:gd name="T7" fmla="*/ 2147483646 h 139"/>
              <a:gd name="T8" fmla="*/ 2147483646 w 125"/>
              <a:gd name="T9" fmla="*/ 0 h 139"/>
              <a:gd name="T10" fmla="*/ 0 60000 65536"/>
              <a:gd name="T11" fmla="*/ 0 60000 65536"/>
              <a:gd name="T12" fmla="*/ 0 60000 65536"/>
              <a:gd name="T13" fmla="*/ 0 60000 65536"/>
              <a:gd name="T14" fmla="*/ 0 60000 65536"/>
              <a:gd name="T15" fmla="*/ 0 w 125"/>
              <a:gd name="T16" fmla="*/ 0 h 139"/>
              <a:gd name="T17" fmla="*/ 125 w 125"/>
              <a:gd name="T18" fmla="*/ 139 h 139"/>
            </a:gdLst>
            <a:ahLst/>
            <a:cxnLst>
              <a:cxn ang="T10">
                <a:pos x="T0" y="T1"/>
              </a:cxn>
              <a:cxn ang="T11">
                <a:pos x="T2" y="T3"/>
              </a:cxn>
              <a:cxn ang="T12">
                <a:pos x="T4" y="T5"/>
              </a:cxn>
              <a:cxn ang="T13">
                <a:pos x="T6" y="T7"/>
              </a:cxn>
              <a:cxn ang="T14">
                <a:pos x="T8" y="T9"/>
              </a:cxn>
            </a:cxnLst>
            <a:rect l="T15" t="T16" r="T17" b="T18"/>
            <a:pathLst>
              <a:path w="125" h="139">
                <a:moveTo>
                  <a:pt x="5" y="0"/>
                </a:moveTo>
                <a:cubicBezTo>
                  <a:pt x="9" y="32"/>
                  <a:pt x="0" y="68"/>
                  <a:pt x="17" y="96"/>
                </a:cubicBezTo>
                <a:cubicBezTo>
                  <a:pt x="43" y="139"/>
                  <a:pt x="94" y="116"/>
                  <a:pt x="125" y="108"/>
                </a:cubicBezTo>
                <a:cubicBezTo>
                  <a:pt x="68" y="89"/>
                  <a:pt x="71" y="79"/>
                  <a:pt x="89" y="24"/>
                </a:cubicBezTo>
                <a:cubicBezTo>
                  <a:pt x="37" y="7"/>
                  <a:pt x="65" y="15"/>
                  <a:pt x="5" y="0"/>
                </a:cubicBezTo>
                <a:close/>
              </a:path>
            </a:pathLst>
          </a:custGeom>
          <a:solidFill>
            <a:srgbClr val="C243C5"/>
          </a:solidFill>
          <a:ln w="9525">
            <a:solidFill>
              <a:schemeClr val="bg2"/>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200" name="Freeform 24"/>
          <p:cNvSpPr>
            <a:spLocks/>
          </p:cNvSpPr>
          <p:nvPr/>
        </p:nvSpPr>
        <p:spPr bwMode="auto">
          <a:xfrm>
            <a:off x="7478487" y="3204757"/>
            <a:ext cx="174625" cy="225425"/>
          </a:xfrm>
          <a:custGeom>
            <a:avLst/>
            <a:gdLst>
              <a:gd name="T0" fmla="*/ 2147483646 w 110"/>
              <a:gd name="T1" fmla="*/ 2147483646 h 142"/>
              <a:gd name="T2" fmla="*/ 2147483646 w 110"/>
              <a:gd name="T3" fmla="*/ 2147483646 h 142"/>
              <a:gd name="T4" fmla="*/ 2147483646 w 110"/>
              <a:gd name="T5" fmla="*/ 2147483646 h 142"/>
              <a:gd name="T6" fmla="*/ 2147483646 w 110"/>
              <a:gd name="T7" fmla="*/ 2147483646 h 142"/>
              <a:gd name="T8" fmla="*/ 0 60000 65536"/>
              <a:gd name="T9" fmla="*/ 0 60000 65536"/>
              <a:gd name="T10" fmla="*/ 0 60000 65536"/>
              <a:gd name="T11" fmla="*/ 0 60000 65536"/>
              <a:gd name="T12" fmla="*/ 0 w 110"/>
              <a:gd name="T13" fmla="*/ 0 h 142"/>
              <a:gd name="T14" fmla="*/ 110 w 110"/>
              <a:gd name="T15" fmla="*/ 142 h 142"/>
            </a:gdLst>
            <a:ahLst/>
            <a:cxnLst>
              <a:cxn ang="T8">
                <a:pos x="T0" y="T1"/>
              </a:cxn>
              <a:cxn ang="T9">
                <a:pos x="T2" y="T3"/>
              </a:cxn>
              <a:cxn ang="T10">
                <a:pos x="T4" y="T5"/>
              </a:cxn>
              <a:cxn ang="T11">
                <a:pos x="T6" y="T7"/>
              </a:cxn>
            </a:cxnLst>
            <a:rect l="T12" t="T13" r="T14" b="T15"/>
            <a:pathLst>
              <a:path w="110" h="142">
                <a:moveTo>
                  <a:pt x="2" y="48"/>
                </a:moveTo>
                <a:cubicBezTo>
                  <a:pt x="17" y="140"/>
                  <a:pt x="8" y="142"/>
                  <a:pt x="98" y="120"/>
                </a:cubicBezTo>
                <a:cubicBezTo>
                  <a:pt x="74" y="24"/>
                  <a:pt x="110" y="108"/>
                  <a:pt x="38" y="60"/>
                </a:cubicBezTo>
                <a:cubicBezTo>
                  <a:pt x="0" y="35"/>
                  <a:pt x="26" y="0"/>
                  <a:pt x="2" y="48"/>
                </a:cubicBezTo>
                <a:close/>
              </a:path>
            </a:pathLst>
          </a:custGeom>
          <a:solidFill>
            <a:srgbClr val="0000CC"/>
          </a:solidFill>
          <a:ln w="9525">
            <a:solidFill>
              <a:schemeClr val="bg2"/>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201" name="Freeform 25"/>
          <p:cNvSpPr>
            <a:spLocks/>
          </p:cNvSpPr>
          <p:nvPr/>
        </p:nvSpPr>
        <p:spPr bwMode="auto">
          <a:xfrm>
            <a:off x="7630885" y="3509554"/>
            <a:ext cx="211139" cy="222250"/>
          </a:xfrm>
          <a:custGeom>
            <a:avLst/>
            <a:gdLst>
              <a:gd name="T0" fmla="*/ 0 w 133"/>
              <a:gd name="T1" fmla="*/ 0 h 140"/>
              <a:gd name="T2" fmla="*/ 2147483646 w 133"/>
              <a:gd name="T3" fmla="*/ 2147483646 h 140"/>
              <a:gd name="T4" fmla="*/ 2147483646 w 133"/>
              <a:gd name="T5" fmla="*/ 2147483646 h 140"/>
              <a:gd name="T6" fmla="*/ 0 w 133"/>
              <a:gd name="T7" fmla="*/ 0 h 140"/>
              <a:gd name="T8" fmla="*/ 0 60000 65536"/>
              <a:gd name="T9" fmla="*/ 0 60000 65536"/>
              <a:gd name="T10" fmla="*/ 0 60000 65536"/>
              <a:gd name="T11" fmla="*/ 0 60000 65536"/>
              <a:gd name="T12" fmla="*/ 0 w 133"/>
              <a:gd name="T13" fmla="*/ 0 h 140"/>
              <a:gd name="T14" fmla="*/ 133 w 133"/>
              <a:gd name="T15" fmla="*/ 140 h 140"/>
            </a:gdLst>
            <a:ahLst/>
            <a:cxnLst>
              <a:cxn ang="T8">
                <a:pos x="T0" y="T1"/>
              </a:cxn>
              <a:cxn ang="T9">
                <a:pos x="T2" y="T3"/>
              </a:cxn>
              <a:cxn ang="T10">
                <a:pos x="T4" y="T5"/>
              </a:cxn>
              <a:cxn ang="T11">
                <a:pos x="T6" y="T7"/>
              </a:cxn>
            </a:cxnLst>
            <a:rect l="T12" t="T13" r="T14" b="T15"/>
            <a:pathLst>
              <a:path w="133" h="140">
                <a:moveTo>
                  <a:pt x="0" y="0"/>
                </a:moveTo>
                <a:cubicBezTo>
                  <a:pt x="8" y="24"/>
                  <a:pt x="3" y="59"/>
                  <a:pt x="24" y="72"/>
                </a:cubicBezTo>
                <a:cubicBezTo>
                  <a:pt x="133" y="140"/>
                  <a:pt x="88" y="27"/>
                  <a:pt x="84" y="12"/>
                </a:cubicBezTo>
                <a:cubicBezTo>
                  <a:pt x="31" y="30"/>
                  <a:pt x="59" y="30"/>
                  <a:pt x="0" y="0"/>
                </a:cubicBezTo>
                <a:close/>
              </a:path>
            </a:pathLst>
          </a:custGeom>
          <a:solidFill>
            <a:srgbClr val="C243C5"/>
          </a:solidFill>
          <a:ln w="9525">
            <a:solidFill>
              <a:schemeClr val="bg2"/>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202" name="Freeform 26"/>
          <p:cNvSpPr>
            <a:spLocks/>
          </p:cNvSpPr>
          <p:nvPr/>
        </p:nvSpPr>
        <p:spPr bwMode="auto">
          <a:xfrm>
            <a:off x="7707088" y="3128554"/>
            <a:ext cx="123825" cy="215900"/>
          </a:xfrm>
          <a:custGeom>
            <a:avLst/>
            <a:gdLst>
              <a:gd name="T0" fmla="*/ 2147483646 w 78"/>
              <a:gd name="T1" fmla="*/ 2147483646 h 136"/>
              <a:gd name="T2" fmla="*/ 2147483646 w 78"/>
              <a:gd name="T3" fmla="*/ 2147483646 h 136"/>
              <a:gd name="T4" fmla="*/ 2147483646 w 78"/>
              <a:gd name="T5" fmla="*/ 2147483646 h 136"/>
              <a:gd name="T6" fmla="*/ 2147483646 w 78"/>
              <a:gd name="T7" fmla="*/ 2147483646 h 136"/>
              <a:gd name="T8" fmla="*/ 0 60000 65536"/>
              <a:gd name="T9" fmla="*/ 0 60000 65536"/>
              <a:gd name="T10" fmla="*/ 0 60000 65536"/>
              <a:gd name="T11" fmla="*/ 0 60000 65536"/>
              <a:gd name="T12" fmla="*/ 0 w 78"/>
              <a:gd name="T13" fmla="*/ 0 h 136"/>
              <a:gd name="T14" fmla="*/ 78 w 78"/>
              <a:gd name="T15" fmla="*/ 136 h 136"/>
            </a:gdLst>
            <a:ahLst/>
            <a:cxnLst>
              <a:cxn ang="T8">
                <a:pos x="T0" y="T1"/>
              </a:cxn>
              <a:cxn ang="T9">
                <a:pos x="T2" y="T3"/>
              </a:cxn>
              <a:cxn ang="T10">
                <a:pos x="T4" y="T5"/>
              </a:cxn>
              <a:cxn ang="T11">
                <a:pos x="T6" y="T7"/>
              </a:cxn>
            </a:cxnLst>
            <a:rect l="T12" t="T13" r="T14" b="T15"/>
            <a:pathLst>
              <a:path w="78" h="136">
                <a:moveTo>
                  <a:pt x="18" y="63"/>
                </a:moveTo>
                <a:cubicBezTo>
                  <a:pt x="14" y="51"/>
                  <a:pt x="0" y="38"/>
                  <a:pt x="6" y="27"/>
                </a:cubicBezTo>
                <a:cubicBezTo>
                  <a:pt x="20" y="0"/>
                  <a:pt x="64" y="22"/>
                  <a:pt x="78" y="27"/>
                </a:cubicBezTo>
                <a:cubicBezTo>
                  <a:pt x="70" y="57"/>
                  <a:pt x="54" y="136"/>
                  <a:pt x="18" y="63"/>
                </a:cubicBezTo>
                <a:close/>
              </a:path>
            </a:pathLst>
          </a:custGeom>
          <a:solidFill>
            <a:schemeClr val="accent1"/>
          </a:solidFill>
          <a:ln w="9525">
            <a:solidFill>
              <a:schemeClr val="bg2"/>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267" name="Freeform 27"/>
          <p:cNvSpPr>
            <a:spLocks/>
          </p:cNvSpPr>
          <p:nvPr/>
        </p:nvSpPr>
        <p:spPr bwMode="auto">
          <a:xfrm>
            <a:off x="7673750" y="3128554"/>
            <a:ext cx="185737" cy="228600"/>
          </a:xfrm>
          <a:custGeom>
            <a:avLst/>
            <a:gdLst>
              <a:gd name="T0" fmla="*/ 2147483646 w 127"/>
              <a:gd name="T1" fmla="*/ 2147483646 h 177"/>
              <a:gd name="T2" fmla="*/ 2147483646 w 127"/>
              <a:gd name="T3" fmla="*/ 2147483646 h 177"/>
              <a:gd name="T4" fmla="*/ 2147483646 w 127"/>
              <a:gd name="T5" fmla="*/ 2147483646 h 177"/>
              <a:gd name="T6" fmla="*/ 2147483646 w 127"/>
              <a:gd name="T7" fmla="*/ 2147483646 h 177"/>
              <a:gd name="T8" fmla="*/ 2147483646 w 127"/>
              <a:gd name="T9" fmla="*/ 2147483646 h 177"/>
              <a:gd name="T10" fmla="*/ 2147483646 w 127"/>
              <a:gd name="T11" fmla="*/ 2147483646 h 177"/>
              <a:gd name="T12" fmla="*/ 2147483646 w 127"/>
              <a:gd name="T13" fmla="*/ 2147483646 h 177"/>
              <a:gd name="T14" fmla="*/ 0 60000 65536"/>
              <a:gd name="T15" fmla="*/ 0 60000 65536"/>
              <a:gd name="T16" fmla="*/ 0 60000 65536"/>
              <a:gd name="T17" fmla="*/ 0 60000 65536"/>
              <a:gd name="T18" fmla="*/ 0 60000 65536"/>
              <a:gd name="T19" fmla="*/ 0 60000 65536"/>
              <a:gd name="T20" fmla="*/ 0 60000 65536"/>
              <a:gd name="T21" fmla="*/ 0 w 127"/>
              <a:gd name="T22" fmla="*/ 0 h 177"/>
              <a:gd name="T23" fmla="*/ 127 w 127"/>
              <a:gd name="T24" fmla="*/ 177 h 1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177">
                <a:moveTo>
                  <a:pt x="7" y="5"/>
                </a:moveTo>
                <a:cubicBezTo>
                  <a:pt x="79" y="17"/>
                  <a:pt x="104" y="19"/>
                  <a:pt x="127" y="89"/>
                </a:cubicBezTo>
                <a:cubicBezTo>
                  <a:pt x="119" y="105"/>
                  <a:pt x="110" y="121"/>
                  <a:pt x="103" y="137"/>
                </a:cubicBezTo>
                <a:cubicBezTo>
                  <a:pt x="98" y="149"/>
                  <a:pt x="103" y="171"/>
                  <a:pt x="91" y="173"/>
                </a:cubicBezTo>
                <a:cubicBezTo>
                  <a:pt x="73" y="177"/>
                  <a:pt x="59" y="157"/>
                  <a:pt x="43" y="149"/>
                </a:cubicBezTo>
                <a:cubicBezTo>
                  <a:pt x="49" y="118"/>
                  <a:pt x="67" y="83"/>
                  <a:pt x="43" y="53"/>
                </a:cubicBezTo>
                <a:cubicBezTo>
                  <a:pt x="0" y="0"/>
                  <a:pt x="7" y="57"/>
                  <a:pt x="7" y="5"/>
                </a:cubicBezTo>
                <a:close/>
              </a:path>
            </a:pathLst>
          </a:custGeom>
          <a:solidFill>
            <a:srgbClr val="C243C5"/>
          </a:solidFill>
          <a:ln w="9525">
            <a:solidFill>
              <a:schemeClr val="bg2"/>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268" name="Freeform 28"/>
          <p:cNvSpPr>
            <a:spLocks/>
          </p:cNvSpPr>
          <p:nvPr/>
        </p:nvSpPr>
        <p:spPr bwMode="auto">
          <a:xfrm>
            <a:off x="8392885" y="2976157"/>
            <a:ext cx="76200" cy="252413"/>
          </a:xfrm>
          <a:custGeom>
            <a:avLst/>
            <a:gdLst>
              <a:gd name="T0" fmla="*/ 2147483646 w 117"/>
              <a:gd name="T1" fmla="*/ 2147483646 h 207"/>
              <a:gd name="T2" fmla="*/ 2147483646 w 117"/>
              <a:gd name="T3" fmla="*/ 2147483646 h 207"/>
              <a:gd name="T4" fmla="*/ 2147483646 w 117"/>
              <a:gd name="T5" fmla="*/ 2147483646 h 207"/>
              <a:gd name="T6" fmla="*/ 2147483646 w 117"/>
              <a:gd name="T7" fmla="*/ 2147483646 h 207"/>
              <a:gd name="T8" fmla="*/ 2147483646 w 117"/>
              <a:gd name="T9" fmla="*/ 2147483646 h 207"/>
              <a:gd name="T10" fmla="*/ 2147483646 w 117"/>
              <a:gd name="T11" fmla="*/ 2147483646 h 207"/>
              <a:gd name="T12" fmla="*/ 0 60000 65536"/>
              <a:gd name="T13" fmla="*/ 0 60000 65536"/>
              <a:gd name="T14" fmla="*/ 0 60000 65536"/>
              <a:gd name="T15" fmla="*/ 0 60000 65536"/>
              <a:gd name="T16" fmla="*/ 0 60000 65536"/>
              <a:gd name="T17" fmla="*/ 0 60000 65536"/>
              <a:gd name="T18" fmla="*/ 0 w 117"/>
              <a:gd name="T19" fmla="*/ 0 h 207"/>
              <a:gd name="T20" fmla="*/ 117 w 117"/>
              <a:gd name="T21" fmla="*/ 207 h 207"/>
            </a:gdLst>
            <a:ahLst/>
            <a:cxnLst>
              <a:cxn ang="T12">
                <a:pos x="T0" y="T1"/>
              </a:cxn>
              <a:cxn ang="T13">
                <a:pos x="T2" y="T3"/>
              </a:cxn>
              <a:cxn ang="T14">
                <a:pos x="T4" y="T5"/>
              </a:cxn>
              <a:cxn ang="T15">
                <a:pos x="T6" y="T7"/>
              </a:cxn>
              <a:cxn ang="T16">
                <a:pos x="T8" y="T9"/>
              </a:cxn>
              <a:cxn ang="T17">
                <a:pos x="T10" y="T11"/>
              </a:cxn>
            </a:cxnLst>
            <a:rect l="T18" t="T19" r="T20" b="T21"/>
            <a:pathLst>
              <a:path w="117" h="207">
                <a:moveTo>
                  <a:pt x="9" y="70"/>
                </a:moveTo>
                <a:cubicBezTo>
                  <a:pt x="22" y="191"/>
                  <a:pt x="0" y="207"/>
                  <a:pt x="117" y="178"/>
                </a:cubicBezTo>
                <a:cubicBezTo>
                  <a:pt x="113" y="158"/>
                  <a:pt x="116" y="135"/>
                  <a:pt x="105" y="118"/>
                </a:cubicBezTo>
                <a:cubicBezTo>
                  <a:pt x="64" y="57"/>
                  <a:pt x="52" y="175"/>
                  <a:pt x="81" y="58"/>
                </a:cubicBezTo>
                <a:cubicBezTo>
                  <a:pt x="43" y="0"/>
                  <a:pt x="71" y="20"/>
                  <a:pt x="33" y="58"/>
                </a:cubicBezTo>
                <a:cubicBezTo>
                  <a:pt x="27" y="64"/>
                  <a:pt x="17" y="66"/>
                  <a:pt x="9" y="70"/>
                </a:cubicBezTo>
                <a:close/>
              </a:path>
            </a:pathLst>
          </a:custGeom>
          <a:solidFill>
            <a:srgbClr val="0000CC"/>
          </a:solidFill>
          <a:ln w="9525">
            <a:solidFill>
              <a:schemeClr val="bg2"/>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269" name="Freeform 29"/>
          <p:cNvSpPr>
            <a:spLocks/>
          </p:cNvSpPr>
          <p:nvPr/>
        </p:nvSpPr>
        <p:spPr bwMode="auto">
          <a:xfrm>
            <a:off x="7445150" y="2976157"/>
            <a:ext cx="198437" cy="220663"/>
          </a:xfrm>
          <a:custGeom>
            <a:avLst/>
            <a:gdLst>
              <a:gd name="T0" fmla="*/ 2147483646 w 125"/>
              <a:gd name="T1" fmla="*/ 0 h 139"/>
              <a:gd name="T2" fmla="*/ 2147483646 w 125"/>
              <a:gd name="T3" fmla="*/ 2147483646 h 139"/>
              <a:gd name="T4" fmla="*/ 2147483646 w 125"/>
              <a:gd name="T5" fmla="*/ 2147483646 h 139"/>
              <a:gd name="T6" fmla="*/ 2147483646 w 125"/>
              <a:gd name="T7" fmla="*/ 2147483646 h 139"/>
              <a:gd name="T8" fmla="*/ 2147483646 w 125"/>
              <a:gd name="T9" fmla="*/ 0 h 139"/>
              <a:gd name="T10" fmla="*/ 0 60000 65536"/>
              <a:gd name="T11" fmla="*/ 0 60000 65536"/>
              <a:gd name="T12" fmla="*/ 0 60000 65536"/>
              <a:gd name="T13" fmla="*/ 0 60000 65536"/>
              <a:gd name="T14" fmla="*/ 0 60000 65536"/>
              <a:gd name="T15" fmla="*/ 0 w 125"/>
              <a:gd name="T16" fmla="*/ 0 h 139"/>
              <a:gd name="T17" fmla="*/ 125 w 125"/>
              <a:gd name="T18" fmla="*/ 139 h 139"/>
            </a:gdLst>
            <a:ahLst/>
            <a:cxnLst>
              <a:cxn ang="T10">
                <a:pos x="T0" y="T1"/>
              </a:cxn>
              <a:cxn ang="T11">
                <a:pos x="T2" y="T3"/>
              </a:cxn>
              <a:cxn ang="T12">
                <a:pos x="T4" y="T5"/>
              </a:cxn>
              <a:cxn ang="T13">
                <a:pos x="T6" y="T7"/>
              </a:cxn>
              <a:cxn ang="T14">
                <a:pos x="T8" y="T9"/>
              </a:cxn>
            </a:cxnLst>
            <a:rect l="T15" t="T16" r="T17" b="T18"/>
            <a:pathLst>
              <a:path w="125" h="139">
                <a:moveTo>
                  <a:pt x="5" y="0"/>
                </a:moveTo>
                <a:cubicBezTo>
                  <a:pt x="9" y="32"/>
                  <a:pt x="0" y="68"/>
                  <a:pt x="17" y="96"/>
                </a:cubicBezTo>
                <a:cubicBezTo>
                  <a:pt x="43" y="139"/>
                  <a:pt x="94" y="116"/>
                  <a:pt x="125" y="108"/>
                </a:cubicBezTo>
                <a:cubicBezTo>
                  <a:pt x="68" y="89"/>
                  <a:pt x="71" y="79"/>
                  <a:pt x="89" y="24"/>
                </a:cubicBezTo>
                <a:cubicBezTo>
                  <a:pt x="37" y="7"/>
                  <a:pt x="65" y="15"/>
                  <a:pt x="5" y="0"/>
                </a:cubicBezTo>
                <a:close/>
              </a:path>
            </a:pathLst>
          </a:custGeom>
          <a:solidFill>
            <a:srgbClr val="0000CC"/>
          </a:solidFill>
          <a:ln w="9525">
            <a:solidFill>
              <a:schemeClr val="bg2"/>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270" name="Freeform 30"/>
          <p:cNvSpPr>
            <a:spLocks/>
          </p:cNvSpPr>
          <p:nvPr/>
        </p:nvSpPr>
        <p:spPr bwMode="auto">
          <a:xfrm>
            <a:off x="7902350" y="2976157"/>
            <a:ext cx="174625" cy="225425"/>
          </a:xfrm>
          <a:custGeom>
            <a:avLst/>
            <a:gdLst>
              <a:gd name="T0" fmla="*/ 2147483646 w 110"/>
              <a:gd name="T1" fmla="*/ 2147483646 h 142"/>
              <a:gd name="T2" fmla="*/ 2147483646 w 110"/>
              <a:gd name="T3" fmla="*/ 2147483646 h 142"/>
              <a:gd name="T4" fmla="*/ 2147483646 w 110"/>
              <a:gd name="T5" fmla="*/ 2147483646 h 142"/>
              <a:gd name="T6" fmla="*/ 2147483646 w 110"/>
              <a:gd name="T7" fmla="*/ 2147483646 h 142"/>
              <a:gd name="T8" fmla="*/ 0 60000 65536"/>
              <a:gd name="T9" fmla="*/ 0 60000 65536"/>
              <a:gd name="T10" fmla="*/ 0 60000 65536"/>
              <a:gd name="T11" fmla="*/ 0 60000 65536"/>
              <a:gd name="T12" fmla="*/ 0 w 110"/>
              <a:gd name="T13" fmla="*/ 0 h 142"/>
              <a:gd name="T14" fmla="*/ 110 w 110"/>
              <a:gd name="T15" fmla="*/ 142 h 142"/>
            </a:gdLst>
            <a:ahLst/>
            <a:cxnLst>
              <a:cxn ang="T8">
                <a:pos x="T0" y="T1"/>
              </a:cxn>
              <a:cxn ang="T9">
                <a:pos x="T2" y="T3"/>
              </a:cxn>
              <a:cxn ang="T10">
                <a:pos x="T4" y="T5"/>
              </a:cxn>
              <a:cxn ang="T11">
                <a:pos x="T6" y="T7"/>
              </a:cxn>
            </a:cxnLst>
            <a:rect l="T12" t="T13" r="T14" b="T15"/>
            <a:pathLst>
              <a:path w="110" h="142">
                <a:moveTo>
                  <a:pt x="2" y="48"/>
                </a:moveTo>
                <a:cubicBezTo>
                  <a:pt x="17" y="140"/>
                  <a:pt x="8" y="142"/>
                  <a:pt x="98" y="120"/>
                </a:cubicBezTo>
                <a:cubicBezTo>
                  <a:pt x="74" y="24"/>
                  <a:pt x="110" y="108"/>
                  <a:pt x="38" y="60"/>
                </a:cubicBezTo>
                <a:cubicBezTo>
                  <a:pt x="0" y="35"/>
                  <a:pt x="26" y="0"/>
                  <a:pt x="2" y="48"/>
                </a:cubicBezTo>
                <a:close/>
              </a:path>
            </a:pathLst>
          </a:custGeom>
          <a:solidFill>
            <a:srgbClr val="0000CC"/>
          </a:solidFill>
          <a:ln w="9525">
            <a:solidFill>
              <a:schemeClr val="bg2"/>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271" name="Freeform 31"/>
          <p:cNvSpPr>
            <a:spLocks/>
          </p:cNvSpPr>
          <p:nvPr/>
        </p:nvSpPr>
        <p:spPr bwMode="auto">
          <a:xfrm>
            <a:off x="8054750" y="3280954"/>
            <a:ext cx="211137" cy="222250"/>
          </a:xfrm>
          <a:custGeom>
            <a:avLst/>
            <a:gdLst>
              <a:gd name="T0" fmla="*/ 0 w 133"/>
              <a:gd name="T1" fmla="*/ 0 h 140"/>
              <a:gd name="T2" fmla="*/ 2147483646 w 133"/>
              <a:gd name="T3" fmla="*/ 2147483646 h 140"/>
              <a:gd name="T4" fmla="*/ 2147483646 w 133"/>
              <a:gd name="T5" fmla="*/ 2147483646 h 140"/>
              <a:gd name="T6" fmla="*/ 0 w 133"/>
              <a:gd name="T7" fmla="*/ 0 h 140"/>
              <a:gd name="T8" fmla="*/ 0 60000 65536"/>
              <a:gd name="T9" fmla="*/ 0 60000 65536"/>
              <a:gd name="T10" fmla="*/ 0 60000 65536"/>
              <a:gd name="T11" fmla="*/ 0 60000 65536"/>
              <a:gd name="T12" fmla="*/ 0 w 133"/>
              <a:gd name="T13" fmla="*/ 0 h 140"/>
              <a:gd name="T14" fmla="*/ 133 w 133"/>
              <a:gd name="T15" fmla="*/ 140 h 140"/>
            </a:gdLst>
            <a:ahLst/>
            <a:cxnLst>
              <a:cxn ang="T8">
                <a:pos x="T0" y="T1"/>
              </a:cxn>
              <a:cxn ang="T9">
                <a:pos x="T2" y="T3"/>
              </a:cxn>
              <a:cxn ang="T10">
                <a:pos x="T4" y="T5"/>
              </a:cxn>
              <a:cxn ang="T11">
                <a:pos x="T6" y="T7"/>
              </a:cxn>
            </a:cxnLst>
            <a:rect l="T12" t="T13" r="T14" b="T15"/>
            <a:pathLst>
              <a:path w="133" h="140">
                <a:moveTo>
                  <a:pt x="0" y="0"/>
                </a:moveTo>
                <a:cubicBezTo>
                  <a:pt x="8" y="24"/>
                  <a:pt x="3" y="59"/>
                  <a:pt x="24" y="72"/>
                </a:cubicBezTo>
                <a:cubicBezTo>
                  <a:pt x="133" y="140"/>
                  <a:pt x="88" y="27"/>
                  <a:pt x="84" y="12"/>
                </a:cubicBezTo>
                <a:cubicBezTo>
                  <a:pt x="31" y="30"/>
                  <a:pt x="59" y="30"/>
                  <a:pt x="0" y="0"/>
                </a:cubicBezTo>
                <a:close/>
              </a:path>
            </a:pathLst>
          </a:custGeom>
          <a:solidFill>
            <a:srgbClr val="C243C5"/>
          </a:solidFill>
          <a:ln w="9525">
            <a:solidFill>
              <a:schemeClr val="bg2"/>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10272" name="Freeform 32"/>
          <p:cNvSpPr>
            <a:spLocks/>
          </p:cNvSpPr>
          <p:nvPr/>
        </p:nvSpPr>
        <p:spPr bwMode="auto">
          <a:xfrm>
            <a:off x="8130950" y="2899954"/>
            <a:ext cx="123825" cy="215900"/>
          </a:xfrm>
          <a:custGeom>
            <a:avLst/>
            <a:gdLst>
              <a:gd name="T0" fmla="*/ 2147483646 w 78"/>
              <a:gd name="T1" fmla="*/ 2147483646 h 136"/>
              <a:gd name="T2" fmla="*/ 2147483646 w 78"/>
              <a:gd name="T3" fmla="*/ 2147483646 h 136"/>
              <a:gd name="T4" fmla="*/ 2147483646 w 78"/>
              <a:gd name="T5" fmla="*/ 2147483646 h 136"/>
              <a:gd name="T6" fmla="*/ 2147483646 w 78"/>
              <a:gd name="T7" fmla="*/ 2147483646 h 136"/>
              <a:gd name="T8" fmla="*/ 0 60000 65536"/>
              <a:gd name="T9" fmla="*/ 0 60000 65536"/>
              <a:gd name="T10" fmla="*/ 0 60000 65536"/>
              <a:gd name="T11" fmla="*/ 0 60000 65536"/>
              <a:gd name="T12" fmla="*/ 0 w 78"/>
              <a:gd name="T13" fmla="*/ 0 h 136"/>
              <a:gd name="T14" fmla="*/ 78 w 78"/>
              <a:gd name="T15" fmla="*/ 136 h 136"/>
            </a:gdLst>
            <a:ahLst/>
            <a:cxnLst>
              <a:cxn ang="T8">
                <a:pos x="T0" y="T1"/>
              </a:cxn>
              <a:cxn ang="T9">
                <a:pos x="T2" y="T3"/>
              </a:cxn>
              <a:cxn ang="T10">
                <a:pos x="T4" y="T5"/>
              </a:cxn>
              <a:cxn ang="T11">
                <a:pos x="T6" y="T7"/>
              </a:cxn>
            </a:cxnLst>
            <a:rect l="T12" t="T13" r="T14" b="T15"/>
            <a:pathLst>
              <a:path w="78" h="136">
                <a:moveTo>
                  <a:pt x="18" y="63"/>
                </a:moveTo>
                <a:cubicBezTo>
                  <a:pt x="14" y="51"/>
                  <a:pt x="0" y="38"/>
                  <a:pt x="6" y="27"/>
                </a:cubicBezTo>
                <a:cubicBezTo>
                  <a:pt x="20" y="0"/>
                  <a:pt x="64" y="22"/>
                  <a:pt x="78" y="27"/>
                </a:cubicBezTo>
                <a:cubicBezTo>
                  <a:pt x="70" y="57"/>
                  <a:pt x="54" y="136"/>
                  <a:pt x="18" y="63"/>
                </a:cubicBezTo>
                <a:close/>
              </a:path>
            </a:pathLst>
          </a:custGeom>
          <a:solidFill>
            <a:srgbClr val="0000CC"/>
          </a:solidFill>
          <a:ln w="9525">
            <a:solidFill>
              <a:schemeClr val="bg2"/>
            </a:solidFill>
            <a:round/>
            <a:headEnd/>
            <a:tailEnd/>
          </a:ln>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8210" name="Text Box 34"/>
          <p:cNvSpPr txBox="1">
            <a:spLocks noChangeArrowheads="1"/>
          </p:cNvSpPr>
          <p:nvPr/>
        </p:nvSpPr>
        <p:spPr bwMode="auto">
          <a:xfrm>
            <a:off x="7173685" y="5947957"/>
            <a:ext cx="1600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a:latin typeface="Times New Roman" panose="02020603050405020304" pitchFamily="18" charset="0"/>
                <a:cs typeface="Times New Roman" panose="02020603050405020304" pitchFamily="18" charset="0"/>
              </a:rPr>
              <a:t>Vải khô</a:t>
            </a:r>
          </a:p>
        </p:txBody>
      </p:sp>
      <p:sp>
        <p:nvSpPr>
          <p:cNvPr id="37" name="Text Box 64"/>
          <p:cNvSpPr txBox="1">
            <a:spLocks noChangeArrowheads="1"/>
          </p:cNvSpPr>
          <p:nvPr/>
        </p:nvSpPr>
        <p:spPr bwMode="auto">
          <a:xfrm>
            <a:off x="429983" y="2097502"/>
            <a:ext cx="5676901"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a:latin typeface="Times New Roman" panose="02020603050405020304" pitchFamily="18" charset="0"/>
                <a:cs typeface="Times New Roman" panose="02020603050405020304" pitchFamily="18" charset="0"/>
              </a:rPr>
              <a:t>  Nếu dùng vải khô cọ xát vào thước nhựa rồi lần lượt làm như trên. Hãy quan sát TN rồi mô tả lại hiện tượng xảy ra.</a:t>
            </a:r>
          </a:p>
        </p:txBody>
      </p:sp>
      <p:sp>
        <p:nvSpPr>
          <p:cNvPr id="38" name="TextBox 37"/>
          <p:cNvSpPr txBox="1"/>
          <p:nvPr/>
        </p:nvSpPr>
        <p:spPr>
          <a:xfrm>
            <a:off x="294551" y="681336"/>
            <a:ext cx="6726735" cy="1384995"/>
          </a:xfrm>
          <a:prstGeom prst="rect">
            <a:avLst/>
          </a:prstGeom>
          <a:noFill/>
        </p:spPr>
        <p:txBody>
          <a:bodyPr wrap="square" rtlCol="0">
            <a:spAutoFit/>
          </a:bodyPr>
          <a:lstStyle/>
          <a:p>
            <a:pPr>
              <a:defRPr/>
            </a:pPr>
            <a:r>
              <a:rPr lang="en-US" sz="2800" b="1">
                <a:solidFill>
                  <a:srgbClr val="FF0000"/>
                </a:solidFill>
                <a:latin typeface="Times New Roman" pitchFamily="18" charset="0"/>
                <a:cs typeface="Times New Roman" pitchFamily="18" charset="0"/>
              </a:rPr>
              <a:t>I. SỰ NHIỄM ĐIỆN DO CỌ XÁT.</a:t>
            </a:r>
          </a:p>
          <a:p>
            <a:pPr>
              <a:defRPr/>
            </a:pPr>
            <a:r>
              <a:rPr lang="en-US" sz="2800">
                <a:latin typeface="Times New Roman" pitchFamily="18" charset="0"/>
                <a:cs typeface="Times New Roman" pitchFamily="18" charset="0"/>
              </a:rPr>
              <a:t>1. Làm vật nhiễm điện bằng cách cọ xát.</a:t>
            </a:r>
          </a:p>
          <a:p>
            <a:r>
              <a:rPr lang="en-US" sz="2800" b="1" i="1">
                <a:latin typeface="Times New Roman" panose="02020603050405020304" pitchFamily="18" charset="0"/>
                <a:cs typeface="Times New Roman" panose="02020603050405020304" pitchFamily="18" charset="0"/>
              </a:rPr>
              <a:t>Thí nghiệm 1</a:t>
            </a:r>
          </a:p>
        </p:txBody>
      </p:sp>
      <p:sp>
        <p:nvSpPr>
          <p:cNvPr id="39" name="TextBox 38"/>
          <p:cNvSpPr txBox="1"/>
          <p:nvPr/>
        </p:nvSpPr>
        <p:spPr>
          <a:xfrm>
            <a:off x="3588026" y="69574"/>
            <a:ext cx="5128591" cy="584775"/>
          </a:xfrm>
          <a:prstGeom prst="rect">
            <a:avLst/>
          </a:prstGeom>
          <a:noFill/>
        </p:spPr>
        <p:txBody>
          <a:bodyPr wrap="square" rtlCol="0">
            <a:spAutoFit/>
          </a:bodyPr>
          <a:lstStyle/>
          <a:p>
            <a:r>
              <a:rPr lang="en-US" sz="3200" b="1">
                <a:solidFill>
                  <a:srgbClr val="0070C0"/>
                </a:solidFill>
                <a:latin typeface="Times New Roman" pitchFamily="18" charset="0"/>
                <a:cs typeface="Times New Roman" pitchFamily="18" charset="0"/>
              </a:rPr>
              <a:t>BÀI 20: SỰ NHIỄM ĐIỆN </a:t>
            </a:r>
          </a:p>
        </p:txBody>
      </p:sp>
    </p:spTree>
    <p:extLst>
      <p:ext uri="{BB962C8B-B14F-4D97-AF65-F5344CB8AC3E}">
        <p14:creationId xmlns:p14="http://schemas.microsoft.com/office/powerpoint/2010/main" val="29343152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decel="50000" fill="hold" nodeType="clickEffect">
                                  <p:stCondLst>
                                    <p:cond delay="0"/>
                                  </p:stCondLst>
                                  <p:childTnLst>
                                    <p:animMotion origin="layout" path="M 0.02638 3.33333E-6 C 0.07569 0.03426 0.125 0.06852 0.15138 0.10555 C 0.17777 0.14282 0.18194 0.18379 0.18472 0.22314 C 0.1875 0.26227 0.19861 0.30926 0.16805 0.34051 C 0.1375 0.37176 0.06944 0.39143 0.00138 0.41111 " pathEditMode="relative" rAng="0" ptsTypes="aaaaA">
                                      <p:cBhvr>
                                        <p:cTn id="12" dur="2000" fill="hold"/>
                                        <p:tgtEl>
                                          <p:spTgt spid="2"/>
                                        </p:tgtEl>
                                        <p:attrNameLst>
                                          <p:attrName>ppt_x</p:attrName>
                                          <p:attrName>ppt_y</p:attrName>
                                        </p:attrNameLst>
                                      </p:cBhvr>
                                      <p:rCtr x="7361" y="20556"/>
                                    </p:animMotion>
                                  </p:childTnLst>
                                </p:cTn>
                              </p:par>
                            </p:childTnLst>
                          </p:cTn>
                        </p:par>
                        <p:par>
                          <p:cTn id="13" fill="hold" nodeType="afterGroup">
                            <p:stCondLst>
                              <p:cond delay="2000"/>
                            </p:stCondLst>
                            <p:childTnLst>
                              <p:par>
                                <p:cTn id="14" presetID="35" presetClass="path" presetSubtype="0" repeatCount="10000" autoRev="1" fill="hold" nodeType="afterEffect">
                                  <p:stCondLst>
                                    <p:cond delay="0"/>
                                  </p:stCondLst>
                                  <p:childTnLst>
                                    <p:animMotion origin="layout" path="M 0.00139 0.41111 L -0.15694 0.41111 " pathEditMode="relative" rAng="0" ptsTypes="AA">
                                      <p:cBhvr>
                                        <p:cTn id="15" dur="250" fill="hold"/>
                                        <p:tgtEl>
                                          <p:spTgt spid="2"/>
                                        </p:tgtEl>
                                        <p:attrNameLst>
                                          <p:attrName>ppt_x</p:attrName>
                                          <p:attrName>ppt_y</p:attrName>
                                        </p:attrNameLst>
                                      </p:cBhvr>
                                      <p:rCtr x="-7917" y="0"/>
                                    </p:animMotion>
                                  </p:childTnLst>
                                </p:cTn>
                              </p:par>
                            </p:childTnLst>
                          </p:cTn>
                        </p:par>
                        <p:par>
                          <p:cTn id="16" fill="hold" nodeType="afterGroup">
                            <p:stCondLst>
                              <p:cond delay="7000"/>
                            </p:stCondLst>
                            <p:childTnLst>
                              <p:par>
                                <p:cTn id="17" presetID="0" presetClass="path" presetSubtype="0" accel="50000" decel="50000" fill="hold" nodeType="afterEffect">
                                  <p:stCondLst>
                                    <p:cond delay="0"/>
                                  </p:stCondLst>
                                  <p:childTnLst>
                                    <p:animMotion origin="layout" path="M 0.00139 0.41111 C 0.02778 0.42685 0.05417 0.44259 0.09306 0.43333 C 0.13195 0.42407 0.20834 0.40185 0.23473 0.35555 C 0.26112 0.30926 0.28612 0.21481 0.25139 0.15555 C 0.21667 0.09629 0.12153 0.04814 0.02639 3.33333E-6 " pathEditMode="relative" ptsTypes="aaaaA">
                                      <p:cBhvr>
                                        <p:cTn id="18" dur="2000" fill="hold"/>
                                        <p:tgtEl>
                                          <p:spTgt spid="2"/>
                                        </p:tgtEl>
                                        <p:attrNameLst>
                                          <p:attrName>ppt_x</p:attrName>
                                          <p:attrName>ppt_y</p:attrName>
                                        </p:attrNameLst>
                                      </p:cBhvr>
                                    </p:animMotion>
                                  </p:childTnLst>
                                </p:cTn>
                              </p:par>
                            </p:childTnLst>
                          </p:cTn>
                        </p:par>
                        <p:par>
                          <p:cTn id="19" fill="hold" nodeType="afterGroup">
                            <p:stCondLst>
                              <p:cond delay="9000"/>
                            </p:stCondLst>
                            <p:childTnLst>
                              <p:par>
                                <p:cTn id="20" presetID="64" presetClass="path" presetSubtype="0" accel="50000" decel="50000" fill="hold" nodeType="afterEffect">
                                  <p:stCondLst>
                                    <p:cond delay="0"/>
                                  </p:stCondLst>
                                  <p:childTnLst>
                                    <p:animMotion origin="layout" path="M 1.66667E-6 -4.07407E-6 L -0.00313 -0.06018 " pathEditMode="relative" rAng="0" ptsTypes="AA">
                                      <p:cBhvr>
                                        <p:cTn id="21" dur="2000" fill="hold"/>
                                        <p:tgtEl>
                                          <p:spTgt spid="10272"/>
                                        </p:tgtEl>
                                        <p:attrNameLst>
                                          <p:attrName>ppt_x</p:attrName>
                                          <p:attrName>ppt_y</p:attrName>
                                        </p:attrNameLst>
                                      </p:cBhvr>
                                      <p:rCtr x="-156" y="-3009"/>
                                    </p:animMotion>
                                  </p:childTnLst>
                                </p:cTn>
                              </p:par>
                              <p:par>
                                <p:cTn id="22" presetID="64" presetClass="path" presetSubtype="0" accel="50000" decel="50000" fill="hold" nodeType="withEffect">
                                  <p:stCondLst>
                                    <p:cond delay="0"/>
                                  </p:stCondLst>
                                  <p:childTnLst>
                                    <p:animMotion origin="layout" path="M -1.11022E-16 -1.48148E-6 L 0.00417 -0.07384 " pathEditMode="relative" rAng="0" ptsTypes="AA">
                                      <p:cBhvr>
                                        <p:cTn id="23" dur="2000" fill="hold"/>
                                        <p:tgtEl>
                                          <p:spTgt spid="10268"/>
                                        </p:tgtEl>
                                        <p:attrNameLst>
                                          <p:attrName>ppt_x</p:attrName>
                                          <p:attrName>ppt_y</p:attrName>
                                        </p:attrNameLst>
                                      </p:cBhvr>
                                      <p:rCtr x="208" y="-3704"/>
                                    </p:animMotion>
                                  </p:childTnLst>
                                </p:cTn>
                              </p:par>
                              <p:par>
                                <p:cTn id="24" presetID="64" presetClass="path" presetSubtype="0" accel="50000" decel="50000" fill="hold" nodeType="withEffect">
                                  <p:stCondLst>
                                    <p:cond delay="0"/>
                                  </p:stCondLst>
                                  <p:childTnLst>
                                    <p:animMotion origin="layout" path="M 3.88889E-6 3.7037E-7 L -0.00591 -0.09421 " pathEditMode="relative" rAng="0" ptsTypes="AA">
                                      <p:cBhvr>
                                        <p:cTn id="25" dur="2000" fill="hold"/>
                                        <p:tgtEl>
                                          <p:spTgt spid="10270"/>
                                        </p:tgtEl>
                                        <p:attrNameLst>
                                          <p:attrName>ppt_x</p:attrName>
                                          <p:attrName>ppt_y</p:attrName>
                                        </p:attrNameLst>
                                      </p:cBhvr>
                                      <p:rCtr x="-295" y="-4722"/>
                                    </p:animMotion>
                                  </p:childTnLst>
                                </p:cTn>
                              </p:par>
                              <p:par>
                                <p:cTn id="26" presetID="64" presetClass="path" presetSubtype="0" accel="50000" decel="50000" fill="hold" nodeType="withEffect">
                                  <p:stCondLst>
                                    <p:cond delay="0"/>
                                  </p:stCondLst>
                                  <p:childTnLst>
                                    <p:animMotion origin="layout" path="M -1.38889E-6 3.33333E-6 L 0.03455 -0.09375 " pathEditMode="relative" rAng="0" ptsTypes="AA">
                                      <p:cBhvr>
                                        <p:cTn id="27" dur="2000" fill="hold"/>
                                        <p:tgtEl>
                                          <p:spTgt spid="10269"/>
                                        </p:tgtEl>
                                        <p:attrNameLst>
                                          <p:attrName>ppt_x</p:attrName>
                                          <p:attrName>ppt_y</p:attrName>
                                        </p:attrNameLst>
                                      </p:cBhvr>
                                      <p:rCtr x="1719" y="-4699"/>
                                    </p:animMotion>
                                  </p:childTnLst>
                                </p:cTn>
                              </p:par>
                              <p:par>
                                <p:cTn id="28" presetID="64" presetClass="path" presetSubtype="0" accel="50000" decel="50000" fill="hold" nodeType="withEffect">
                                  <p:stCondLst>
                                    <p:cond delay="0"/>
                                  </p:stCondLst>
                                  <p:childTnLst>
                                    <p:animMotion origin="layout" path="M 5.55556E-7 -4.81481E-6 L -0.00174 -0.11828 " pathEditMode="relative" rAng="0" ptsTypes="AA">
                                      <p:cBhvr>
                                        <p:cTn id="29" dur="2000" fill="hold"/>
                                        <p:tgtEl>
                                          <p:spTgt spid="10262"/>
                                        </p:tgtEl>
                                        <p:attrNameLst>
                                          <p:attrName>ppt_x</p:attrName>
                                          <p:attrName>ppt_y</p:attrName>
                                        </p:attrNameLst>
                                      </p:cBhvr>
                                      <p:rCtr x="-87" y="-5926"/>
                                    </p:animMotion>
                                  </p:childTnLst>
                                </p:cTn>
                              </p:par>
                              <p:par>
                                <p:cTn id="30" presetID="64" presetClass="path" presetSubtype="0" accel="50000" decel="50000" fill="hold" nodeType="withEffect">
                                  <p:stCondLst>
                                    <p:cond delay="0"/>
                                  </p:stCondLst>
                                  <p:childTnLst>
                                    <p:animMotion origin="layout" path="M -2.5E-6 -2.59259E-6 L 0.00052 -0.12731 " pathEditMode="relative" rAng="0" ptsTypes="AA">
                                      <p:cBhvr>
                                        <p:cTn id="31" dur="2000" fill="hold"/>
                                        <p:tgtEl>
                                          <p:spTgt spid="10271"/>
                                        </p:tgtEl>
                                        <p:attrNameLst>
                                          <p:attrName>ppt_x</p:attrName>
                                          <p:attrName>ppt_y</p:attrName>
                                        </p:attrNameLst>
                                      </p:cBhvr>
                                      <p:rCtr x="17" y="-6366"/>
                                    </p:animMotion>
                                  </p:childTnLst>
                                </p:cTn>
                              </p:par>
                              <p:par>
                                <p:cTn id="32" presetID="64" presetClass="path" presetSubtype="0" accel="50000" decel="50000" fill="hold" nodeType="withEffect">
                                  <p:stCondLst>
                                    <p:cond delay="0"/>
                                  </p:stCondLst>
                                  <p:childTnLst>
                                    <p:animMotion origin="layout" path="M 3.05556E-6 -3.33333E-6 L 0.04357 -0.10555 " pathEditMode="relative" rAng="0" ptsTypes="AA">
                                      <p:cBhvr>
                                        <p:cTn id="33" dur="2000" fill="hold"/>
                                        <p:tgtEl>
                                          <p:spTgt spid="10267"/>
                                        </p:tgtEl>
                                        <p:attrNameLst>
                                          <p:attrName>ppt_x</p:attrName>
                                          <p:attrName>ppt_y</p:attrName>
                                        </p:attrNameLst>
                                      </p:cBhvr>
                                      <p:rCtr x="2170" y="-5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9000" b="-9000"/>
          </a:stretch>
        </a:blipFill>
        <a:effectLst/>
      </p:bgPr>
    </p:bg>
    <p:spTree>
      <p:nvGrpSpPr>
        <p:cNvPr id="1" name=""/>
        <p:cNvGrpSpPr/>
        <p:nvPr/>
      </p:nvGrpSpPr>
      <p:grpSpPr>
        <a:xfrm>
          <a:off x="0" y="0"/>
          <a:ext cx="0" cy="0"/>
          <a:chOff x="0" y="0"/>
          <a:chExt cx="0" cy="0"/>
        </a:xfrm>
      </p:grpSpPr>
      <p:pic>
        <p:nvPicPr>
          <p:cNvPr id="20" name="Picture 2" descr="Vải kate là gì? - Kimvufabr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1725" y="5239094"/>
            <a:ext cx="1632884" cy="979093"/>
          </a:xfrm>
          <a:prstGeom prst="rect">
            <a:avLst/>
          </a:prstGeom>
          <a:noFill/>
          <a:extLst>
            <a:ext uri="{909E8E84-426E-40DD-AFC4-6F175D3DCCD1}">
              <a14:hiddenFill xmlns:a14="http://schemas.microsoft.com/office/drawing/2010/main">
                <a:solidFill>
                  <a:srgbClr val="FFFFFF"/>
                </a:solidFill>
              </a14:hiddenFill>
            </a:ext>
          </a:extLst>
        </p:spPr>
      </p:pic>
      <p:grpSp>
        <p:nvGrpSpPr>
          <p:cNvPr id="54" name="Group 3"/>
          <p:cNvGrpSpPr>
            <a:grpSpLocks/>
          </p:cNvGrpSpPr>
          <p:nvPr/>
        </p:nvGrpSpPr>
        <p:grpSpPr bwMode="auto">
          <a:xfrm rot="382370">
            <a:off x="7285503" y="2717409"/>
            <a:ext cx="3937000" cy="914400"/>
            <a:chOff x="1240" y="1692"/>
            <a:chExt cx="2480" cy="576"/>
          </a:xfrm>
        </p:grpSpPr>
        <p:grpSp>
          <p:nvGrpSpPr>
            <p:cNvPr id="55" name="Group 4"/>
            <p:cNvGrpSpPr>
              <a:grpSpLocks/>
            </p:cNvGrpSpPr>
            <p:nvPr/>
          </p:nvGrpSpPr>
          <p:grpSpPr bwMode="auto">
            <a:xfrm rot="-2002882">
              <a:off x="3047" y="1839"/>
              <a:ext cx="276" cy="148"/>
              <a:chOff x="2352" y="1488"/>
              <a:chExt cx="276" cy="148"/>
            </a:xfrm>
          </p:grpSpPr>
          <p:sp>
            <p:nvSpPr>
              <p:cNvPr id="68" name="Freeform 5"/>
              <p:cNvSpPr>
                <a:spLocks/>
              </p:cNvSpPr>
              <p:nvPr/>
            </p:nvSpPr>
            <p:spPr bwMode="auto">
              <a:xfrm rot="-487818">
                <a:off x="2406" y="1516"/>
                <a:ext cx="222" cy="120"/>
              </a:xfrm>
              <a:custGeom>
                <a:avLst/>
                <a:gdLst>
                  <a:gd name="T0" fmla="*/ 9 w 249"/>
                  <a:gd name="T1" fmla="*/ 28 h 141"/>
                  <a:gd name="T2" fmla="*/ 4 w 249"/>
                  <a:gd name="T3" fmla="*/ 31 h 141"/>
                  <a:gd name="T4" fmla="*/ 0 w 249"/>
                  <a:gd name="T5" fmla="*/ 33 h 141"/>
                  <a:gd name="T6" fmla="*/ 9 w 249"/>
                  <a:gd name="T7" fmla="*/ 37 h 141"/>
                  <a:gd name="T8" fmla="*/ 15 w 249"/>
                  <a:gd name="T9" fmla="*/ 39 h 141"/>
                  <a:gd name="T10" fmla="*/ 21 w 249"/>
                  <a:gd name="T11" fmla="*/ 37 h 141"/>
                  <a:gd name="T12" fmla="*/ 28 w 249"/>
                  <a:gd name="T13" fmla="*/ 37 h 141"/>
                  <a:gd name="T14" fmla="*/ 33 w 249"/>
                  <a:gd name="T15" fmla="*/ 35 h 141"/>
                  <a:gd name="T16" fmla="*/ 42 w 249"/>
                  <a:gd name="T17" fmla="*/ 31 h 141"/>
                  <a:gd name="T18" fmla="*/ 48 w 249"/>
                  <a:gd name="T19" fmla="*/ 31 h 141"/>
                  <a:gd name="T20" fmla="*/ 53 w 249"/>
                  <a:gd name="T21" fmla="*/ 31 h 141"/>
                  <a:gd name="T22" fmla="*/ 58 w 249"/>
                  <a:gd name="T23" fmla="*/ 28 h 141"/>
                  <a:gd name="T24" fmla="*/ 63 w 249"/>
                  <a:gd name="T25" fmla="*/ 26 h 141"/>
                  <a:gd name="T26" fmla="*/ 70 w 249"/>
                  <a:gd name="T27" fmla="*/ 24 h 141"/>
                  <a:gd name="T28" fmla="*/ 76 w 249"/>
                  <a:gd name="T29" fmla="*/ 25 h 141"/>
                  <a:gd name="T30" fmla="*/ 83 w 249"/>
                  <a:gd name="T31" fmla="*/ 26 h 141"/>
                  <a:gd name="T32" fmla="*/ 90 w 249"/>
                  <a:gd name="T33" fmla="*/ 26 h 141"/>
                  <a:gd name="T34" fmla="*/ 93 w 249"/>
                  <a:gd name="T35" fmla="*/ 31 h 141"/>
                  <a:gd name="T36" fmla="*/ 100 w 249"/>
                  <a:gd name="T37" fmla="*/ 36 h 141"/>
                  <a:gd name="T38" fmla="*/ 76 w 249"/>
                  <a:gd name="T39" fmla="*/ 0 h 141"/>
                  <a:gd name="T40" fmla="*/ 9 w 249"/>
                  <a:gd name="T41" fmla="*/ 28 h 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9"/>
                  <a:gd name="T64" fmla="*/ 0 h 141"/>
                  <a:gd name="T65" fmla="*/ 249 w 249"/>
                  <a:gd name="T66" fmla="*/ 141 h 1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9" h="141">
                    <a:moveTo>
                      <a:pt x="22" y="103"/>
                    </a:moveTo>
                    <a:lnTo>
                      <a:pt x="11" y="116"/>
                    </a:lnTo>
                    <a:lnTo>
                      <a:pt x="0" y="120"/>
                    </a:lnTo>
                    <a:lnTo>
                      <a:pt x="21" y="136"/>
                    </a:lnTo>
                    <a:lnTo>
                      <a:pt x="38" y="141"/>
                    </a:lnTo>
                    <a:lnTo>
                      <a:pt x="54" y="139"/>
                    </a:lnTo>
                    <a:lnTo>
                      <a:pt x="69" y="135"/>
                    </a:lnTo>
                    <a:lnTo>
                      <a:pt x="84" y="126"/>
                    </a:lnTo>
                    <a:lnTo>
                      <a:pt x="104" y="114"/>
                    </a:lnTo>
                    <a:lnTo>
                      <a:pt x="120" y="114"/>
                    </a:lnTo>
                    <a:lnTo>
                      <a:pt x="131" y="111"/>
                    </a:lnTo>
                    <a:lnTo>
                      <a:pt x="146" y="102"/>
                    </a:lnTo>
                    <a:lnTo>
                      <a:pt x="159" y="93"/>
                    </a:lnTo>
                    <a:lnTo>
                      <a:pt x="177" y="87"/>
                    </a:lnTo>
                    <a:lnTo>
                      <a:pt x="190" y="89"/>
                    </a:lnTo>
                    <a:lnTo>
                      <a:pt x="208" y="92"/>
                    </a:lnTo>
                    <a:lnTo>
                      <a:pt x="225" y="95"/>
                    </a:lnTo>
                    <a:lnTo>
                      <a:pt x="232" y="118"/>
                    </a:lnTo>
                    <a:lnTo>
                      <a:pt x="249" y="129"/>
                    </a:lnTo>
                    <a:lnTo>
                      <a:pt x="188" y="0"/>
                    </a:lnTo>
                    <a:lnTo>
                      <a:pt x="22" y="103"/>
                    </a:lnTo>
                    <a:close/>
                  </a:path>
                </a:pathLst>
              </a:custGeom>
              <a:solidFill>
                <a:srgbClr val="FFBFBF"/>
              </a:solidFill>
              <a:ln w="9525">
                <a:solidFill>
                  <a:srgbClr val="000000"/>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69" name="Freeform 6"/>
              <p:cNvSpPr>
                <a:spLocks/>
              </p:cNvSpPr>
              <p:nvPr/>
            </p:nvSpPr>
            <p:spPr bwMode="auto">
              <a:xfrm rot="-949943">
                <a:off x="2352" y="1488"/>
                <a:ext cx="220" cy="138"/>
              </a:xfrm>
              <a:custGeom>
                <a:avLst/>
                <a:gdLst>
                  <a:gd name="T0" fmla="*/ 52 w 220"/>
                  <a:gd name="T1" fmla="*/ 68 h 138"/>
                  <a:gd name="T2" fmla="*/ 16 w 220"/>
                  <a:gd name="T3" fmla="*/ 106 h 138"/>
                  <a:gd name="T4" fmla="*/ 0 w 220"/>
                  <a:gd name="T5" fmla="*/ 125 h 138"/>
                  <a:gd name="T6" fmla="*/ 20 w 220"/>
                  <a:gd name="T7" fmla="*/ 136 h 138"/>
                  <a:gd name="T8" fmla="*/ 36 w 220"/>
                  <a:gd name="T9" fmla="*/ 138 h 138"/>
                  <a:gd name="T10" fmla="*/ 49 w 220"/>
                  <a:gd name="T11" fmla="*/ 134 h 138"/>
                  <a:gd name="T12" fmla="*/ 63 w 220"/>
                  <a:gd name="T13" fmla="*/ 129 h 138"/>
                  <a:gd name="T14" fmla="*/ 75 w 220"/>
                  <a:gd name="T15" fmla="*/ 119 h 138"/>
                  <a:gd name="T16" fmla="*/ 91 w 220"/>
                  <a:gd name="T17" fmla="*/ 107 h 138"/>
                  <a:gd name="T18" fmla="*/ 105 w 220"/>
                  <a:gd name="T19" fmla="*/ 105 h 138"/>
                  <a:gd name="T20" fmla="*/ 114 w 220"/>
                  <a:gd name="T21" fmla="*/ 100 h 138"/>
                  <a:gd name="T22" fmla="*/ 126 w 220"/>
                  <a:gd name="T23" fmla="*/ 92 h 138"/>
                  <a:gd name="T24" fmla="*/ 137 w 220"/>
                  <a:gd name="T25" fmla="*/ 82 h 138"/>
                  <a:gd name="T26" fmla="*/ 152 w 220"/>
                  <a:gd name="T27" fmla="*/ 75 h 138"/>
                  <a:gd name="T28" fmla="*/ 163 w 220"/>
                  <a:gd name="T29" fmla="*/ 75 h 138"/>
                  <a:gd name="T30" fmla="*/ 179 w 220"/>
                  <a:gd name="T31" fmla="*/ 75 h 138"/>
                  <a:gd name="T32" fmla="*/ 196 w 220"/>
                  <a:gd name="T33" fmla="*/ 76 h 138"/>
                  <a:gd name="T34" fmla="*/ 204 w 220"/>
                  <a:gd name="T35" fmla="*/ 94 h 138"/>
                  <a:gd name="T36" fmla="*/ 220 w 220"/>
                  <a:gd name="T37" fmla="*/ 101 h 138"/>
                  <a:gd name="T38" fmla="*/ 151 w 220"/>
                  <a:gd name="T39" fmla="*/ 0 h 138"/>
                  <a:gd name="T40" fmla="*/ 52 w 220"/>
                  <a:gd name="T41" fmla="*/ 68 h 1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0"/>
                  <a:gd name="T64" fmla="*/ 0 h 138"/>
                  <a:gd name="T65" fmla="*/ 220 w 220"/>
                  <a:gd name="T66" fmla="*/ 138 h 1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0" h="138">
                    <a:moveTo>
                      <a:pt x="52" y="68"/>
                    </a:moveTo>
                    <a:lnTo>
                      <a:pt x="16" y="106"/>
                    </a:lnTo>
                    <a:lnTo>
                      <a:pt x="0" y="125"/>
                    </a:lnTo>
                    <a:lnTo>
                      <a:pt x="20" y="136"/>
                    </a:lnTo>
                    <a:lnTo>
                      <a:pt x="36" y="138"/>
                    </a:lnTo>
                    <a:lnTo>
                      <a:pt x="49" y="134"/>
                    </a:lnTo>
                    <a:lnTo>
                      <a:pt x="63" y="129"/>
                    </a:lnTo>
                    <a:lnTo>
                      <a:pt x="75" y="119"/>
                    </a:lnTo>
                    <a:lnTo>
                      <a:pt x="91" y="107"/>
                    </a:lnTo>
                    <a:lnTo>
                      <a:pt x="105" y="105"/>
                    </a:lnTo>
                    <a:lnTo>
                      <a:pt x="114" y="100"/>
                    </a:lnTo>
                    <a:lnTo>
                      <a:pt x="126" y="92"/>
                    </a:lnTo>
                    <a:lnTo>
                      <a:pt x="137" y="82"/>
                    </a:lnTo>
                    <a:lnTo>
                      <a:pt x="152" y="75"/>
                    </a:lnTo>
                    <a:lnTo>
                      <a:pt x="163" y="75"/>
                    </a:lnTo>
                    <a:lnTo>
                      <a:pt x="179" y="75"/>
                    </a:lnTo>
                    <a:lnTo>
                      <a:pt x="196" y="76"/>
                    </a:lnTo>
                    <a:lnTo>
                      <a:pt x="204" y="94"/>
                    </a:lnTo>
                    <a:lnTo>
                      <a:pt x="220" y="101"/>
                    </a:lnTo>
                    <a:lnTo>
                      <a:pt x="151" y="0"/>
                    </a:lnTo>
                    <a:lnTo>
                      <a:pt x="52" y="68"/>
                    </a:lnTo>
                    <a:close/>
                  </a:path>
                </a:pathLst>
              </a:custGeom>
              <a:solidFill>
                <a:srgbClr val="FFBFBF"/>
              </a:solidFill>
              <a:ln w="9525">
                <a:solidFill>
                  <a:srgbClr val="000000"/>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70" name="Freeform 7"/>
              <p:cNvSpPr>
                <a:spLocks/>
              </p:cNvSpPr>
              <p:nvPr/>
            </p:nvSpPr>
            <p:spPr bwMode="auto">
              <a:xfrm rot="810451">
                <a:off x="2444" y="1586"/>
                <a:ext cx="13" cy="10"/>
              </a:xfrm>
              <a:custGeom>
                <a:avLst/>
                <a:gdLst>
                  <a:gd name="T0" fmla="*/ 0 w 55"/>
                  <a:gd name="T1" fmla="*/ 0 h 33"/>
                  <a:gd name="T2" fmla="*/ 0 w 55"/>
                  <a:gd name="T3" fmla="*/ 0 h 33"/>
                  <a:gd name="T4" fmla="*/ 0 w 55"/>
                  <a:gd name="T5" fmla="*/ 0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sp>
          <p:nvSpPr>
            <p:cNvPr id="56" name="Rectangle 8"/>
            <p:cNvSpPr>
              <a:spLocks noChangeArrowheads="1"/>
            </p:cNvSpPr>
            <p:nvPr/>
          </p:nvSpPr>
          <p:spPr bwMode="auto">
            <a:xfrm rot="-161647">
              <a:off x="1240" y="2028"/>
              <a:ext cx="2088" cy="83"/>
            </a:xfrm>
            <a:prstGeom prst="rect">
              <a:avLst/>
            </a:prstGeom>
            <a:solidFill>
              <a:srgbClr val="33CCCC"/>
            </a:solidFill>
            <a:ln w="9525" algn="ctr">
              <a:solidFill>
                <a:schemeClr val="bg2"/>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Times New Roman" panose="02020603050405020304" pitchFamily="18" charset="0"/>
                <a:cs typeface="Times New Roman" panose="02020603050405020304" pitchFamily="18" charset="0"/>
              </a:endParaRPr>
            </a:p>
          </p:txBody>
        </p:sp>
        <p:grpSp>
          <p:nvGrpSpPr>
            <p:cNvPr id="57" name="Group 9"/>
            <p:cNvGrpSpPr>
              <a:grpSpLocks/>
            </p:cNvGrpSpPr>
            <p:nvPr/>
          </p:nvGrpSpPr>
          <p:grpSpPr bwMode="auto">
            <a:xfrm rot="-2002882">
              <a:off x="3048" y="1692"/>
              <a:ext cx="672" cy="576"/>
              <a:chOff x="4032" y="2160"/>
              <a:chExt cx="672" cy="576"/>
            </a:xfrm>
          </p:grpSpPr>
          <p:sp>
            <p:nvSpPr>
              <p:cNvPr id="58" name="Freeform 10"/>
              <p:cNvSpPr>
                <a:spLocks/>
              </p:cNvSpPr>
              <p:nvPr/>
            </p:nvSpPr>
            <p:spPr bwMode="auto">
              <a:xfrm rot="-487818">
                <a:off x="4032" y="2160"/>
                <a:ext cx="575" cy="536"/>
              </a:xfrm>
              <a:custGeom>
                <a:avLst/>
                <a:gdLst>
                  <a:gd name="T0" fmla="*/ 89 w 648"/>
                  <a:gd name="T1" fmla="*/ 87 h 631"/>
                  <a:gd name="T2" fmla="*/ 73 w 648"/>
                  <a:gd name="T3" fmla="*/ 82 h 631"/>
                  <a:gd name="T4" fmla="*/ 57 w 648"/>
                  <a:gd name="T5" fmla="*/ 75 h 631"/>
                  <a:gd name="T6" fmla="*/ 38 w 648"/>
                  <a:gd name="T7" fmla="*/ 63 h 631"/>
                  <a:gd name="T8" fmla="*/ 22 w 648"/>
                  <a:gd name="T9" fmla="*/ 63 h 631"/>
                  <a:gd name="T10" fmla="*/ 28 w 648"/>
                  <a:gd name="T11" fmla="*/ 75 h 631"/>
                  <a:gd name="T12" fmla="*/ 41 w 648"/>
                  <a:gd name="T13" fmla="*/ 93 h 631"/>
                  <a:gd name="T14" fmla="*/ 60 w 648"/>
                  <a:gd name="T15" fmla="*/ 104 h 631"/>
                  <a:gd name="T16" fmla="*/ 91 w 648"/>
                  <a:gd name="T17" fmla="*/ 122 h 631"/>
                  <a:gd name="T18" fmla="*/ 114 w 648"/>
                  <a:gd name="T19" fmla="*/ 128 h 631"/>
                  <a:gd name="T20" fmla="*/ 125 w 648"/>
                  <a:gd name="T21" fmla="*/ 133 h 631"/>
                  <a:gd name="T22" fmla="*/ 140 w 648"/>
                  <a:gd name="T23" fmla="*/ 138 h 631"/>
                  <a:gd name="T24" fmla="*/ 152 w 648"/>
                  <a:gd name="T25" fmla="*/ 144 h 631"/>
                  <a:gd name="T26" fmla="*/ 165 w 648"/>
                  <a:gd name="T27" fmla="*/ 154 h 631"/>
                  <a:gd name="T28" fmla="*/ 176 w 648"/>
                  <a:gd name="T29" fmla="*/ 162 h 631"/>
                  <a:gd name="T30" fmla="*/ 189 w 648"/>
                  <a:gd name="T31" fmla="*/ 169 h 631"/>
                  <a:gd name="T32" fmla="*/ 194 w 648"/>
                  <a:gd name="T33" fmla="*/ 166 h 631"/>
                  <a:gd name="T34" fmla="*/ 201 w 648"/>
                  <a:gd name="T35" fmla="*/ 154 h 631"/>
                  <a:gd name="T36" fmla="*/ 218 w 648"/>
                  <a:gd name="T37" fmla="*/ 141 h 631"/>
                  <a:gd name="T38" fmla="*/ 234 w 648"/>
                  <a:gd name="T39" fmla="*/ 127 h 631"/>
                  <a:gd name="T40" fmla="*/ 242 w 648"/>
                  <a:gd name="T41" fmla="*/ 119 h 631"/>
                  <a:gd name="T42" fmla="*/ 234 w 648"/>
                  <a:gd name="T43" fmla="*/ 111 h 631"/>
                  <a:gd name="T44" fmla="*/ 221 w 648"/>
                  <a:gd name="T45" fmla="*/ 105 h 631"/>
                  <a:gd name="T46" fmla="*/ 214 w 648"/>
                  <a:gd name="T47" fmla="*/ 100 h 631"/>
                  <a:gd name="T48" fmla="*/ 201 w 648"/>
                  <a:gd name="T49" fmla="*/ 71 h 631"/>
                  <a:gd name="T50" fmla="*/ 189 w 648"/>
                  <a:gd name="T51" fmla="*/ 48 h 631"/>
                  <a:gd name="T52" fmla="*/ 178 w 648"/>
                  <a:gd name="T53" fmla="*/ 36 h 631"/>
                  <a:gd name="T54" fmla="*/ 173 w 648"/>
                  <a:gd name="T55" fmla="*/ 24 h 631"/>
                  <a:gd name="T56" fmla="*/ 164 w 648"/>
                  <a:gd name="T57" fmla="*/ 18 h 631"/>
                  <a:gd name="T58" fmla="*/ 150 w 648"/>
                  <a:gd name="T59" fmla="*/ 12 h 631"/>
                  <a:gd name="T60" fmla="*/ 135 w 648"/>
                  <a:gd name="T61" fmla="*/ 7 h 631"/>
                  <a:gd name="T62" fmla="*/ 115 w 648"/>
                  <a:gd name="T63" fmla="*/ 5 h 631"/>
                  <a:gd name="T64" fmla="*/ 95 w 648"/>
                  <a:gd name="T65" fmla="*/ 3 h 631"/>
                  <a:gd name="T66" fmla="*/ 81 w 648"/>
                  <a:gd name="T67" fmla="*/ 3 h 631"/>
                  <a:gd name="T68" fmla="*/ 63 w 648"/>
                  <a:gd name="T69" fmla="*/ 3 h 631"/>
                  <a:gd name="T70" fmla="*/ 52 w 648"/>
                  <a:gd name="T71" fmla="*/ 5 h 631"/>
                  <a:gd name="T72" fmla="*/ 30 w 648"/>
                  <a:gd name="T73" fmla="*/ 10 h 631"/>
                  <a:gd name="T74" fmla="*/ 12 w 648"/>
                  <a:gd name="T75" fmla="*/ 21 h 631"/>
                  <a:gd name="T76" fmla="*/ 3 w 648"/>
                  <a:gd name="T77" fmla="*/ 30 h 631"/>
                  <a:gd name="T78" fmla="*/ 4 w 648"/>
                  <a:gd name="T79" fmla="*/ 36 h 631"/>
                  <a:gd name="T80" fmla="*/ 18 w 648"/>
                  <a:gd name="T81" fmla="*/ 36 h 631"/>
                  <a:gd name="T82" fmla="*/ 28 w 648"/>
                  <a:gd name="T83" fmla="*/ 31 h 631"/>
                  <a:gd name="T84" fmla="*/ 48 w 648"/>
                  <a:gd name="T85" fmla="*/ 28 h 631"/>
                  <a:gd name="T86" fmla="*/ 69 w 648"/>
                  <a:gd name="T87" fmla="*/ 26 h 631"/>
                  <a:gd name="T88" fmla="*/ 80 w 648"/>
                  <a:gd name="T89" fmla="*/ 29 h 631"/>
                  <a:gd name="T90" fmla="*/ 92 w 648"/>
                  <a:gd name="T91" fmla="*/ 36 h 631"/>
                  <a:gd name="T92" fmla="*/ 102 w 648"/>
                  <a:gd name="T93" fmla="*/ 41 h 631"/>
                  <a:gd name="T94" fmla="*/ 108 w 648"/>
                  <a:gd name="T95" fmla="*/ 50 h 631"/>
                  <a:gd name="T96" fmla="*/ 114 w 648"/>
                  <a:gd name="T97" fmla="*/ 60 h 631"/>
                  <a:gd name="T98" fmla="*/ 113 w 648"/>
                  <a:gd name="T99" fmla="*/ 71 h 631"/>
                  <a:gd name="T100" fmla="*/ 98 w 648"/>
                  <a:gd name="T101" fmla="*/ 84 h 6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8"/>
                  <a:gd name="T154" fmla="*/ 0 h 631"/>
                  <a:gd name="T155" fmla="*/ 648 w 648"/>
                  <a:gd name="T156" fmla="*/ 631 h 6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8" h="631">
                    <a:moveTo>
                      <a:pt x="255" y="310"/>
                    </a:moveTo>
                    <a:lnTo>
                      <a:pt x="231" y="317"/>
                    </a:lnTo>
                    <a:lnTo>
                      <a:pt x="214" y="314"/>
                    </a:lnTo>
                    <a:lnTo>
                      <a:pt x="189" y="301"/>
                    </a:lnTo>
                    <a:lnTo>
                      <a:pt x="162" y="296"/>
                    </a:lnTo>
                    <a:lnTo>
                      <a:pt x="148" y="277"/>
                    </a:lnTo>
                    <a:lnTo>
                      <a:pt x="125" y="247"/>
                    </a:lnTo>
                    <a:lnTo>
                      <a:pt x="100" y="233"/>
                    </a:lnTo>
                    <a:lnTo>
                      <a:pt x="76" y="228"/>
                    </a:lnTo>
                    <a:lnTo>
                      <a:pt x="59" y="233"/>
                    </a:lnTo>
                    <a:lnTo>
                      <a:pt x="66" y="251"/>
                    </a:lnTo>
                    <a:lnTo>
                      <a:pt x="76" y="275"/>
                    </a:lnTo>
                    <a:lnTo>
                      <a:pt x="94" y="312"/>
                    </a:lnTo>
                    <a:lnTo>
                      <a:pt x="106" y="342"/>
                    </a:lnTo>
                    <a:lnTo>
                      <a:pt x="136" y="366"/>
                    </a:lnTo>
                    <a:lnTo>
                      <a:pt x="159" y="387"/>
                    </a:lnTo>
                    <a:lnTo>
                      <a:pt x="177" y="403"/>
                    </a:lnTo>
                    <a:lnTo>
                      <a:pt x="236" y="448"/>
                    </a:lnTo>
                    <a:lnTo>
                      <a:pt x="265" y="460"/>
                    </a:lnTo>
                    <a:lnTo>
                      <a:pt x="295" y="475"/>
                    </a:lnTo>
                    <a:lnTo>
                      <a:pt x="311" y="481"/>
                    </a:lnTo>
                    <a:lnTo>
                      <a:pt x="327" y="493"/>
                    </a:lnTo>
                    <a:lnTo>
                      <a:pt x="349" y="503"/>
                    </a:lnTo>
                    <a:lnTo>
                      <a:pt x="365" y="511"/>
                    </a:lnTo>
                    <a:lnTo>
                      <a:pt x="382" y="519"/>
                    </a:lnTo>
                    <a:lnTo>
                      <a:pt x="393" y="530"/>
                    </a:lnTo>
                    <a:lnTo>
                      <a:pt x="412" y="543"/>
                    </a:lnTo>
                    <a:lnTo>
                      <a:pt x="431" y="566"/>
                    </a:lnTo>
                    <a:lnTo>
                      <a:pt x="445" y="583"/>
                    </a:lnTo>
                    <a:lnTo>
                      <a:pt x="457" y="599"/>
                    </a:lnTo>
                    <a:lnTo>
                      <a:pt x="472" y="612"/>
                    </a:lnTo>
                    <a:lnTo>
                      <a:pt x="490" y="624"/>
                    </a:lnTo>
                    <a:lnTo>
                      <a:pt x="500" y="631"/>
                    </a:lnTo>
                    <a:lnTo>
                      <a:pt x="505" y="614"/>
                    </a:lnTo>
                    <a:lnTo>
                      <a:pt x="510" y="597"/>
                    </a:lnTo>
                    <a:lnTo>
                      <a:pt x="523" y="568"/>
                    </a:lnTo>
                    <a:lnTo>
                      <a:pt x="553" y="539"/>
                    </a:lnTo>
                    <a:lnTo>
                      <a:pt x="568" y="522"/>
                    </a:lnTo>
                    <a:lnTo>
                      <a:pt x="596" y="489"/>
                    </a:lnTo>
                    <a:lnTo>
                      <a:pt x="611" y="469"/>
                    </a:lnTo>
                    <a:lnTo>
                      <a:pt x="626" y="451"/>
                    </a:lnTo>
                    <a:lnTo>
                      <a:pt x="631" y="437"/>
                    </a:lnTo>
                    <a:lnTo>
                      <a:pt x="648" y="435"/>
                    </a:lnTo>
                    <a:lnTo>
                      <a:pt x="610" y="409"/>
                    </a:lnTo>
                    <a:lnTo>
                      <a:pt x="597" y="398"/>
                    </a:lnTo>
                    <a:lnTo>
                      <a:pt x="576" y="388"/>
                    </a:lnTo>
                    <a:lnTo>
                      <a:pt x="565" y="379"/>
                    </a:lnTo>
                    <a:lnTo>
                      <a:pt x="557" y="370"/>
                    </a:lnTo>
                    <a:lnTo>
                      <a:pt x="549" y="343"/>
                    </a:lnTo>
                    <a:lnTo>
                      <a:pt x="521" y="260"/>
                    </a:lnTo>
                    <a:lnTo>
                      <a:pt x="507" y="216"/>
                    </a:lnTo>
                    <a:lnTo>
                      <a:pt x="491" y="178"/>
                    </a:lnTo>
                    <a:lnTo>
                      <a:pt x="478" y="158"/>
                    </a:lnTo>
                    <a:lnTo>
                      <a:pt x="466" y="134"/>
                    </a:lnTo>
                    <a:lnTo>
                      <a:pt x="458" y="112"/>
                    </a:lnTo>
                    <a:lnTo>
                      <a:pt x="450" y="88"/>
                    </a:lnTo>
                    <a:lnTo>
                      <a:pt x="442" y="74"/>
                    </a:lnTo>
                    <a:lnTo>
                      <a:pt x="428" y="66"/>
                    </a:lnTo>
                    <a:lnTo>
                      <a:pt x="404" y="58"/>
                    </a:lnTo>
                    <a:lnTo>
                      <a:pt x="390" y="46"/>
                    </a:lnTo>
                    <a:lnTo>
                      <a:pt x="374" y="32"/>
                    </a:lnTo>
                    <a:lnTo>
                      <a:pt x="350" y="28"/>
                    </a:lnTo>
                    <a:lnTo>
                      <a:pt x="320" y="28"/>
                    </a:lnTo>
                    <a:lnTo>
                      <a:pt x="298" y="20"/>
                    </a:lnTo>
                    <a:lnTo>
                      <a:pt x="266" y="14"/>
                    </a:lnTo>
                    <a:lnTo>
                      <a:pt x="247" y="6"/>
                    </a:lnTo>
                    <a:lnTo>
                      <a:pt x="234" y="0"/>
                    </a:lnTo>
                    <a:lnTo>
                      <a:pt x="208" y="5"/>
                    </a:lnTo>
                    <a:lnTo>
                      <a:pt x="184" y="9"/>
                    </a:lnTo>
                    <a:lnTo>
                      <a:pt x="163" y="12"/>
                    </a:lnTo>
                    <a:lnTo>
                      <a:pt x="150" y="14"/>
                    </a:lnTo>
                    <a:lnTo>
                      <a:pt x="133" y="20"/>
                    </a:lnTo>
                    <a:lnTo>
                      <a:pt x="117" y="26"/>
                    </a:lnTo>
                    <a:lnTo>
                      <a:pt x="78" y="38"/>
                    </a:lnTo>
                    <a:lnTo>
                      <a:pt x="55" y="57"/>
                    </a:lnTo>
                    <a:lnTo>
                      <a:pt x="33" y="77"/>
                    </a:lnTo>
                    <a:lnTo>
                      <a:pt x="16" y="93"/>
                    </a:lnTo>
                    <a:lnTo>
                      <a:pt x="3" y="108"/>
                    </a:lnTo>
                    <a:lnTo>
                      <a:pt x="0" y="120"/>
                    </a:lnTo>
                    <a:lnTo>
                      <a:pt x="7" y="131"/>
                    </a:lnTo>
                    <a:lnTo>
                      <a:pt x="28" y="137"/>
                    </a:lnTo>
                    <a:lnTo>
                      <a:pt x="46" y="134"/>
                    </a:lnTo>
                    <a:lnTo>
                      <a:pt x="60" y="128"/>
                    </a:lnTo>
                    <a:lnTo>
                      <a:pt x="76" y="117"/>
                    </a:lnTo>
                    <a:lnTo>
                      <a:pt x="91" y="104"/>
                    </a:lnTo>
                    <a:lnTo>
                      <a:pt x="126" y="102"/>
                    </a:lnTo>
                    <a:lnTo>
                      <a:pt x="160" y="101"/>
                    </a:lnTo>
                    <a:lnTo>
                      <a:pt x="180" y="96"/>
                    </a:lnTo>
                    <a:lnTo>
                      <a:pt x="195" y="95"/>
                    </a:lnTo>
                    <a:lnTo>
                      <a:pt x="207" y="107"/>
                    </a:lnTo>
                    <a:lnTo>
                      <a:pt x="222" y="117"/>
                    </a:lnTo>
                    <a:lnTo>
                      <a:pt x="240" y="131"/>
                    </a:lnTo>
                    <a:lnTo>
                      <a:pt x="255" y="138"/>
                    </a:lnTo>
                    <a:lnTo>
                      <a:pt x="267" y="153"/>
                    </a:lnTo>
                    <a:lnTo>
                      <a:pt x="273" y="165"/>
                    </a:lnTo>
                    <a:lnTo>
                      <a:pt x="283" y="186"/>
                    </a:lnTo>
                    <a:lnTo>
                      <a:pt x="288" y="207"/>
                    </a:lnTo>
                    <a:lnTo>
                      <a:pt x="294" y="224"/>
                    </a:lnTo>
                    <a:lnTo>
                      <a:pt x="293" y="238"/>
                    </a:lnTo>
                    <a:lnTo>
                      <a:pt x="293" y="259"/>
                    </a:lnTo>
                    <a:lnTo>
                      <a:pt x="287" y="286"/>
                    </a:lnTo>
                    <a:lnTo>
                      <a:pt x="255" y="310"/>
                    </a:lnTo>
                    <a:close/>
                  </a:path>
                </a:pathLst>
              </a:custGeom>
              <a:solidFill>
                <a:srgbClr val="FFBFBF"/>
              </a:solidFill>
              <a:ln w="9525">
                <a:solidFill>
                  <a:srgbClr val="000000"/>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59" name="Freeform 11"/>
              <p:cNvSpPr>
                <a:spLocks/>
              </p:cNvSpPr>
              <p:nvPr/>
            </p:nvSpPr>
            <p:spPr bwMode="auto">
              <a:xfrm>
                <a:off x="4202" y="2173"/>
                <a:ext cx="103" cy="46"/>
              </a:xfrm>
              <a:custGeom>
                <a:avLst/>
                <a:gdLst>
                  <a:gd name="T0" fmla="*/ 0 w 138"/>
                  <a:gd name="T1" fmla="*/ 0 h 66"/>
                  <a:gd name="T2" fmla="*/ 7 w 138"/>
                  <a:gd name="T3" fmla="*/ 1 h 66"/>
                  <a:gd name="T4" fmla="*/ 13 w 138"/>
                  <a:gd name="T5" fmla="*/ 3 h 66"/>
                  <a:gd name="T6" fmla="*/ 0 60000 65536"/>
                  <a:gd name="T7" fmla="*/ 0 60000 65536"/>
                  <a:gd name="T8" fmla="*/ 0 60000 65536"/>
                  <a:gd name="T9" fmla="*/ 0 w 138"/>
                  <a:gd name="T10" fmla="*/ 0 h 66"/>
                  <a:gd name="T11" fmla="*/ 138 w 138"/>
                  <a:gd name="T12" fmla="*/ 66 h 66"/>
                </a:gdLst>
                <a:ahLst/>
                <a:cxnLst>
                  <a:cxn ang="T6">
                    <a:pos x="T0" y="T1"/>
                  </a:cxn>
                  <a:cxn ang="T7">
                    <a:pos x="T2" y="T3"/>
                  </a:cxn>
                  <a:cxn ang="T8">
                    <a:pos x="T4" y="T5"/>
                  </a:cxn>
                </a:cxnLst>
                <a:rect l="T9" t="T10" r="T11" b="T12"/>
                <a:pathLst>
                  <a:path w="138" h="66">
                    <a:moveTo>
                      <a:pt x="0" y="0"/>
                    </a:moveTo>
                    <a:lnTo>
                      <a:pt x="66" y="27"/>
                    </a:lnTo>
                    <a:lnTo>
                      <a:pt x="138" y="6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0" name="Freeform 12"/>
              <p:cNvSpPr>
                <a:spLocks/>
              </p:cNvSpPr>
              <p:nvPr/>
            </p:nvSpPr>
            <p:spPr bwMode="auto">
              <a:xfrm rot="-1242821">
                <a:off x="4093" y="2384"/>
                <a:ext cx="15" cy="48"/>
              </a:xfrm>
              <a:custGeom>
                <a:avLst/>
                <a:gdLst>
                  <a:gd name="T0" fmla="*/ 0 w 70"/>
                  <a:gd name="T1" fmla="*/ 0 h 169"/>
                  <a:gd name="T2" fmla="*/ 0 w 70"/>
                  <a:gd name="T3" fmla="*/ 0 h 169"/>
                  <a:gd name="T4" fmla="*/ 0 w 70"/>
                  <a:gd name="T5" fmla="*/ 0 h 169"/>
                  <a:gd name="T6" fmla="*/ 0 w 70"/>
                  <a:gd name="T7" fmla="*/ 0 h 169"/>
                  <a:gd name="T8" fmla="*/ 0 w 70"/>
                  <a:gd name="T9" fmla="*/ 0 h 169"/>
                  <a:gd name="T10" fmla="*/ 0 w 70"/>
                  <a:gd name="T11" fmla="*/ 0 h 169"/>
                  <a:gd name="T12" fmla="*/ 0 w 70"/>
                  <a:gd name="T13" fmla="*/ 0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1" name="Freeform 13"/>
              <p:cNvSpPr>
                <a:spLocks/>
              </p:cNvSpPr>
              <p:nvPr/>
            </p:nvSpPr>
            <p:spPr bwMode="auto">
              <a:xfrm rot="-832342">
                <a:off x="4167" y="2231"/>
                <a:ext cx="12" cy="29"/>
              </a:xfrm>
              <a:custGeom>
                <a:avLst/>
                <a:gdLst>
                  <a:gd name="T0" fmla="*/ 0 w 50"/>
                  <a:gd name="T1" fmla="*/ 0 h 93"/>
                  <a:gd name="T2" fmla="*/ 0 w 50"/>
                  <a:gd name="T3" fmla="*/ 0 h 93"/>
                  <a:gd name="T4" fmla="*/ 0 w 50"/>
                  <a:gd name="T5" fmla="*/ 0 h 93"/>
                  <a:gd name="T6" fmla="*/ 0 w 50"/>
                  <a:gd name="T7" fmla="*/ 0 h 93"/>
                  <a:gd name="T8" fmla="*/ 0 w 50"/>
                  <a:gd name="T9" fmla="*/ 0 h 93"/>
                  <a:gd name="T10" fmla="*/ 0 60000 65536"/>
                  <a:gd name="T11" fmla="*/ 0 60000 65536"/>
                  <a:gd name="T12" fmla="*/ 0 60000 65536"/>
                  <a:gd name="T13" fmla="*/ 0 60000 65536"/>
                  <a:gd name="T14" fmla="*/ 0 60000 65536"/>
                  <a:gd name="T15" fmla="*/ 0 w 50"/>
                  <a:gd name="T16" fmla="*/ 0 h 93"/>
                  <a:gd name="T17" fmla="*/ 50 w 50"/>
                  <a:gd name="T18" fmla="*/ 93 h 93"/>
                </a:gdLst>
                <a:ahLst/>
                <a:cxnLst>
                  <a:cxn ang="T10">
                    <a:pos x="T0" y="T1"/>
                  </a:cxn>
                  <a:cxn ang="T11">
                    <a:pos x="T2" y="T3"/>
                  </a:cxn>
                  <a:cxn ang="T12">
                    <a:pos x="T4" y="T5"/>
                  </a:cxn>
                  <a:cxn ang="T13">
                    <a:pos x="T6" y="T7"/>
                  </a:cxn>
                  <a:cxn ang="T14">
                    <a:pos x="T8" y="T9"/>
                  </a:cxn>
                </a:cxnLst>
                <a:rect l="T15" t="T16" r="T17" b="T18"/>
                <a:pathLst>
                  <a:path w="50" h="93">
                    <a:moveTo>
                      <a:pt x="0" y="0"/>
                    </a:moveTo>
                    <a:lnTo>
                      <a:pt x="0" y="32"/>
                    </a:lnTo>
                    <a:lnTo>
                      <a:pt x="6" y="57"/>
                    </a:lnTo>
                    <a:lnTo>
                      <a:pt x="25" y="82"/>
                    </a:lnTo>
                    <a:lnTo>
                      <a:pt x="50" y="9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2" name="Freeform 14"/>
              <p:cNvSpPr>
                <a:spLocks/>
              </p:cNvSpPr>
              <p:nvPr/>
            </p:nvSpPr>
            <p:spPr bwMode="auto">
              <a:xfrm rot="-1712274">
                <a:off x="4076" y="2259"/>
                <a:ext cx="9" cy="22"/>
              </a:xfrm>
              <a:custGeom>
                <a:avLst/>
                <a:gdLst>
                  <a:gd name="T0" fmla="*/ 0 w 19"/>
                  <a:gd name="T1" fmla="*/ 0 h 43"/>
                  <a:gd name="T2" fmla="*/ 0 w 19"/>
                  <a:gd name="T3" fmla="*/ 1 h 43"/>
                  <a:gd name="T4" fmla="*/ 0 w 19"/>
                  <a:gd name="T5" fmla="*/ 1 h 43"/>
                  <a:gd name="T6" fmla="*/ 0 w 19"/>
                  <a:gd name="T7" fmla="*/ 1 h 43"/>
                  <a:gd name="T8" fmla="*/ 0 60000 65536"/>
                  <a:gd name="T9" fmla="*/ 0 60000 65536"/>
                  <a:gd name="T10" fmla="*/ 0 60000 65536"/>
                  <a:gd name="T11" fmla="*/ 0 60000 65536"/>
                  <a:gd name="T12" fmla="*/ 0 w 19"/>
                  <a:gd name="T13" fmla="*/ 0 h 43"/>
                  <a:gd name="T14" fmla="*/ 19 w 19"/>
                  <a:gd name="T15" fmla="*/ 43 h 43"/>
                </a:gdLst>
                <a:ahLst/>
                <a:cxnLst>
                  <a:cxn ang="T8">
                    <a:pos x="T0" y="T1"/>
                  </a:cxn>
                  <a:cxn ang="T9">
                    <a:pos x="T2" y="T3"/>
                  </a:cxn>
                  <a:cxn ang="T10">
                    <a:pos x="T4" y="T5"/>
                  </a:cxn>
                  <a:cxn ang="T11">
                    <a:pos x="T6" y="T7"/>
                  </a:cxn>
                </a:cxnLst>
                <a:rect l="T12" t="T13" r="T14" b="T15"/>
                <a:pathLst>
                  <a:path w="19" h="43">
                    <a:moveTo>
                      <a:pt x="0" y="0"/>
                    </a:moveTo>
                    <a:lnTo>
                      <a:pt x="0" y="14"/>
                    </a:lnTo>
                    <a:lnTo>
                      <a:pt x="4" y="28"/>
                    </a:lnTo>
                    <a:lnTo>
                      <a:pt x="19" y="4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nvGrpSpPr>
              <p:cNvPr id="63" name="Group 15"/>
              <p:cNvGrpSpPr>
                <a:grpSpLocks/>
              </p:cNvGrpSpPr>
              <p:nvPr/>
            </p:nvGrpSpPr>
            <p:grpSpPr bwMode="auto">
              <a:xfrm rot="-9224892">
                <a:off x="4462" y="2466"/>
                <a:ext cx="242" cy="270"/>
                <a:chOff x="2457" y="2549"/>
                <a:chExt cx="557" cy="547"/>
              </a:xfrm>
            </p:grpSpPr>
            <p:sp>
              <p:nvSpPr>
                <p:cNvPr id="66" name="Freeform 16"/>
                <p:cNvSpPr>
                  <a:spLocks/>
                </p:cNvSpPr>
                <p:nvPr/>
              </p:nvSpPr>
              <p:spPr bwMode="auto">
                <a:xfrm>
                  <a:off x="2457" y="2549"/>
                  <a:ext cx="557" cy="547"/>
                </a:xfrm>
                <a:custGeom>
                  <a:avLst/>
                  <a:gdLst>
                    <a:gd name="T0" fmla="*/ 5 w 1112"/>
                    <a:gd name="T1" fmla="*/ 1 h 1094"/>
                    <a:gd name="T2" fmla="*/ 5 w 1112"/>
                    <a:gd name="T3" fmla="*/ 2 h 1094"/>
                    <a:gd name="T4" fmla="*/ 4 w 1112"/>
                    <a:gd name="T5" fmla="*/ 2 h 1094"/>
                    <a:gd name="T6" fmla="*/ 4 w 1112"/>
                    <a:gd name="T7" fmla="*/ 2 h 1094"/>
                    <a:gd name="T8" fmla="*/ 4 w 1112"/>
                    <a:gd name="T9" fmla="*/ 3 h 1094"/>
                    <a:gd name="T10" fmla="*/ 4 w 1112"/>
                    <a:gd name="T11" fmla="*/ 3 h 1094"/>
                    <a:gd name="T12" fmla="*/ 4 w 1112"/>
                    <a:gd name="T13" fmla="*/ 4 h 1094"/>
                    <a:gd name="T14" fmla="*/ 4 w 1112"/>
                    <a:gd name="T15" fmla="*/ 4 h 1094"/>
                    <a:gd name="T16" fmla="*/ 4 w 1112"/>
                    <a:gd name="T17" fmla="*/ 4 h 1094"/>
                    <a:gd name="T18" fmla="*/ 4 w 1112"/>
                    <a:gd name="T19" fmla="*/ 5 h 1094"/>
                    <a:gd name="T20" fmla="*/ 1 w 1112"/>
                    <a:gd name="T21" fmla="*/ 5 h 1094"/>
                    <a:gd name="T22" fmla="*/ 1 w 1112"/>
                    <a:gd name="T23" fmla="*/ 2 h 1094"/>
                    <a:gd name="T24" fmla="*/ 1 w 1112"/>
                    <a:gd name="T25" fmla="*/ 1 h 1094"/>
                    <a:gd name="T26" fmla="*/ 0 w 1112"/>
                    <a:gd name="T27" fmla="*/ 0 h 1094"/>
                    <a:gd name="T28" fmla="*/ 2 w 1112"/>
                    <a:gd name="T29" fmla="*/ 1 h 1094"/>
                    <a:gd name="T30" fmla="*/ 3 w 1112"/>
                    <a:gd name="T31" fmla="*/ 1 h 1094"/>
                    <a:gd name="T32" fmla="*/ 4 w 1112"/>
                    <a:gd name="T33" fmla="*/ 1 h 1094"/>
                    <a:gd name="T34" fmla="*/ 5 w 1112"/>
                    <a:gd name="T35" fmla="*/ 1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round/>
                  <a:headEnd/>
                  <a:tailEnd/>
                </a:ln>
              </p:spPr>
              <p:txBody>
                <a:bodyPr/>
                <a:lstStyle/>
                <a:p>
                  <a:endParaRPr lang="en-US">
                    <a:latin typeface="Times New Roman" panose="02020603050405020304" pitchFamily="18" charset="0"/>
                    <a:cs typeface="Times New Roman" panose="02020603050405020304" pitchFamily="18" charset="0"/>
                  </a:endParaRPr>
                </a:p>
              </p:txBody>
            </p:sp>
            <p:sp>
              <p:nvSpPr>
                <p:cNvPr id="67" name="Oval 17"/>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Times New Roman" panose="02020603050405020304" pitchFamily="18" charset="0"/>
                    <a:cs typeface="Times New Roman" panose="02020603050405020304" pitchFamily="18" charset="0"/>
                  </a:endParaRPr>
                </a:p>
              </p:txBody>
            </p:sp>
          </p:grpSp>
          <p:sp>
            <p:nvSpPr>
              <p:cNvPr id="64" name="Freeform 18"/>
              <p:cNvSpPr>
                <a:spLocks/>
              </p:cNvSpPr>
              <p:nvPr/>
            </p:nvSpPr>
            <p:spPr bwMode="auto">
              <a:xfrm rot="-5887819">
                <a:off x="4165" y="2435"/>
                <a:ext cx="13" cy="9"/>
              </a:xfrm>
              <a:custGeom>
                <a:avLst/>
                <a:gdLst>
                  <a:gd name="T0" fmla="*/ 0 w 55"/>
                  <a:gd name="T1" fmla="*/ 0 h 33"/>
                  <a:gd name="T2" fmla="*/ 0 w 55"/>
                  <a:gd name="T3" fmla="*/ 0 h 33"/>
                  <a:gd name="T4" fmla="*/ 0 w 55"/>
                  <a:gd name="T5" fmla="*/ 0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5" name="Freeform 19"/>
              <p:cNvSpPr>
                <a:spLocks/>
              </p:cNvSpPr>
              <p:nvPr/>
            </p:nvSpPr>
            <p:spPr bwMode="auto">
              <a:xfrm rot="-487818">
                <a:off x="4282" y="2181"/>
                <a:ext cx="47" cy="29"/>
              </a:xfrm>
              <a:custGeom>
                <a:avLst/>
                <a:gdLst>
                  <a:gd name="T0" fmla="*/ 0 w 53"/>
                  <a:gd name="T1" fmla="*/ 0 h 34"/>
                  <a:gd name="T2" fmla="*/ 7 w 53"/>
                  <a:gd name="T3" fmla="*/ 3 h 34"/>
                  <a:gd name="T4" fmla="*/ 20 w 53"/>
                  <a:gd name="T5" fmla="*/ 9 h 34"/>
                  <a:gd name="T6" fmla="*/ 0 60000 65536"/>
                  <a:gd name="T7" fmla="*/ 0 60000 65536"/>
                  <a:gd name="T8" fmla="*/ 0 60000 65536"/>
                  <a:gd name="T9" fmla="*/ 0 w 53"/>
                  <a:gd name="T10" fmla="*/ 0 h 34"/>
                  <a:gd name="T11" fmla="*/ 53 w 53"/>
                  <a:gd name="T12" fmla="*/ 34 h 34"/>
                </a:gdLst>
                <a:ahLst/>
                <a:cxnLst>
                  <a:cxn ang="T6">
                    <a:pos x="T0" y="T1"/>
                  </a:cxn>
                  <a:cxn ang="T7">
                    <a:pos x="T2" y="T3"/>
                  </a:cxn>
                  <a:cxn ang="T8">
                    <a:pos x="T4" y="T5"/>
                  </a:cxn>
                </a:cxnLst>
                <a:rect l="T9" t="T10" r="T11" b="T12"/>
                <a:pathLst>
                  <a:path w="53" h="34">
                    <a:moveTo>
                      <a:pt x="0" y="0"/>
                    </a:moveTo>
                    <a:lnTo>
                      <a:pt x="17" y="8"/>
                    </a:lnTo>
                    <a:lnTo>
                      <a:pt x="53" y="3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atin typeface="Times New Roman" panose="02020603050405020304" pitchFamily="18" charset="0"/>
                  <a:cs typeface="Times New Roman" panose="02020603050405020304" pitchFamily="18" charset="0"/>
                </a:endParaRPr>
              </a:p>
            </p:txBody>
          </p:sp>
        </p:grpSp>
      </p:grpSp>
      <p:sp>
        <p:nvSpPr>
          <p:cNvPr id="71" name="AutoShape 20"/>
          <p:cNvSpPr>
            <a:spLocks noChangeArrowheads="1"/>
          </p:cNvSpPr>
          <p:nvPr/>
        </p:nvSpPr>
        <p:spPr bwMode="auto">
          <a:xfrm>
            <a:off x="4894730" y="4249347"/>
            <a:ext cx="195263" cy="144462"/>
          </a:xfrm>
          <a:prstGeom prst="can">
            <a:avLst>
              <a:gd name="adj" fmla="val 25000"/>
            </a:avLst>
          </a:prstGeom>
          <a:solidFill>
            <a:schemeClr val="tx1"/>
          </a:solidFill>
          <a:ln w="9525">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400">
              <a:latin typeface="Times New Roman" panose="02020603050405020304" pitchFamily="18" charset="0"/>
              <a:cs typeface="Times New Roman" panose="02020603050405020304" pitchFamily="18" charset="0"/>
            </a:endParaRPr>
          </a:p>
        </p:txBody>
      </p:sp>
      <p:sp>
        <p:nvSpPr>
          <p:cNvPr id="72" name="AutoShape 21"/>
          <p:cNvSpPr>
            <a:spLocks noChangeArrowheads="1"/>
          </p:cNvSpPr>
          <p:nvPr/>
        </p:nvSpPr>
        <p:spPr bwMode="auto">
          <a:xfrm>
            <a:off x="6804492" y="3765159"/>
            <a:ext cx="193675" cy="146050"/>
          </a:xfrm>
          <a:prstGeom prst="can">
            <a:avLst>
              <a:gd name="adj" fmla="val 25000"/>
            </a:avLst>
          </a:prstGeom>
          <a:gradFill rotWithShape="1">
            <a:gsLst>
              <a:gs pos="0">
                <a:schemeClr val="accent1"/>
              </a:gs>
              <a:gs pos="50000">
                <a:schemeClr val="accent1">
                  <a:gamma/>
                  <a:tint val="0"/>
                  <a:invGamma/>
                </a:schemeClr>
              </a:gs>
              <a:gs pos="100000">
                <a:schemeClr val="accent1"/>
              </a:gs>
            </a:gsLst>
            <a:lin ang="0" scaled="1"/>
          </a:gradFill>
          <a:ln w="9525">
            <a:solidFill>
              <a:schemeClr val="bg2"/>
            </a:solidFill>
            <a:round/>
            <a:headEnd/>
            <a:tailEnd/>
          </a:ln>
          <a:effectLst/>
        </p:spPr>
        <p:txBody>
          <a:bodyPr wrap="none" anchor="ctr"/>
          <a:lstStyle/>
          <a:p>
            <a:pPr eaLnBrk="1" hangingPunct="1">
              <a:defRPr/>
            </a:pPr>
            <a:endParaRPr lang="en-US">
              <a:latin typeface="Times New Roman" panose="02020603050405020304" pitchFamily="18" charset="0"/>
              <a:cs typeface="Times New Roman" panose="02020603050405020304" pitchFamily="18" charset="0"/>
            </a:endParaRPr>
          </a:p>
        </p:txBody>
      </p:sp>
      <p:sp>
        <p:nvSpPr>
          <p:cNvPr id="73" name="AutoShape 22"/>
          <p:cNvSpPr>
            <a:spLocks noChangeArrowheads="1"/>
          </p:cNvSpPr>
          <p:nvPr/>
        </p:nvSpPr>
        <p:spPr bwMode="auto">
          <a:xfrm>
            <a:off x="6475878" y="4249347"/>
            <a:ext cx="193675" cy="144462"/>
          </a:xfrm>
          <a:prstGeom prst="can">
            <a:avLst>
              <a:gd name="adj" fmla="val 25000"/>
            </a:avLst>
          </a:prstGeom>
          <a:solidFill>
            <a:schemeClr val="tx1"/>
          </a:solidFill>
          <a:ln w="9525">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Times New Roman" panose="02020603050405020304" pitchFamily="18" charset="0"/>
              <a:cs typeface="Times New Roman" panose="02020603050405020304" pitchFamily="18" charset="0"/>
            </a:endParaRPr>
          </a:p>
        </p:txBody>
      </p:sp>
      <p:sp>
        <p:nvSpPr>
          <p:cNvPr id="74" name="AutoShape 23"/>
          <p:cNvSpPr>
            <a:spLocks noChangeArrowheads="1"/>
          </p:cNvSpPr>
          <p:nvPr/>
        </p:nvSpPr>
        <p:spPr bwMode="auto">
          <a:xfrm>
            <a:off x="4821704" y="3717534"/>
            <a:ext cx="2189163" cy="579438"/>
          </a:xfrm>
          <a:prstGeom prst="parallelogram">
            <a:avLst>
              <a:gd name="adj" fmla="val 48101"/>
            </a:avLst>
          </a:prstGeom>
          <a:solidFill>
            <a:srgbClr val="666699"/>
          </a:solidFill>
          <a:ln w="9525">
            <a:solidFill>
              <a:srgbClr val="006600"/>
            </a:solidFill>
            <a:miter lim="800000"/>
            <a:headEnd/>
            <a:tailEnd/>
          </a:ln>
          <a:effectLst>
            <a:outerShdw dist="35921" dir="27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75" name="AutoShape 24"/>
          <p:cNvSpPr>
            <a:spLocks noChangeArrowheads="1"/>
          </p:cNvSpPr>
          <p:nvPr/>
        </p:nvSpPr>
        <p:spPr bwMode="auto">
          <a:xfrm>
            <a:off x="5270966" y="3971537"/>
            <a:ext cx="317500" cy="144463"/>
          </a:xfrm>
          <a:prstGeom prst="can">
            <a:avLst>
              <a:gd name="adj" fmla="val 50000"/>
            </a:avLst>
          </a:prstGeom>
          <a:gradFill rotWithShape="1">
            <a:gsLst>
              <a:gs pos="0">
                <a:srgbClr val="C0C0C0"/>
              </a:gs>
              <a:gs pos="50000">
                <a:srgbClr val="FFFFFF"/>
              </a:gs>
              <a:gs pos="100000">
                <a:srgbClr val="C0C0C0"/>
              </a:gs>
            </a:gsLst>
            <a:lin ang="0" scaled="1"/>
          </a:gradFill>
          <a:ln w="9525">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Times New Roman" panose="02020603050405020304" pitchFamily="18" charset="0"/>
              <a:cs typeface="Times New Roman" panose="02020603050405020304" pitchFamily="18" charset="0"/>
            </a:endParaRPr>
          </a:p>
        </p:txBody>
      </p:sp>
      <p:sp>
        <p:nvSpPr>
          <p:cNvPr id="76" name="AutoShape 25"/>
          <p:cNvSpPr>
            <a:spLocks noChangeArrowheads="1"/>
          </p:cNvSpPr>
          <p:nvPr/>
        </p:nvSpPr>
        <p:spPr bwMode="auto">
          <a:xfrm>
            <a:off x="5374152" y="3790559"/>
            <a:ext cx="115888" cy="230188"/>
          </a:xfrm>
          <a:prstGeom prst="can">
            <a:avLst>
              <a:gd name="adj" fmla="val 47046"/>
            </a:avLst>
          </a:prstGeom>
          <a:solidFill>
            <a:schemeClr val="tx1"/>
          </a:solidFill>
          <a:ln w="9525">
            <a:solidFill>
              <a:schemeClr val="bg2"/>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Times New Roman" panose="02020603050405020304" pitchFamily="18" charset="0"/>
              <a:cs typeface="Times New Roman" panose="02020603050405020304" pitchFamily="18" charset="0"/>
            </a:endParaRPr>
          </a:p>
        </p:txBody>
      </p:sp>
      <p:sp>
        <p:nvSpPr>
          <p:cNvPr id="77" name="AutoShape 26"/>
          <p:cNvSpPr>
            <a:spLocks noChangeArrowheads="1"/>
          </p:cNvSpPr>
          <p:nvPr/>
        </p:nvSpPr>
        <p:spPr bwMode="auto">
          <a:xfrm>
            <a:off x="5405905" y="1833175"/>
            <a:ext cx="47625" cy="1989137"/>
          </a:xfrm>
          <a:prstGeom prst="can">
            <a:avLst>
              <a:gd name="adj" fmla="val 89528"/>
            </a:avLst>
          </a:prstGeom>
          <a:gradFill rotWithShape="1">
            <a:gsLst>
              <a:gs pos="0">
                <a:srgbClr val="9D9D9D"/>
              </a:gs>
              <a:gs pos="100000">
                <a:srgbClr val="FFFFFF"/>
              </a:gs>
            </a:gsLst>
            <a:lin ang="0" scaled="1"/>
          </a:gradFill>
          <a:ln w="2857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Times New Roman" panose="02020603050405020304" pitchFamily="18" charset="0"/>
              <a:cs typeface="Times New Roman" panose="02020603050405020304" pitchFamily="18" charset="0"/>
            </a:endParaRPr>
          </a:p>
        </p:txBody>
      </p:sp>
      <p:sp>
        <p:nvSpPr>
          <p:cNvPr id="78" name="AutoShape 27"/>
          <p:cNvSpPr>
            <a:spLocks noChangeArrowheads="1"/>
          </p:cNvSpPr>
          <p:nvPr/>
        </p:nvSpPr>
        <p:spPr bwMode="auto">
          <a:xfrm rot="5400000">
            <a:off x="5162223" y="1638704"/>
            <a:ext cx="49213" cy="339725"/>
          </a:xfrm>
          <a:prstGeom prst="can">
            <a:avLst>
              <a:gd name="adj" fmla="val 12336"/>
            </a:avLst>
          </a:prstGeom>
          <a:gradFill rotWithShape="1">
            <a:gsLst>
              <a:gs pos="0">
                <a:srgbClr val="9D9D9D"/>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Times New Roman" panose="02020603050405020304" pitchFamily="18" charset="0"/>
              <a:cs typeface="Times New Roman" panose="02020603050405020304" pitchFamily="18" charset="0"/>
            </a:endParaRPr>
          </a:p>
        </p:txBody>
      </p:sp>
      <p:sp>
        <p:nvSpPr>
          <p:cNvPr id="79" name="AutoShape 28"/>
          <p:cNvSpPr>
            <a:spLocks noChangeArrowheads="1"/>
          </p:cNvSpPr>
          <p:nvPr/>
        </p:nvSpPr>
        <p:spPr bwMode="auto">
          <a:xfrm>
            <a:off x="5348752" y="1736335"/>
            <a:ext cx="166688" cy="144463"/>
          </a:xfrm>
          <a:prstGeom prst="cube">
            <a:avLst>
              <a:gd name="adj" fmla="val 25000"/>
            </a:avLst>
          </a:prstGeom>
          <a:solidFill>
            <a:srgbClr val="9D9D9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Times New Roman" panose="02020603050405020304" pitchFamily="18" charset="0"/>
              <a:cs typeface="Times New Roman" panose="02020603050405020304" pitchFamily="18" charset="0"/>
            </a:endParaRPr>
          </a:p>
        </p:txBody>
      </p:sp>
      <p:sp>
        <p:nvSpPr>
          <p:cNvPr id="80" name="AutoShape 29"/>
          <p:cNvSpPr>
            <a:spLocks noChangeArrowheads="1"/>
          </p:cNvSpPr>
          <p:nvPr/>
        </p:nvSpPr>
        <p:spPr bwMode="auto">
          <a:xfrm rot="5400000">
            <a:off x="6274267" y="999735"/>
            <a:ext cx="49213" cy="1617663"/>
          </a:xfrm>
          <a:prstGeom prst="can">
            <a:avLst>
              <a:gd name="adj" fmla="val 58741"/>
            </a:avLst>
          </a:prstGeom>
          <a:gradFill rotWithShape="1">
            <a:gsLst>
              <a:gs pos="0">
                <a:srgbClr val="9D9D9D"/>
              </a:gs>
              <a:gs pos="100000">
                <a:srgbClr val="FFFFFF"/>
              </a:gs>
            </a:gsLst>
            <a:lin ang="0" scaled="1"/>
          </a:gradFill>
          <a:ln w="190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Times New Roman" panose="02020603050405020304" pitchFamily="18" charset="0"/>
              <a:cs typeface="Times New Roman" panose="02020603050405020304" pitchFamily="18" charset="0"/>
            </a:endParaRPr>
          </a:p>
        </p:txBody>
      </p:sp>
      <p:sp>
        <p:nvSpPr>
          <p:cNvPr id="81" name="Oval 30"/>
          <p:cNvSpPr>
            <a:spLocks noChangeArrowheads="1"/>
          </p:cNvSpPr>
          <p:nvPr/>
        </p:nvSpPr>
        <p:spPr bwMode="auto">
          <a:xfrm flipH="1">
            <a:off x="6463179" y="1844285"/>
            <a:ext cx="49213" cy="49213"/>
          </a:xfrm>
          <a:prstGeom prst="ellipse">
            <a:avLst/>
          </a:prstGeom>
          <a:solidFill>
            <a:schemeClr val="tx1"/>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Times New Roman" panose="02020603050405020304" pitchFamily="18" charset="0"/>
              <a:cs typeface="Times New Roman" panose="02020603050405020304" pitchFamily="18" charset="0"/>
            </a:endParaRPr>
          </a:p>
        </p:txBody>
      </p:sp>
      <p:sp>
        <p:nvSpPr>
          <p:cNvPr id="82" name="Line 31"/>
          <p:cNvSpPr>
            <a:spLocks noChangeShapeType="1"/>
          </p:cNvSpPr>
          <p:nvPr/>
        </p:nvSpPr>
        <p:spPr bwMode="auto">
          <a:xfrm flipV="1">
            <a:off x="6486991" y="1783959"/>
            <a:ext cx="0" cy="96838"/>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83" name="AutoShape 32"/>
          <p:cNvSpPr>
            <a:spLocks noChangeArrowheads="1"/>
          </p:cNvSpPr>
          <p:nvPr/>
        </p:nvSpPr>
        <p:spPr bwMode="auto">
          <a:xfrm>
            <a:off x="5405905" y="1422012"/>
            <a:ext cx="47625" cy="346075"/>
          </a:xfrm>
          <a:prstGeom prst="can">
            <a:avLst>
              <a:gd name="adj" fmla="val 15576"/>
            </a:avLst>
          </a:prstGeom>
          <a:gradFill rotWithShape="1">
            <a:gsLst>
              <a:gs pos="0">
                <a:srgbClr val="9D9D9D"/>
              </a:gs>
              <a:gs pos="100000">
                <a:srgbClr val="FFFFFF"/>
              </a:gs>
            </a:gsLst>
            <a:lin ang="0" scaled="1"/>
          </a:gradFill>
          <a:ln w="19050">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vi-VN" altLang="en-US" sz="2400">
              <a:latin typeface="Times New Roman" panose="02020603050405020304" pitchFamily="18" charset="0"/>
              <a:cs typeface="Times New Roman" panose="02020603050405020304" pitchFamily="18" charset="0"/>
            </a:endParaRPr>
          </a:p>
        </p:txBody>
      </p:sp>
      <p:sp>
        <p:nvSpPr>
          <p:cNvPr id="84" name="Line 33"/>
          <p:cNvSpPr>
            <a:spLocks noChangeShapeType="1"/>
          </p:cNvSpPr>
          <p:nvPr/>
        </p:nvSpPr>
        <p:spPr bwMode="auto">
          <a:xfrm>
            <a:off x="5016965" y="1783960"/>
            <a:ext cx="0" cy="49213"/>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85" name="Oval 34"/>
          <p:cNvSpPr>
            <a:spLocks noChangeArrowheads="1"/>
          </p:cNvSpPr>
          <p:nvPr/>
        </p:nvSpPr>
        <p:spPr bwMode="auto">
          <a:xfrm>
            <a:off x="5393204" y="1796660"/>
            <a:ext cx="49213" cy="47625"/>
          </a:xfrm>
          <a:prstGeom prst="ellipse">
            <a:avLst/>
          </a:prstGeom>
          <a:solidFill>
            <a:srgbClr val="0066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Times New Roman" panose="02020603050405020304" pitchFamily="18" charset="0"/>
              <a:cs typeface="Times New Roman" panose="02020603050405020304" pitchFamily="18" charset="0"/>
            </a:endParaRPr>
          </a:p>
        </p:txBody>
      </p:sp>
      <p:grpSp>
        <p:nvGrpSpPr>
          <p:cNvPr id="86" name="Group 35"/>
          <p:cNvGrpSpPr>
            <a:grpSpLocks/>
          </p:cNvGrpSpPr>
          <p:nvPr/>
        </p:nvGrpSpPr>
        <p:grpSpPr bwMode="auto">
          <a:xfrm>
            <a:off x="5107452" y="393309"/>
            <a:ext cx="2819400" cy="2921000"/>
            <a:chOff x="767" y="-1202"/>
            <a:chExt cx="3360" cy="3472"/>
          </a:xfrm>
        </p:grpSpPr>
        <p:sp>
          <p:nvSpPr>
            <p:cNvPr id="87" name="Oval 36"/>
            <p:cNvSpPr>
              <a:spLocks noChangeArrowheads="1"/>
            </p:cNvSpPr>
            <p:nvPr/>
          </p:nvSpPr>
          <p:spPr bwMode="auto">
            <a:xfrm rot="9475">
              <a:off x="767" y="-1202"/>
              <a:ext cx="3360" cy="340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Times New Roman" panose="02020603050405020304" pitchFamily="18" charset="0"/>
                <a:cs typeface="Times New Roman" panose="02020603050405020304" pitchFamily="18" charset="0"/>
              </a:endParaRPr>
            </a:p>
          </p:txBody>
        </p:sp>
        <p:grpSp>
          <p:nvGrpSpPr>
            <p:cNvPr id="88" name="Group 37"/>
            <p:cNvGrpSpPr>
              <a:grpSpLocks/>
            </p:cNvGrpSpPr>
            <p:nvPr/>
          </p:nvGrpSpPr>
          <p:grpSpPr bwMode="auto">
            <a:xfrm rot="1712965">
              <a:off x="2340" y="696"/>
              <a:ext cx="526" cy="1574"/>
              <a:chOff x="1778" y="969"/>
              <a:chExt cx="526" cy="1574"/>
            </a:xfrm>
          </p:grpSpPr>
          <p:sp>
            <p:nvSpPr>
              <p:cNvPr id="89" name="Line 38"/>
              <p:cNvSpPr>
                <a:spLocks noChangeShapeType="1"/>
              </p:cNvSpPr>
              <p:nvPr/>
            </p:nvSpPr>
            <p:spPr bwMode="auto">
              <a:xfrm rot="-1703491">
                <a:off x="1778" y="969"/>
                <a:ext cx="0" cy="142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90" name="Oval 39"/>
              <p:cNvSpPr>
                <a:spLocks noChangeArrowheads="1"/>
              </p:cNvSpPr>
              <p:nvPr/>
            </p:nvSpPr>
            <p:spPr bwMode="auto">
              <a:xfrm rot="-1703491">
                <a:off x="2016" y="2256"/>
                <a:ext cx="288" cy="287"/>
              </a:xfrm>
              <a:prstGeom prst="ellipse">
                <a:avLst/>
              </a:prstGeom>
              <a:solidFill>
                <a:srgbClr val="FF00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2400">
                  <a:latin typeface="Times New Roman" panose="02020603050405020304" pitchFamily="18" charset="0"/>
                  <a:cs typeface="Times New Roman" panose="02020603050405020304" pitchFamily="18" charset="0"/>
                </a:endParaRPr>
              </a:p>
            </p:txBody>
          </p:sp>
        </p:grpSp>
      </p:grpSp>
      <p:sp>
        <p:nvSpPr>
          <p:cNvPr id="91" name="Freeform 40"/>
          <p:cNvSpPr>
            <a:spLocks/>
          </p:cNvSpPr>
          <p:nvPr/>
        </p:nvSpPr>
        <p:spPr bwMode="auto">
          <a:xfrm>
            <a:off x="6477465" y="1872859"/>
            <a:ext cx="482600" cy="990600"/>
          </a:xfrm>
          <a:custGeom>
            <a:avLst/>
            <a:gdLst>
              <a:gd name="T0" fmla="*/ 0 w 304"/>
              <a:gd name="T1" fmla="*/ 0 h 624"/>
              <a:gd name="T2" fmla="*/ 2147483646 w 304"/>
              <a:gd name="T3" fmla="*/ 2147483646 h 624"/>
              <a:gd name="T4" fmla="*/ 0 w 304"/>
              <a:gd name="T5" fmla="*/ 2147483646 h 624"/>
              <a:gd name="T6" fmla="*/ 0 w 304"/>
              <a:gd name="T7" fmla="*/ 0 h 624"/>
              <a:gd name="T8" fmla="*/ 0 60000 65536"/>
              <a:gd name="T9" fmla="*/ 0 60000 65536"/>
              <a:gd name="T10" fmla="*/ 0 60000 65536"/>
              <a:gd name="T11" fmla="*/ 0 60000 65536"/>
              <a:gd name="T12" fmla="*/ 0 w 304"/>
              <a:gd name="T13" fmla="*/ 0 h 624"/>
              <a:gd name="T14" fmla="*/ 304 w 304"/>
              <a:gd name="T15" fmla="*/ 624 h 624"/>
            </a:gdLst>
            <a:ahLst/>
            <a:cxnLst>
              <a:cxn ang="T8">
                <a:pos x="T0" y="T1"/>
              </a:cxn>
              <a:cxn ang="T9">
                <a:pos x="T2" y="T3"/>
              </a:cxn>
              <a:cxn ang="T10">
                <a:pos x="T4" y="T5"/>
              </a:cxn>
              <a:cxn ang="T11">
                <a:pos x="T6" y="T7"/>
              </a:cxn>
            </a:cxnLst>
            <a:rect l="T12" t="T13" r="T14" b="T15"/>
            <a:pathLst>
              <a:path w="304" h="624">
                <a:moveTo>
                  <a:pt x="0" y="0"/>
                </a:moveTo>
                <a:lnTo>
                  <a:pt x="304" y="551"/>
                </a:lnTo>
                <a:lnTo>
                  <a:pt x="0" y="624"/>
                </a:lnTo>
                <a:lnTo>
                  <a:pt x="0" y="0"/>
                </a:lnTo>
                <a:close/>
              </a:path>
            </a:pathLst>
          </a:custGeom>
          <a:gradFill rotWithShape="1">
            <a:gsLst>
              <a:gs pos="0">
                <a:srgbClr val="CDCDCD"/>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anose="02020603050405020304" pitchFamily="18" charset="0"/>
              <a:cs typeface="Times New Roman" panose="02020603050405020304" pitchFamily="18" charset="0"/>
            </a:endParaRPr>
          </a:p>
        </p:txBody>
      </p:sp>
      <p:sp>
        <p:nvSpPr>
          <p:cNvPr id="42" name="TextBox 41"/>
          <p:cNvSpPr txBox="1"/>
          <p:nvPr/>
        </p:nvSpPr>
        <p:spPr>
          <a:xfrm>
            <a:off x="271432" y="512836"/>
            <a:ext cx="6726735" cy="1384995"/>
          </a:xfrm>
          <a:prstGeom prst="rect">
            <a:avLst/>
          </a:prstGeom>
          <a:noFill/>
        </p:spPr>
        <p:txBody>
          <a:bodyPr wrap="square" rtlCol="0">
            <a:spAutoFit/>
          </a:bodyPr>
          <a:lstStyle/>
          <a:p>
            <a:pPr>
              <a:defRPr/>
            </a:pPr>
            <a:r>
              <a:rPr lang="en-US" sz="2800" b="1">
                <a:solidFill>
                  <a:srgbClr val="FF0000"/>
                </a:solidFill>
                <a:latin typeface="Times New Roman" pitchFamily="18" charset="0"/>
                <a:cs typeface="Times New Roman" pitchFamily="18" charset="0"/>
              </a:rPr>
              <a:t>I. SỰ NHIỄM ĐIỆN DO CỌ XÁT.</a:t>
            </a:r>
          </a:p>
          <a:p>
            <a:pPr>
              <a:defRPr/>
            </a:pPr>
            <a:r>
              <a:rPr lang="en-US" sz="2800">
                <a:latin typeface="Times New Roman" pitchFamily="18" charset="0"/>
                <a:cs typeface="Times New Roman" pitchFamily="18" charset="0"/>
              </a:rPr>
              <a:t>1. Làm vật nhiễm điện bằng cách cọ xát.</a:t>
            </a:r>
          </a:p>
          <a:p>
            <a:r>
              <a:rPr lang="en-US" sz="2800" b="1" i="1">
                <a:latin typeface="Times New Roman" panose="02020603050405020304" pitchFamily="18" charset="0"/>
                <a:cs typeface="Times New Roman" panose="02020603050405020304" pitchFamily="18" charset="0"/>
              </a:rPr>
              <a:t>Thí nghiệm 1</a:t>
            </a:r>
          </a:p>
        </p:txBody>
      </p:sp>
      <p:sp>
        <p:nvSpPr>
          <p:cNvPr id="43" name="TextBox 42"/>
          <p:cNvSpPr txBox="1"/>
          <p:nvPr/>
        </p:nvSpPr>
        <p:spPr>
          <a:xfrm>
            <a:off x="3588026" y="69574"/>
            <a:ext cx="5128591" cy="584775"/>
          </a:xfrm>
          <a:prstGeom prst="rect">
            <a:avLst/>
          </a:prstGeom>
          <a:noFill/>
        </p:spPr>
        <p:txBody>
          <a:bodyPr wrap="square" rtlCol="0">
            <a:spAutoFit/>
          </a:bodyPr>
          <a:lstStyle/>
          <a:p>
            <a:r>
              <a:rPr lang="en-US" sz="3200" b="1">
                <a:solidFill>
                  <a:srgbClr val="0070C0"/>
                </a:solidFill>
                <a:latin typeface="Times New Roman" pitchFamily="18" charset="0"/>
                <a:cs typeface="Times New Roman" pitchFamily="18" charset="0"/>
              </a:rPr>
              <a:t>BÀI 20: SỰ NHIỄM ĐIỆN </a:t>
            </a:r>
          </a:p>
        </p:txBody>
      </p:sp>
    </p:spTree>
    <p:extLst>
      <p:ext uri="{BB962C8B-B14F-4D97-AF65-F5344CB8AC3E}">
        <p14:creationId xmlns:p14="http://schemas.microsoft.com/office/powerpoint/2010/main" val="20198913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1+#ppt_w/2"/>
                                          </p:val>
                                        </p:tav>
                                        <p:tav tm="100000">
                                          <p:val>
                                            <p:strVal val="#ppt_x"/>
                                          </p:val>
                                        </p:tav>
                                      </p:tavLst>
                                    </p:anim>
                                    <p:anim calcmode="lin" valueType="num">
                                      <p:cBhvr additive="base">
                                        <p:cTn id="8" dur="500" fill="hold"/>
                                        <p:tgtEl>
                                          <p:spTgt spid="5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nodeType="clickEffect">
                                  <p:stCondLst>
                                    <p:cond delay="0"/>
                                  </p:stCondLst>
                                  <p:childTnLst>
                                    <p:animMotion origin="layout" path="M -1.11111E-6 -6.27224E-6 C 0.04027 0.01016 0.08055 0.02033 0.1 0.06655 C 0.11944 0.11277 0.13611 0.2311 0.11666 0.27732 C 0.09722 0.32354 0.04027 0.33371 -0.01667 0.34388 " pathEditMode="relative" ptsTypes="aaaA">
                                      <p:cBhvr>
                                        <p:cTn id="12" dur="2000" fill="hold"/>
                                        <p:tgtEl>
                                          <p:spTgt spid="54"/>
                                        </p:tgtEl>
                                        <p:attrNameLst>
                                          <p:attrName>ppt_x</p:attrName>
                                          <p:attrName>ppt_y</p:attrName>
                                        </p:attrNameLst>
                                      </p:cBhvr>
                                    </p:animMotion>
                                  </p:childTnLst>
                                </p:cTn>
                              </p:par>
                            </p:childTnLst>
                          </p:cTn>
                        </p:par>
                        <p:par>
                          <p:cTn id="13" fill="hold">
                            <p:stCondLst>
                              <p:cond delay="2000"/>
                            </p:stCondLst>
                            <p:childTnLst>
                              <p:par>
                                <p:cTn id="14" presetID="35" presetClass="path" presetSubtype="0" repeatCount="10000" autoRev="1" fill="hold" nodeType="afterEffect">
                                  <p:stCondLst>
                                    <p:cond delay="0"/>
                                  </p:stCondLst>
                                  <p:childTnLst>
                                    <p:animMotion origin="layout" path="M -0.01667 0.34389 L -0.17639 0.34389 " pathEditMode="relative" rAng="0" ptsTypes="AA">
                                      <p:cBhvr>
                                        <p:cTn id="15" dur="250" fill="hold"/>
                                        <p:tgtEl>
                                          <p:spTgt spid="54"/>
                                        </p:tgtEl>
                                        <p:attrNameLst>
                                          <p:attrName>ppt_x</p:attrName>
                                          <p:attrName>ppt_y</p:attrName>
                                        </p:attrNameLst>
                                      </p:cBhvr>
                                      <p:rCtr x="-7986" y="0"/>
                                    </p:animMotion>
                                  </p:childTnLst>
                                </p:cTn>
                              </p:par>
                            </p:childTnLst>
                          </p:cTn>
                        </p:par>
                        <p:par>
                          <p:cTn id="16" fill="hold">
                            <p:stCondLst>
                              <p:cond delay="7000"/>
                            </p:stCondLst>
                            <p:childTnLst>
                              <p:par>
                                <p:cTn id="17" presetID="0" presetClass="path" presetSubtype="0" accel="50000" decel="50000" fill="hold" nodeType="afterEffect">
                                  <p:stCondLst>
                                    <p:cond delay="0"/>
                                  </p:stCondLst>
                                  <p:childTnLst>
                                    <p:animMotion origin="layout" path="M -0.01667 0.34389 C 0.00156 0.3462 0.06319 0.35914 0.09236 0.35821 C 0.12152 0.35729 0.13871 0.37439 0.15816 0.3388 C 0.1776 0.30321 0.23437 0.20037 0.20937 0.14398 C 0.18437 0.08759 0.05017 0.03004 0.00833 2.18858E-6 " pathEditMode="relative" rAng="0" ptsTypes="aaaaa">
                                      <p:cBhvr>
                                        <p:cTn id="18" dur="2000" fill="hold"/>
                                        <p:tgtEl>
                                          <p:spTgt spid="54"/>
                                        </p:tgtEl>
                                        <p:attrNameLst>
                                          <p:attrName>ppt_x</p:attrName>
                                          <p:attrName>ppt_y</p:attrName>
                                        </p:attrNameLst>
                                      </p:cBhvr>
                                      <p:rCtr x="12552" y="-15669"/>
                                    </p:animMotion>
                                  </p:childTnLst>
                                </p:cTn>
                              </p:par>
                            </p:childTnLst>
                          </p:cTn>
                        </p:par>
                        <p:par>
                          <p:cTn id="19" fill="hold">
                            <p:stCondLst>
                              <p:cond delay="9000"/>
                            </p:stCondLst>
                            <p:childTnLst>
                              <p:par>
                                <p:cTn id="20" presetID="8" presetClass="emph" presetSubtype="0" fill="hold" nodeType="afterEffect">
                                  <p:stCondLst>
                                    <p:cond delay="0"/>
                                  </p:stCondLst>
                                  <p:childTnLst>
                                    <p:animRot by="-1800000">
                                      <p:cBhvr>
                                        <p:cTn id="21" dur="2000" fill="hold"/>
                                        <p:tgtEl>
                                          <p:spTgt spid="86"/>
                                        </p:tgtEl>
                                        <p:attrNameLst>
                                          <p:attrName>r</p:attrName>
                                        </p:attrNameLst>
                                      </p:cBhvr>
                                    </p:animRot>
                                  </p:childTnLst>
                                </p:cTn>
                              </p:par>
                            </p:childTnLst>
                          </p:cTn>
                        </p:par>
                        <p:par>
                          <p:cTn id="22" fill="hold">
                            <p:stCondLst>
                              <p:cond delay="11000"/>
                            </p:stCondLst>
                            <p:childTnLst>
                              <p:par>
                                <p:cTn id="23" presetID="10" presetClass="entr" presetSubtype="0" fill="hold" nodeType="afterEffect">
                                  <p:stCondLst>
                                    <p:cond delay="0"/>
                                  </p:stCondLst>
                                  <p:childTnLst>
                                    <p:set>
                                      <p:cBhvr>
                                        <p:cTn id="24" dur="1" fill="hold">
                                          <p:stCondLst>
                                            <p:cond delay="0"/>
                                          </p:stCondLst>
                                        </p:cTn>
                                        <p:tgtEl>
                                          <p:spTgt spid="91"/>
                                        </p:tgtEl>
                                        <p:attrNameLst>
                                          <p:attrName>style.visibility</p:attrName>
                                        </p:attrNameLst>
                                      </p:cBhvr>
                                      <p:to>
                                        <p:strVal val="visible"/>
                                      </p:to>
                                    </p:set>
                                    <p:animEffect transition="in" filter="fade">
                                      <p:cBhvr>
                                        <p:cTn id="25"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t="-17000" b="-17000"/>
          </a:stretch>
        </a:blipFill>
        <a:effectLst/>
      </p:bgPr>
    </p:bg>
    <p:spTree>
      <p:nvGrpSpPr>
        <p:cNvPr id="1" name=""/>
        <p:cNvGrpSpPr/>
        <p:nvPr/>
      </p:nvGrpSpPr>
      <p:grpSpPr>
        <a:xfrm>
          <a:off x="0" y="0"/>
          <a:ext cx="0" cy="0"/>
          <a:chOff x="0" y="0"/>
          <a:chExt cx="0" cy="0"/>
        </a:xfrm>
      </p:grpSpPr>
      <p:pic>
        <p:nvPicPr>
          <p:cNvPr id="40" name="Picture 2" descr="Vải lụ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9462" y="4256053"/>
            <a:ext cx="1825975" cy="12160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243" name="AutoShape 3" descr="Stationery"/>
          <p:cNvSpPr>
            <a:spLocks noChangeArrowheads="1"/>
          </p:cNvSpPr>
          <p:nvPr>
            <p:custDataLst>
              <p:tags r:id="rId1"/>
            </p:custDataLst>
          </p:nvPr>
        </p:nvSpPr>
        <p:spPr bwMode="auto">
          <a:xfrm>
            <a:off x="5205549" y="2209800"/>
            <a:ext cx="3276600" cy="990600"/>
          </a:xfrm>
          <a:prstGeom prst="parallelogram">
            <a:avLst>
              <a:gd name="adj" fmla="val 118265"/>
            </a:avLst>
          </a:prstGeom>
          <a:blipFill dpi="0" rotWithShape="1">
            <a:blip r:embed="rId5"/>
            <a:srcRect/>
            <a:tile tx="0" ty="0" sx="100000" sy="100000" flip="none" algn="tl"/>
          </a:blipFill>
          <a:ln w="9525">
            <a:solidFill>
              <a:srgbClr val="006600"/>
            </a:solidFill>
            <a:miter lim="800000"/>
            <a:headEnd/>
            <a:tailEnd/>
          </a:ln>
          <a:effectLst>
            <a:outerShdw dist="35921" dir="2700000" algn="ctr" rotWithShape="0">
              <a:schemeClr val="bg2">
                <a:alpha val="50000"/>
              </a:schemeClr>
            </a:outerShdw>
          </a:effectLst>
        </p:spPr>
        <p:txBody>
          <a:bodyPr wrap="none" anchor="ctr"/>
          <a:lstStyle/>
          <a:p>
            <a:pPr>
              <a:defRPr/>
            </a:pPr>
            <a:endParaRPr lang="en-US">
              <a:latin typeface="Times New Roman" panose="02020603050405020304" pitchFamily="18" charset="0"/>
              <a:cs typeface="Times New Roman" panose="02020603050405020304" pitchFamily="18" charset="0"/>
            </a:endParaRPr>
          </a:p>
        </p:txBody>
      </p:sp>
      <p:grpSp>
        <p:nvGrpSpPr>
          <p:cNvPr id="2" name="Group 4"/>
          <p:cNvGrpSpPr>
            <a:grpSpLocks/>
          </p:cNvGrpSpPr>
          <p:nvPr/>
        </p:nvGrpSpPr>
        <p:grpSpPr bwMode="auto">
          <a:xfrm rot="382370">
            <a:off x="6653349" y="1371600"/>
            <a:ext cx="3937000" cy="914400"/>
            <a:chOff x="1240" y="1692"/>
            <a:chExt cx="2480" cy="576"/>
          </a:xfrm>
        </p:grpSpPr>
        <p:grpSp>
          <p:nvGrpSpPr>
            <p:cNvPr id="11283" name="Group 5"/>
            <p:cNvGrpSpPr>
              <a:grpSpLocks/>
            </p:cNvGrpSpPr>
            <p:nvPr/>
          </p:nvGrpSpPr>
          <p:grpSpPr bwMode="auto">
            <a:xfrm rot="-2002882">
              <a:off x="3047" y="1839"/>
              <a:ext cx="276" cy="148"/>
              <a:chOff x="2352" y="1488"/>
              <a:chExt cx="276" cy="148"/>
            </a:xfrm>
          </p:grpSpPr>
          <p:sp>
            <p:nvSpPr>
              <p:cNvPr id="11296" name="Freeform 6"/>
              <p:cNvSpPr>
                <a:spLocks/>
              </p:cNvSpPr>
              <p:nvPr/>
            </p:nvSpPr>
            <p:spPr bwMode="auto">
              <a:xfrm rot="-487818">
                <a:off x="2406" y="1516"/>
                <a:ext cx="222" cy="120"/>
              </a:xfrm>
              <a:custGeom>
                <a:avLst/>
                <a:gdLst>
                  <a:gd name="T0" fmla="*/ 6 w 249"/>
                  <a:gd name="T1" fmla="*/ 17 h 141"/>
                  <a:gd name="T2" fmla="*/ 4 w 249"/>
                  <a:gd name="T3" fmla="*/ 19 h 141"/>
                  <a:gd name="T4" fmla="*/ 0 w 249"/>
                  <a:gd name="T5" fmla="*/ 20 h 141"/>
                  <a:gd name="T6" fmla="*/ 6 w 249"/>
                  <a:gd name="T7" fmla="*/ 22 h 141"/>
                  <a:gd name="T8" fmla="*/ 11 w 249"/>
                  <a:gd name="T9" fmla="*/ 24 h 141"/>
                  <a:gd name="T10" fmla="*/ 15 w 249"/>
                  <a:gd name="T11" fmla="*/ 22 h 141"/>
                  <a:gd name="T12" fmla="*/ 20 w 249"/>
                  <a:gd name="T13" fmla="*/ 22 h 141"/>
                  <a:gd name="T14" fmla="*/ 23 w 249"/>
                  <a:gd name="T15" fmla="*/ 22 h 141"/>
                  <a:gd name="T16" fmla="*/ 29 w 249"/>
                  <a:gd name="T17" fmla="*/ 19 h 141"/>
                  <a:gd name="T18" fmla="*/ 34 w 249"/>
                  <a:gd name="T19" fmla="*/ 19 h 141"/>
                  <a:gd name="T20" fmla="*/ 37 w 249"/>
                  <a:gd name="T21" fmla="*/ 19 h 141"/>
                  <a:gd name="T22" fmla="*/ 41 w 249"/>
                  <a:gd name="T23" fmla="*/ 17 h 141"/>
                  <a:gd name="T24" fmla="*/ 45 w 249"/>
                  <a:gd name="T25" fmla="*/ 16 h 141"/>
                  <a:gd name="T26" fmla="*/ 49 w 249"/>
                  <a:gd name="T27" fmla="*/ 14 h 141"/>
                  <a:gd name="T28" fmla="*/ 54 w 249"/>
                  <a:gd name="T29" fmla="*/ 15 h 141"/>
                  <a:gd name="T30" fmla="*/ 59 w 249"/>
                  <a:gd name="T31" fmla="*/ 16 h 141"/>
                  <a:gd name="T32" fmla="*/ 63 w 249"/>
                  <a:gd name="T33" fmla="*/ 16 h 141"/>
                  <a:gd name="T34" fmla="*/ 66 w 249"/>
                  <a:gd name="T35" fmla="*/ 19 h 141"/>
                  <a:gd name="T36" fmla="*/ 70 w 249"/>
                  <a:gd name="T37" fmla="*/ 22 h 141"/>
                  <a:gd name="T38" fmla="*/ 54 w 249"/>
                  <a:gd name="T39" fmla="*/ 0 h 141"/>
                  <a:gd name="T40" fmla="*/ 6 w 249"/>
                  <a:gd name="T41" fmla="*/ 17 h 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9"/>
                  <a:gd name="T64" fmla="*/ 0 h 141"/>
                  <a:gd name="T65" fmla="*/ 249 w 249"/>
                  <a:gd name="T66" fmla="*/ 141 h 1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9" h="141">
                    <a:moveTo>
                      <a:pt x="22" y="103"/>
                    </a:moveTo>
                    <a:lnTo>
                      <a:pt x="11" y="116"/>
                    </a:lnTo>
                    <a:lnTo>
                      <a:pt x="0" y="120"/>
                    </a:lnTo>
                    <a:lnTo>
                      <a:pt x="21" y="136"/>
                    </a:lnTo>
                    <a:lnTo>
                      <a:pt x="38" y="141"/>
                    </a:lnTo>
                    <a:lnTo>
                      <a:pt x="54" y="139"/>
                    </a:lnTo>
                    <a:lnTo>
                      <a:pt x="69" y="135"/>
                    </a:lnTo>
                    <a:lnTo>
                      <a:pt x="84" y="126"/>
                    </a:lnTo>
                    <a:lnTo>
                      <a:pt x="104" y="114"/>
                    </a:lnTo>
                    <a:lnTo>
                      <a:pt x="120" y="114"/>
                    </a:lnTo>
                    <a:lnTo>
                      <a:pt x="131" y="111"/>
                    </a:lnTo>
                    <a:lnTo>
                      <a:pt x="146" y="102"/>
                    </a:lnTo>
                    <a:lnTo>
                      <a:pt x="159" y="93"/>
                    </a:lnTo>
                    <a:lnTo>
                      <a:pt x="177" y="87"/>
                    </a:lnTo>
                    <a:lnTo>
                      <a:pt x="190" y="89"/>
                    </a:lnTo>
                    <a:lnTo>
                      <a:pt x="208" y="92"/>
                    </a:lnTo>
                    <a:lnTo>
                      <a:pt x="225" y="95"/>
                    </a:lnTo>
                    <a:lnTo>
                      <a:pt x="232" y="118"/>
                    </a:lnTo>
                    <a:lnTo>
                      <a:pt x="249" y="129"/>
                    </a:lnTo>
                    <a:lnTo>
                      <a:pt x="188" y="0"/>
                    </a:lnTo>
                    <a:lnTo>
                      <a:pt x="22" y="103"/>
                    </a:lnTo>
                    <a:close/>
                  </a:path>
                </a:pathLst>
              </a:custGeom>
              <a:solidFill>
                <a:srgbClr val="FFBFBF"/>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1297" name="Freeform 7"/>
              <p:cNvSpPr>
                <a:spLocks/>
              </p:cNvSpPr>
              <p:nvPr/>
            </p:nvSpPr>
            <p:spPr bwMode="auto">
              <a:xfrm rot="-949943">
                <a:off x="2352" y="1488"/>
                <a:ext cx="220" cy="138"/>
              </a:xfrm>
              <a:custGeom>
                <a:avLst/>
                <a:gdLst>
                  <a:gd name="T0" fmla="*/ 52 w 220"/>
                  <a:gd name="T1" fmla="*/ 68 h 138"/>
                  <a:gd name="T2" fmla="*/ 16 w 220"/>
                  <a:gd name="T3" fmla="*/ 106 h 138"/>
                  <a:gd name="T4" fmla="*/ 0 w 220"/>
                  <a:gd name="T5" fmla="*/ 125 h 138"/>
                  <a:gd name="T6" fmla="*/ 20 w 220"/>
                  <a:gd name="T7" fmla="*/ 136 h 138"/>
                  <a:gd name="T8" fmla="*/ 36 w 220"/>
                  <a:gd name="T9" fmla="*/ 138 h 138"/>
                  <a:gd name="T10" fmla="*/ 49 w 220"/>
                  <a:gd name="T11" fmla="*/ 134 h 138"/>
                  <a:gd name="T12" fmla="*/ 63 w 220"/>
                  <a:gd name="T13" fmla="*/ 129 h 138"/>
                  <a:gd name="T14" fmla="*/ 75 w 220"/>
                  <a:gd name="T15" fmla="*/ 119 h 138"/>
                  <a:gd name="T16" fmla="*/ 91 w 220"/>
                  <a:gd name="T17" fmla="*/ 107 h 138"/>
                  <a:gd name="T18" fmla="*/ 105 w 220"/>
                  <a:gd name="T19" fmla="*/ 105 h 138"/>
                  <a:gd name="T20" fmla="*/ 114 w 220"/>
                  <a:gd name="T21" fmla="*/ 100 h 138"/>
                  <a:gd name="T22" fmla="*/ 126 w 220"/>
                  <a:gd name="T23" fmla="*/ 92 h 138"/>
                  <a:gd name="T24" fmla="*/ 137 w 220"/>
                  <a:gd name="T25" fmla="*/ 82 h 138"/>
                  <a:gd name="T26" fmla="*/ 152 w 220"/>
                  <a:gd name="T27" fmla="*/ 75 h 138"/>
                  <a:gd name="T28" fmla="*/ 163 w 220"/>
                  <a:gd name="T29" fmla="*/ 75 h 138"/>
                  <a:gd name="T30" fmla="*/ 179 w 220"/>
                  <a:gd name="T31" fmla="*/ 75 h 138"/>
                  <a:gd name="T32" fmla="*/ 196 w 220"/>
                  <a:gd name="T33" fmla="*/ 76 h 138"/>
                  <a:gd name="T34" fmla="*/ 204 w 220"/>
                  <a:gd name="T35" fmla="*/ 94 h 138"/>
                  <a:gd name="T36" fmla="*/ 220 w 220"/>
                  <a:gd name="T37" fmla="*/ 101 h 138"/>
                  <a:gd name="T38" fmla="*/ 151 w 220"/>
                  <a:gd name="T39" fmla="*/ 0 h 138"/>
                  <a:gd name="T40" fmla="*/ 52 w 220"/>
                  <a:gd name="T41" fmla="*/ 68 h 1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0"/>
                  <a:gd name="T64" fmla="*/ 0 h 138"/>
                  <a:gd name="T65" fmla="*/ 220 w 220"/>
                  <a:gd name="T66" fmla="*/ 138 h 1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0" h="138">
                    <a:moveTo>
                      <a:pt x="52" y="68"/>
                    </a:moveTo>
                    <a:lnTo>
                      <a:pt x="16" y="106"/>
                    </a:lnTo>
                    <a:lnTo>
                      <a:pt x="0" y="125"/>
                    </a:lnTo>
                    <a:lnTo>
                      <a:pt x="20" y="136"/>
                    </a:lnTo>
                    <a:lnTo>
                      <a:pt x="36" y="138"/>
                    </a:lnTo>
                    <a:lnTo>
                      <a:pt x="49" y="134"/>
                    </a:lnTo>
                    <a:lnTo>
                      <a:pt x="63" y="129"/>
                    </a:lnTo>
                    <a:lnTo>
                      <a:pt x="75" y="119"/>
                    </a:lnTo>
                    <a:lnTo>
                      <a:pt x="91" y="107"/>
                    </a:lnTo>
                    <a:lnTo>
                      <a:pt x="105" y="105"/>
                    </a:lnTo>
                    <a:lnTo>
                      <a:pt x="114" y="100"/>
                    </a:lnTo>
                    <a:lnTo>
                      <a:pt x="126" y="92"/>
                    </a:lnTo>
                    <a:lnTo>
                      <a:pt x="137" y="82"/>
                    </a:lnTo>
                    <a:lnTo>
                      <a:pt x="152" y="75"/>
                    </a:lnTo>
                    <a:lnTo>
                      <a:pt x="163" y="75"/>
                    </a:lnTo>
                    <a:lnTo>
                      <a:pt x="179" y="75"/>
                    </a:lnTo>
                    <a:lnTo>
                      <a:pt x="196" y="76"/>
                    </a:lnTo>
                    <a:lnTo>
                      <a:pt x="204" y="94"/>
                    </a:lnTo>
                    <a:lnTo>
                      <a:pt x="220" y="101"/>
                    </a:lnTo>
                    <a:lnTo>
                      <a:pt x="151" y="0"/>
                    </a:lnTo>
                    <a:lnTo>
                      <a:pt x="52" y="68"/>
                    </a:lnTo>
                    <a:close/>
                  </a:path>
                </a:pathLst>
              </a:custGeom>
              <a:solidFill>
                <a:srgbClr val="FFBFBF"/>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1298" name="Freeform 8"/>
              <p:cNvSpPr>
                <a:spLocks/>
              </p:cNvSpPr>
              <p:nvPr/>
            </p:nvSpPr>
            <p:spPr bwMode="auto">
              <a:xfrm rot="810451">
                <a:off x="2444" y="1586"/>
                <a:ext cx="13" cy="10"/>
              </a:xfrm>
              <a:custGeom>
                <a:avLst/>
                <a:gdLst>
                  <a:gd name="T0" fmla="*/ 0 w 55"/>
                  <a:gd name="T1" fmla="*/ 0 h 33"/>
                  <a:gd name="T2" fmla="*/ 0 w 55"/>
                  <a:gd name="T3" fmla="*/ 0 h 33"/>
                  <a:gd name="T4" fmla="*/ 0 w 55"/>
                  <a:gd name="T5" fmla="*/ 0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grpSp>
        <p:sp>
          <p:nvSpPr>
            <p:cNvPr id="8212" name="Rectangle 9"/>
            <p:cNvSpPr>
              <a:spLocks noChangeArrowheads="1"/>
            </p:cNvSpPr>
            <p:nvPr/>
          </p:nvSpPr>
          <p:spPr bwMode="auto">
            <a:xfrm rot="-161647">
              <a:off x="1238" y="2024"/>
              <a:ext cx="2088" cy="83"/>
            </a:xfrm>
            <a:prstGeom prst="rect">
              <a:avLst/>
            </a:prstGeom>
            <a:solidFill>
              <a:schemeClr val="accent3">
                <a:lumMod val="20000"/>
                <a:lumOff val="80000"/>
              </a:schemeClr>
            </a:solidFill>
            <a:ln w="9525" algn="ctr">
              <a:solidFill>
                <a:schemeClr val="bg2"/>
              </a:solidFill>
              <a:miter lim="800000"/>
              <a:headEnd/>
              <a:tailEnd/>
            </a:ln>
          </p:spPr>
          <p:txBody>
            <a:bodyPr wrap="none" anchor="ctr"/>
            <a:lstStyle/>
            <a:p>
              <a:pPr>
                <a:defRPr/>
              </a:pPr>
              <a:endParaRPr lang="en-US">
                <a:latin typeface="Times New Roman" panose="02020603050405020304" pitchFamily="18" charset="0"/>
                <a:cs typeface="Times New Roman" panose="02020603050405020304" pitchFamily="18" charset="0"/>
              </a:endParaRPr>
            </a:p>
          </p:txBody>
        </p:sp>
        <p:grpSp>
          <p:nvGrpSpPr>
            <p:cNvPr id="11285" name="Group 10"/>
            <p:cNvGrpSpPr>
              <a:grpSpLocks/>
            </p:cNvGrpSpPr>
            <p:nvPr/>
          </p:nvGrpSpPr>
          <p:grpSpPr bwMode="auto">
            <a:xfrm rot="-2002882">
              <a:off x="3048" y="1692"/>
              <a:ext cx="672" cy="576"/>
              <a:chOff x="4032" y="2160"/>
              <a:chExt cx="672" cy="576"/>
            </a:xfrm>
          </p:grpSpPr>
          <p:sp>
            <p:nvSpPr>
              <p:cNvPr id="11286" name="Freeform 11"/>
              <p:cNvSpPr>
                <a:spLocks/>
              </p:cNvSpPr>
              <p:nvPr/>
            </p:nvSpPr>
            <p:spPr bwMode="auto">
              <a:xfrm rot="-487818">
                <a:off x="4032" y="2160"/>
                <a:ext cx="575" cy="536"/>
              </a:xfrm>
              <a:custGeom>
                <a:avLst/>
                <a:gdLst>
                  <a:gd name="T0" fmla="*/ 62 w 648"/>
                  <a:gd name="T1" fmla="*/ 54 h 631"/>
                  <a:gd name="T2" fmla="*/ 51 w 648"/>
                  <a:gd name="T3" fmla="*/ 50 h 631"/>
                  <a:gd name="T4" fmla="*/ 40 w 648"/>
                  <a:gd name="T5" fmla="*/ 46 h 631"/>
                  <a:gd name="T6" fmla="*/ 27 w 648"/>
                  <a:gd name="T7" fmla="*/ 39 h 631"/>
                  <a:gd name="T8" fmla="*/ 16 w 648"/>
                  <a:gd name="T9" fmla="*/ 39 h 631"/>
                  <a:gd name="T10" fmla="*/ 20 w 648"/>
                  <a:gd name="T11" fmla="*/ 46 h 631"/>
                  <a:gd name="T12" fmla="*/ 28 w 648"/>
                  <a:gd name="T13" fmla="*/ 57 h 631"/>
                  <a:gd name="T14" fmla="*/ 42 w 648"/>
                  <a:gd name="T15" fmla="*/ 64 h 631"/>
                  <a:gd name="T16" fmla="*/ 64 w 648"/>
                  <a:gd name="T17" fmla="*/ 75 h 631"/>
                  <a:gd name="T18" fmla="*/ 80 w 648"/>
                  <a:gd name="T19" fmla="*/ 79 h 631"/>
                  <a:gd name="T20" fmla="*/ 87 w 648"/>
                  <a:gd name="T21" fmla="*/ 82 h 631"/>
                  <a:gd name="T22" fmla="*/ 98 w 648"/>
                  <a:gd name="T23" fmla="*/ 84 h 631"/>
                  <a:gd name="T24" fmla="*/ 106 w 648"/>
                  <a:gd name="T25" fmla="*/ 88 h 631"/>
                  <a:gd name="T26" fmla="*/ 115 w 648"/>
                  <a:gd name="T27" fmla="*/ 94 h 631"/>
                  <a:gd name="T28" fmla="*/ 122 w 648"/>
                  <a:gd name="T29" fmla="*/ 99 h 631"/>
                  <a:gd name="T30" fmla="*/ 132 w 648"/>
                  <a:gd name="T31" fmla="*/ 104 h 631"/>
                  <a:gd name="T32" fmla="*/ 136 w 648"/>
                  <a:gd name="T33" fmla="*/ 102 h 631"/>
                  <a:gd name="T34" fmla="*/ 140 w 648"/>
                  <a:gd name="T35" fmla="*/ 94 h 631"/>
                  <a:gd name="T36" fmla="*/ 152 w 648"/>
                  <a:gd name="T37" fmla="*/ 87 h 631"/>
                  <a:gd name="T38" fmla="*/ 164 w 648"/>
                  <a:gd name="T39" fmla="*/ 78 h 631"/>
                  <a:gd name="T40" fmla="*/ 169 w 648"/>
                  <a:gd name="T41" fmla="*/ 73 h 631"/>
                  <a:gd name="T42" fmla="*/ 164 w 648"/>
                  <a:gd name="T43" fmla="*/ 68 h 631"/>
                  <a:gd name="T44" fmla="*/ 154 w 648"/>
                  <a:gd name="T45" fmla="*/ 65 h 631"/>
                  <a:gd name="T46" fmla="*/ 150 w 648"/>
                  <a:gd name="T47" fmla="*/ 61 h 631"/>
                  <a:gd name="T48" fmla="*/ 140 w 648"/>
                  <a:gd name="T49" fmla="*/ 43 h 631"/>
                  <a:gd name="T50" fmla="*/ 132 w 648"/>
                  <a:gd name="T51" fmla="*/ 30 h 631"/>
                  <a:gd name="T52" fmla="*/ 124 w 648"/>
                  <a:gd name="T53" fmla="*/ 22 h 631"/>
                  <a:gd name="T54" fmla="*/ 122 w 648"/>
                  <a:gd name="T55" fmla="*/ 14 h 631"/>
                  <a:gd name="T56" fmla="*/ 115 w 648"/>
                  <a:gd name="T57" fmla="*/ 11 h 631"/>
                  <a:gd name="T58" fmla="*/ 105 w 648"/>
                  <a:gd name="T59" fmla="*/ 7 h 631"/>
                  <a:gd name="T60" fmla="*/ 94 w 648"/>
                  <a:gd name="T61" fmla="*/ 4 h 631"/>
                  <a:gd name="T62" fmla="*/ 81 w 648"/>
                  <a:gd name="T63" fmla="*/ 3 h 631"/>
                  <a:gd name="T64" fmla="*/ 67 w 648"/>
                  <a:gd name="T65" fmla="*/ 3 h 631"/>
                  <a:gd name="T66" fmla="*/ 57 w 648"/>
                  <a:gd name="T67" fmla="*/ 3 h 631"/>
                  <a:gd name="T68" fmla="*/ 44 w 648"/>
                  <a:gd name="T69" fmla="*/ 3 h 631"/>
                  <a:gd name="T70" fmla="*/ 36 w 648"/>
                  <a:gd name="T71" fmla="*/ 3 h 631"/>
                  <a:gd name="T72" fmla="*/ 21 w 648"/>
                  <a:gd name="T73" fmla="*/ 6 h 631"/>
                  <a:gd name="T74" fmla="*/ 9 w 648"/>
                  <a:gd name="T75" fmla="*/ 13 h 631"/>
                  <a:gd name="T76" fmla="*/ 3 w 648"/>
                  <a:gd name="T77" fmla="*/ 18 h 631"/>
                  <a:gd name="T78" fmla="*/ 4 w 648"/>
                  <a:gd name="T79" fmla="*/ 22 h 631"/>
                  <a:gd name="T80" fmla="*/ 12 w 648"/>
                  <a:gd name="T81" fmla="*/ 22 h 631"/>
                  <a:gd name="T82" fmla="*/ 20 w 648"/>
                  <a:gd name="T83" fmla="*/ 19 h 631"/>
                  <a:gd name="T84" fmla="*/ 34 w 648"/>
                  <a:gd name="T85" fmla="*/ 17 h 631"/>
                  <a:gd name="T86" fmla="*/ 48 w 648"/>
                  <a:gd name="T87" fmla="*/ 16 h 631"/>
                  <a:gd name="T88" fmla="*/ 56 w 648"/>
                  <a:gd name="T89" fmla="*/ 18 h 631"/>
                  <a:gd name="T90" fmla="*/ 65 w 648"/>
                  <a:gd name="T91" fmla="*/ 22 h 631"/>
                  <a:gd name="T92" fmla="*/ 72 w 648"/>
                  <a:gd name="T93" fmla="*/ 25 h 631"/>
                  <a:gd name="T94" fmla="*/ 75 w 648"/>
                  <a:gd name="T95" fmla="*/ 31 h 631"/>
                  <a:gd name="T96" fmla="*/ 80 w 648"/>
                  <a:gd name="T97" fmla="*/ 37 h 631"/>
                  <a:gd name="T98" fmla="*/ 79 w 648"/>
                  <a:gd name="T99" fmla="*/ 43 h 631"/>
                  <a:gd name="T100" fmla="*/ 68 w 648"/>
                  <a:gd name="T101" fmla="*/ 51 h 6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8"/>
                  <a:gd name="T154" fmla="*/ 0 h 631"/>
                  <a:gd name="T155" fmla="*/ 648 w 648"/>
                  <a:gd name="T156" fmla="*/ 631 h 6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8" h="631">
                    <a:moveTo>
                      <a:pt x="255" y="310"/>
                    </a:moveTo>
                    <a:lnTo>
                      <a:pt x="231" y="317"/>
                    </a:lnTo>
                    <a:lnTo>
                      <a:pt x="214" y="314"/>
                    </a:lnTo>
                    <a:lnTo>
                      <a:pt x="189" y="301"/>
                    </a:lnTo>
                    <a:lnTo>
                      <a:pt x="162" y="296"/>
                    </a:lnTo>
                    <a:lnTo>
                      <a:pt x="148" y="277"/>
                    </a:lnTo>
                    <a:lnTo>
                      <a:pt x="125" y="247"/>
                    </a:lnTo>
                    <a:lnTo>
                      <a:pt x="100" y="233"/>
                    </a:lnTo>
                    <a:lnTo>
                      <a:pt x="76" y="228"/>
                    </a:lnTo>
                    <a:lnTo>
                      <a:pt x="59" y="233"/>
                    </a:lnTo>
                    <a:lnTo>
                      <a:pt x="66" y="251"/>
                    </a:lnTo>
                    <a:lnTo>
                      <a:pt x="76" y="275"/>
                    </a:lnTo>
                    <a:lnTo>
                      <a:pt x="94" y="312"/>
                    </a:lnTo>
                    <a:lnTo>
                      <a:pt x="106" y="342"/>
                    </a:lnTo>
                    <a:lnTo>
                      <a:pt x="136" y="366"/>
                    </a:lnTo>
                    <a:lnTo>
                      <a:pt x="159" y="387"/>
                    </a:lnTo>
                    <a:lnTo>
                      <a:pt x="177" y="403"/>
                    </a:lnTo>
                    <a:lnTo>
                      <a:pt x="236" y="448"/>
                    </a:lnTo>
                    <a:lnTo>
                      <a:pt x="265" y="460"/>
                    </a:lnTo>
                    <a:lnTo>
                      <a:pt x="295" y="475"/>
                    </a:lnTo>
                    <a:lnTo>
                      <a:pt x="311" y="481"/>
                    </a:lnTo>
                    <a:lnTo>
                      <a:pt x="327" y="493"/>
                    </a:lnTo>
                    <a:lnTo>
                      <a:pt x="349" y="503"/>
                    </a:lnTo>
                    <a:lnTo>
                      <a:pt x="365" y="511"/>
                    </a:lnTo>
                    <a:lnTo>
                      <a:pt x="382" y="519"/>
                    </a:lnTo>
                    <a:lnTo>
                      <a:pt x="393" y="530"/>
                    </a:lnTo>
                    <a:lnTo>
                      <a:pt x="412" y="543"/>
                    </a:lnTo>
                    <a:lnTo>
                      <a:pt x="431" y="566"/>
                    </a:lnTo>
                    <a:lnTo>
                      <a:pt x="445" y="583"/>
                    </a:lnTo>
                    <a:lnTo>
                      <a:pt x="457" y="599"/>
                    </a:lnTo>
                    <a:lnTo>
                      <a:pt x="472" y="612"/>
                    </a:lnTo>
                    <a:lnTo>
                      <a:pt x="490" y="624"/>
                    </a:lnTo>
                    <a:lnTo>
                      <a:pt x="500" y="631"/>
                    </a:lnTo>
                    <a:lnTo>
                      <a:pt x="505" y="614"/>
                    </a:lnTo>
                    <a:lnTo>
                      <a:pt x="510" y="597"/>
                    </a:lnTo>
                    <a:lnTo>
                      <a:pt x="523" y="568"/>
                    </a:lnTo>
                    <a:lnTo>
                      <a:pt x="553" y="539"/>
                    </a:lnTo>
                    <a:lnTo>
                      <a:pt x="568" y="522"/>
                    </a:lnTo>
                    <a:lnTo>
                      <a:pt x="596" y="489"/>
                    </a:lnTo>
                    <a:lnTo>
                      <a:pt x="611" y="469"/>
                    </a:lnTo>
                    <a:lnTo>
                      <a:pt x="626" y="451"/>
                    </a:lnTo>
                    <a:lnTo>
                      <a:pt x="631" y="437"/>
                    </a:lnTo>
                    <a:lnTo>
                      <a:pt x="648" y="435"/>
                    </a:lnTo>
                    <a:lnTo>
                      <a:pt x="610" y="409"/>
                    </a:lnTo>
                    <a:lnTo>
                      <a:pt x="597" y="398"/>
                    </a:lnTo>
                    <a:lnTo>
                      <a:pt x="576" y="388"/>
                    </a:lnTo>
                    <a:lnTo>
                      <a:pt x="565" y="379"/>
                    </a:lnTo>
                    <a:lnTo>
                      <a:pt x="557" y="370"/>
                    </a:lnTo>
                    <a:lnTo>
                      <a:pt x="549" y="343"/>
                    </a:lnTo>
                    <a:lnTo>
                      <a:pt x="521" y="260"/>
                    </a:lnTo>
                    <a:lnTo>
                      <a:pt x="507" y="216"/>
                    </a:lnTo>
                    <a:lnTo>
                      <a:pt x="491" y="178"/>
                    </a:lnTo>
                    <a:lnTo>
                      <a:pt x="478" y="158"/>
                    </a:lnTo>
                    <a:lnTo>
                      <a:pt x="466" y="134"/>
                    </a:lnTo>
                    <a:lnTo>
                      <a:pt x="458" y="112"/>
                    </a:lnTo>
                    <a:lnTo>
                      <a:pt x="450" y="88"/>
                    </a:lnTo>
                    <a:lnTo>
                      <a:pt x="442" y="74"/>
                    </a:lnTo>
                    <a:lnTo>
                      <a:pt x="428" y="66"/>
                    </a:lnTo>
                    <a:lnTo>
                      <a:pt x="404" y="58"/>
                    </a:lnTo>
                    <a:lnTo>
                      <a:pt x="390" y="46"/>
                    </a:lnTo>
                    <a:lnTo>
                      <a:pt x="374" y="32"/>
                    </a:lnTo>
                    <a:lnTo>
                      <a:pt x="350" y="28"/>
                    </a:lnTo>
                    <a:lnTo>
                      <a:pt x="320" y="28"/>
                    </a:lnTo>
                    <a:lnTo>
                      <a:pt x="298" y="20"/>
                    </a:lnTo>
                    <a:lnTo>
                      <a:pt x="266" y="14"/>
                    </a:lnTo>
                    <a:lnTo>
                      <a:pt x="247" y="6"/>
                    </a:lnTo>
                    <a:lnTo>
                      <a:pt x="234" y="0"/>
                    </a:lnTo>
                    <a:lnTo>
                      <a:pt x="208" y="5"/>
                    </a:lnTo>
                    <a:lnTo>
                      <a:pt x="184" y="9"/>
                    </a:lnTo>
                    <a:lnTo>
                      <a:pt x="163" y="12"/>
                    </a:lnTo>
                    <a:lnTo>
                      <a:pt x="150" y="14"/>
                    </a:lnTo>
                    <a:lnTo>
                      <a:pt x="133" y="20"/>
                    </a:lnTo>
                    <a:lnTo>
                      <a:pt x="117" y="26"/>
                    </a:lnTo>
                    <a:lnTo>
                      <a:pt x="78" y="38"/>
                    </a:lnTo>
                    <a:lnTo>
                      <a:pt x="55" y="57"/>
                    </a:lnTo>
                    <a:lnTo>
                      <a:pt x="33" y="77"/>
                    </a:lnTo>
                    <a:lnTo>
                      <a:pt x="16" y="93"/>
                    </a:lnTo>
                    <a:lnTo>
                      <a:pt x="3" y="108"/>
                    </a:lnTo>
                    <a:lnTo>
                      <a:pt x="0" y="120"/>
                    </a:lnTo>
                    <a:lnTo>
                      <a:pt x="7" y="131"/>
                    </a:lnTo>
                    <a:lnTo>
                      <a:pt x="28" y="137"/>
                    </a:lnTo>
                    <a:lnTo>
                      <a:pt x="46" y="134"/>
                    </a:lnTo>
                    <a:lnTo>
                      <a:pt x="60" y="128"/>
                    </a:lnTo>
                    <a:lnTo>
                      <a:pt x="76" y="117"/>
                    </a:lnTo>
                    <a:lnTo>
                      <a:pt x="91" y="104"/>
                    </a:lnTo>
                    <a:lnTo>
                      <a:pt x="126" y="102"/>
                    </a:lnTo>
                    <a:lnTo>
                      <a:pt x="160" y="101"/>
                    </a:lnTo>
                    <a:lnTo>
                      <a:pt x="180" y="96"/>
                    </a:lnTo>
                    <a:lnTo>
                      <a:pt x="195" y="95"/>
                    </a:lnTo>
                    <a:lnTo>
                      <a:pt x="207" y="107"/>
                    </a:lnTo>
                    <a:lnTo>
                      <a:pt x="222" y="117"/>
                    </a:lnTo>
                    <a:lnTo>
                      <a:pt x="240" y="131"/>
                    </a:lnTo>
                    <a:lnTo>
                      <a:pt x="255" y="138"/>
                    </a:lnTo>
                    <a:lnTo>
                      <a:pt x="267" y="153"/>
                    </a:lnTo>
                    <a:lnTo>
                      <a:pt x="273" y="165"/>
                    </a:lnTo>
                    <a:lnTo>
                      <a:pt x="283" y="186"/>
                    </a:lnTo>
                    <a:lnTo>
                      <a:pt x="288" y="207"/>
                    </a:lnTo>
                    <a:lnTo>
                      <a:pt x="294" y="224"/>
                    </a:lnTo>
                    <a:lnTo>
                      <a:pt x="293" y="238"/>
                    </a:lnTo>
                    <a:lnTo>
                      <a:pt x="293" y="259"/>
                    </a:lnTo>
                    <a:lnTo>
                      <a:pt x="287" y="286"/>
                    </a:lnTo>
                    <a:lnTo>
                      <a:pt x="255" y="310"/>
                    </a:lnTo>
                    <a:close/>
                  </a:path>
                </a:pathLst>
              </a:custGeom>
              <a:solidFill>
                <a:srgbClr val="FFBFBF"/>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1287" name="Freeform 12"/>
              <p:cNvSpPr>
                <a:spLocks/>
              </p:cNvSpPr>
              <p:nvPr/>
            </p:nvSpPr>
            <p:spPr bwMode="auto">
              <a:xfrm>
                <a:off x="4202" y="2173"/>
                <a:ext cx="103" cy="46"/>
              </a:xfrm>
              <a:custGeom>
                <a:avLst/>
                <a:gdLst>
                  <a:gd name="T0" fmla="*/ 0 w 138"/>
                  <a:gd name="T1" fmla="*/ 0 h 66"/>
                  <a:gd name="T2" fmla="*/ 3 w 138"/>
                  <a:gd name="T3" fmla="*/ 1 h 66"/>
                  <a:gd name="T4" fmla="*/ 5 w 138"/>
                  <a:gd name="T5" fmla="*/ 1 h 66"/>
                  <a:gd name="T6" fmla="*/ 0 60000 65536"/>
                  <a:gd name="T7" fmla="*/ 0 60000 65536"/>
                  <a:gd name="T8" fmla="*/ 0 60000 65536"/>
                  <a:gd name="T9" fmla="*/ 0 w 138"/>
                  <a:gd name="T10" fmla="*/ 0 h 66"/>
                  <a:gd name="T11" fmla="*/ 138 w 138"/>
                  <a:gd name="T12" fmla="*/ 66 h 66"/>
                </a:gdLst>
                <a:ahLst/>
                <a:cxnLst>
                  <a:cxn ang="T6">
                    <a:pos x="T0" y="T1"/>
                  </a:cxn>
                  <a:cxn ang="T7">
                    <a:pos x="T2" y="T3"/>
                  </a:cxn>
                  <a:cxn ang="T8">
                    <a:pos x="T4" y="T5"/>
                  </a:cxn>
                </a:cxnLst>
                <a:rect l="T9" t="T10" r="T11" b="T12"/>
                <a:pathLst>
                  <a:path w="138" h="66">
                    <a:moveTo>
                      <a:pt x="0" y="0"/>
                    </a:moveTo>
                    <a:lnTo>
                      <a:pt x="66" y="27"/>
                    </a:lnTo>
                    <a:lnTo>
                      <a:pt x="138" y="6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1288" name="Freeform 13"/>
              <p:cNvSpPr>
                <a:spLocks/>
              </p:cNvSpPr>
              <p:nvPr/>
            </p:nvSpPr>
            <p:spPr bwMode="auto">
              <a:xfrm rot="-1242821">
                <a:off x="4093" y="2384"/>
                <a:ext cx="15" cy="48"/>
              </a:xfrm>
              <a:custGeom>
                <a:avLst/>
                <a:gdLst>
                  <a:gd name="T0" fmla="*/ 0 w 70"/>
                  <a:gd name="T1" fmla="*/ 0 h 169"/>
                  <a:gd name="T2" fmla="*/ 0 w 70"/>
                  <a:gd name="T3" fmla="*/ 0 h 169"/>
                  <a:gd name="T4" fmla="*/ 0 w 70"/>
                  <a:gd name="T5" fmla="*/ 0 h 169"/>
                  <a:gd name="T6" fmla="*/ 0 w 70"/>
                  <a:gd name="T7" fmla="*/ 0 h 169"/>
                  <a:gd name="T8" fmla="*/ 0 w 70"/>
                  <a:gd name="T9" fmla="*/ 0 h 169"/>
                  <a:gd name="T10" fmla="*/ 0 w 70"/>
                  <a:gd name="T11" fmla="*/ 0 h 169"/>
                  <a:gd name="T12" fmla="*/ 0 w 70"/>
                  <a:gd name="T13" fmla="*/ 0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1289" name="Freeform 14"/>
              <p:cNvSpPr>
                <a:spLocks/>
              </p:cNvSpPr>
              <p:nvPr/>
            </p:nvSpPr>
            <p:spPr bwMode="auto">
              <a:xfrm rot="-832342">
                <a:off x="4167" y="2231"/>
                <a:ext cx="12" cy="29"/>
              </a:xfrm>
              <a:custGeom>
                <a:avLst/>
                <a:gdLst>
                  <a:gd name="T0" fmla="*/ 0 w 50"/>
                  <a:gd name="T1" fmla="*/ 0 h 93"/>
                  <a:gd name="T2" fmla="*/ 0 w 50"/>
                  <a:gd name="T3" fmla="*/ 0 h 93"/>
                  <a:gd name="T4" fmla="*/ 0 w 50"/>
                  <a:gd name="T5" fmla="*/ 0 h 93"/>
                  <a:gd name="T6" fmla="*/ 0 w 50"/>
                  <a:gd name="T7" fmla="*/ 0 h 93"/>
                  <a:gd name="T8" fmla="*/ 0 w 50"/>
                  <a:gd name="T9" fmla="*/ 0 h 93"/>
                  <a:gd name="T10" fmla="*/ 0 60000 65536"/>
                  <a:gd name="T11" fmla="*/ 0 60000 65536"/>
                  <a:gd name="T12" fmla="*/ 0 60000 65536"/>
                  <a:gd name="T13" fmla="*/ 0 60000 65536"/>
                  <a:gd name="T14" fmla="*/ 0 60000 65536"/>
                  <a:gd name="T15" fmla="*/ 0 w 50"/>
                  <a:gd name="T16" fmla="*/ 0 h 93"/>
                  <a:gd name="T17" fmla="*/ 50 w 50"/>
                  <a:gd name="T18" fmla="*/ 93 h 93"/>
                </a:gdLst>
                <a:ahLst/>
                <a:cxnLst>
                  <a:cxn ang="T10">
                    <a:pos x="T0" y="T1"/>
                  </a:cxn>
                  <a:cxn ang="T11">
                    <a:pos x="T2" y="T3"/>
                  </a:cxn>
                  <a:cxn ang="T12">
                    <a:pos x="T4" y="T5"/>
                  </a:cxn>
                  <a:cxn ang="T13">
                    <a:pos x="T6" y="T7"/>
                  </a:cxn>
                  <a:cxn ang="T14">
                    <a:pos x="T8" y="T9"/>
                  </a:cxn>
                </a:cxnLst>
                <a:rect l="T15" t="T16" r="T17" b="T18"/>
                <a:pathLst>
                  <a:path w="50" h="93">
                    <a:moveTo>
                      <a:pt x="0" y="0"/>
                    </a:moveTo>
                    <a:lnTo>
                      <a:pt x="0" y="32"/>
                    </a:lnTo>
                    <a:lnTo>
                      <a:pt x="6" y="57"/>
                    </a:lnTo>
                    <a:lnTo>
                      <a:pt x="25" y="82"/>
                    </a:lnTo>
                    <a:lnTo>
                      <a:pt x="50" y="9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1290" name="Freeform 15"/>
              <p:cNvSpPr>
                <a:spLocks/>
              </p:cNvSpPr>
              <p:nvPr/>
            </p:nvSpPr>
            <p:spPr bwMode="auto">
              <a:xfrm rot="-1712274">
                <a:off x="4076" y="2259"/>
                <a:ext cx="9" cy="22"/>
              </a:xfrm>
              <a:custGeom>
                <a:avLst/>
                <a:gdLst>
                  <a:gd name="T0" fmla="*/ 0 w 19"/>
                  <a:gd name="T1" fmla="*/ 0 h 43"/>
                  <a:gd name="T2" fmla="*/ 0 w 19"/>
                  <a:gd name="T3" fmla="*/ 1 h 43"/>
                  <a:gd name="T4" fmla="*/ 0 w 19"/>
                  <a:gd name="T5" fmla="*/ 1 h 43"/>
                  <a:gd name="T6" fmla="*/ 0 w 19"/>
                  <a:gd name="T7" fmla="*/ 1 h 43"/>
                  <a:gd name="T8" fmla="*/ 0 60000 65536"/>
                  <a:gd name="T9" fmla="*/ 0 60000 65536"/>
                  <a:gd name="T10" fmla="*/ 0 60000 65536"/>
                  <a:gd name="T11" fmla="*/ 0 60000 65536"/>
                  <a:gd name="T12" fmla="*/ 0 w 19"/>
                  <a:gd name="T13" fmla="*/ 0 h 43"/>
                  <a:gd name="T14" fmla="*/ 19 w 19"/>
                  <a:gd name="T15" fmla="*/ 43 h 43"/>
                </a:gdLst>
                <a:ahLst/>
                <a:cxnLst>
                  <a:cxn ang="T8">
                    <a:pos x="T0" y="T1"/>
                  </a:cxn>
                  <a:cxn ang="T9">
                    <a:pos x="T2" y="T3"/>
                  </a:cxn>
                  <a:cxn ang="T10">
                    <a:pos x="T4" y="T5"/>
                  </a:cxn>
                  <a:cxn ang="T11">
                    <a:pos x="T6" y="T7"/>
                  </a:cxn>
                </a:cxnLst>
                <a:rect l="T12" t="T13" r="T14" b="T15"/>
                <a:pathLst>
                  <a:path w="19" h="43">
                    <a:moveTo>
                      <a:pt x="0" y="0"/>
                    </a:moveTo>
                    <a:lnTo>
                      <a:pt x="0" y="14"/>
                    </a:lnTo>
                    <a:lnTo>
                      <a:pt x="4" y="28"/>
                    </a:lnTo>
                    <a:lnTo>
                      <a:pt x="19" y="43"/>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grpSp>
            <p:nvGrpSpPr>
              <p:cNvPr id="11291" name="Group 16"/>
              <p:cNvGrpSpPr>
                <a:grpSpLocks/>
              </p:cNvGrpSpPr>
              <p:nvPr/>
            </p:nvGrpSpPr>
            <p:grpSpPr bwMode="auto">
              <a:xfrm rot="-9224892">
                <a:off x="4462" y="2466"/>
                <a:ext cx="242" cy="270"/>
                <a:chOff x="2457" y="2549"/>
                <a:chExt cx="557" cy="547"/>
              </a:xfrm>
            </p:grpSpPr>
            <p:sp>
              <p:nvSpPr>
                <p:cNvPr id="11294" name="Freeform 17"/>
                <p:cNvSpPr>
                  <a:spLocks/>
                </p:cNvSpPr>
                <p:nvPr/>
              </p:nvSpPr>
              <p:spPr bwMode="auto">
                <a:xfrm>
                  <a:off x="2457" y="2549"/>
                  <a:ext cx="557" cy="547"/>
                </a:xfrm>
                <a:custGeom>
                  <a:avLst/>
                  <a:gdLst>
                    <a:gd name="T0" fmla="*/ 1 w 1112"/>
                    <a:gd name="T1" fmla="*/ 1 h 1094"/>
                    <a:gd name="T2" fmla="*/ 1 w 1112"/>
                    <a:gd name="T3" fmla="*/ 1 h 1094"/>
                    <a:gd name="T4" fmla="*/ 1 w 1112"/>
                    <a:gd name="T5" fmla="*/ 1 h 1094"/>
                    <a:gd name="T6" fmla="*/ 1 w 1112"/>
                    <a:gd name="T7" fmla="*/ 1 h 1094"/>
                    <a:gd name="T8" fmla="*/ 1 w 1112"/>
                    <a:gd name="T9" fmla="*/ 1 h 1094"/>
                    <a:gd name="T10" fmla="*/ 1 w 1112"/>
                    <a:gd name="T11" fmla="*/ 1 h 1094"/>
                    <a:gd name="T12" fmla="*/ 1 w 1112"/>
                    <a:gd name="T13" fmla="*/ 1 h 1094"/>
                    <a:gd name="T14" fmla="*/ 1 w 1112"/>
                    <a:gd name="T15" fmla="*/ 1 h 1094"/>
                    <a:gd name="T16" fmla="*/ 1 w 1112"/>
                    <a:gd name="T17" fmla="*/ 1 h 1094"/>
                    <a:gd name="T18" fmla="*/ 1 w 1112"/>
                    <a:gd name="T19" fmla="*/ 1 h 1094"/>
                    <a:gd name="T20" fmla="*/ 1 w 1112"/>
                    <a:gd name="T21" fmla="*/ 1 h 1094"/>
                    <a:gd name="T22" fmla="*/ 1 w 1112"/>
                    <a:gd name="T23" fmla="*/ 1 h 1094"/>
                    <a:gd name="T24" fmla="*/ 1 w 1112"/>
                    <a:gd name="T25" fmla="*/ 1 h 1094"/>
                    <a:gd name="T26" fmla="*/ 0 w 1112"/>
                    <a:gd name="T27" fmla="*/ 0 h 1094"/>
                    <a:gd name="T28" fmla="*/ 1 w 1112"/>
                    <a:gd name="T29" fmla="*/ 1 h 1094"/>
                    <a:gd name="T30" fmla="*/ 1 w 1112"/>
                    <a:gd name="T31" fmla="*/ 1 h 1094"/>
                    <a:gd name="T32" fmla="*/ 1 w 1112"/>
                    <a:gd name="T33" fmla="*/ 1 h 1094"/>
                    <a:gd name="T34" fmla="*/ 1 w 1112"/>
                    <a:gd name="T35" fmla="*/ 1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1295" name="Oval 18"/>
                <p:cNvSpPr>
                  <a:spLocks noChangeArrowheads="1"/>
                </p:cNvSpPr>
                <p:nvPr/>
              </p:nvSpPr>
              <p:spPr bwMode="auto">
                <a:xfrm>
                  <a:off x="2793" y="2961"/>
                  <a:ext cx="61" cy="70"/>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grpSp>
          <p:sp>
            <p:nvSpPr>
              <p:cNvPr id="11292" name="Freeform 19"/>
              <p:cNvSpPr>
                <a:spLocks/>
              </p:cNvSpPr>
              <p:nvPr/>
            </p:nvSpPr>
            <p:spPr bwMode="auto">
              <a:xfrm rot="-5887819">
                <a:off x="4165" y="2435"/>
                <a:ext cx="13" cy="9"/>
              </a:xfrm>
              <a:custGeom>
                <a:avLst/>
                <a:gdLst>
                  <a:gd name="T0" fmla="*/ 0 w 55"/>
                  <a:gd name="T1" fmla="*/ 0 h 33"/>
                  <a:gd name="T2" fmla="*/ 0 w 55"/>
                  <a:gd name="T3" fmla="*/ 0 h 33"/>
                  <a:gd name="T4" fmla="*/ 0 w 55"/>
                  <a:gd name="T5" fmla="*/ 0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1293" name="Freeform 20"/>
              <p:cNvSpPr>
                <a:spLocks/>
              </p:cNvSpPr>
              <p:nvPr/>
            </p:nvSpPr>
            <p:spPr bwMode="auto">
              <a:xfrm rot="-487818">
                <a:off x="4282" y="2181"/>
                <a:ext cx="47" cy="29"/>
              </a:xfrm>
              <a:custGeom>
                <a:avLst/>
                <a:gdLst>
                  <a:gd name="T0" fmla="*/ 0 w 53"/>
                  <a:gd name="T1" fmla="*/ 0 h 34"/>
                  <a:gd name="T2" fmla="*/ 4 w 53"/>
                  <a:gd name="T3" fmla="*/ 3 h 34"/>
                  <a:gd name="T4" fmla="*/ 14 w 53"/>
                  <a:gd name="T5" fmla="*/ 6 h 34"/>
                  <a:gd name="T6" fmla="*/ 0 60000 65536"/>
                  <a:gd name="T7" fmla="*/ 0 60000 65536"/>
                  <a:gd name="T8" fmla="*/ 0 60000 65536"/>
                  <a:gd name="T9" fmla="*/ 0 w 53"/>
                  <a:gd name="T10" fmla="*/ 0 h 34"/>
                  <a:gd name="T11" fmla="*/ 53 w 53"/>
                  <a:gd name="T12" fmla="*/ 34 h 34"/>
                </a:gdLst>
                <a:ahLst/>
                <a:cxnLst>
                  <a:cxn ang="T6">
                    <a:pos x="T0" y="T1"/>
                  </a:cxn>
                  <a:cxn ang="T7">
                    <a:pos x="T2" y="T3"/>
                  </a:cxn>
                  <a:cxn ang="T8">
                    <a:pos x="T4" y="T5"/>
                  </a:cxn>
                </a:cxnLst>
                <a:rect l="T9" t="T10" r="T11" b="T12"/>
                <a:pathLst>
                  <a:path w="53" h="34">
                    <a:moveTo>
                      <a:pt x="0" y="0"/>
                    </a:moveTo>
                    <a:lnTo>
                      <a:pt x="17" y="8"/>
                    </a:lnTo>
                    <a:lnTo>
                      <a:pt x="53" y="34"/>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grpSp>
      </p:grpSp>
      <p:sp>
        <p:nvSpPr>
          <p:cNvPr id="11269" name="Freeform 21"/>
          <p:cNvSpPr>
            <a:spLocks/>
          </p:cNvSpPr>
          <p:nvPr/>
        </p:nvSpPr>
        <p:spPr bwMode="auto">
          <a:xfrm>
            <a:off x="6348551" y="2819400"/>
            <a:ext cx="201613" cy="204788"/>
          </a:xfrm>
          <a:custGeom>
            <a:avLst/>
            <a:gdLst>
              <a:gd name="T0" fmla="*/ 2147483647 w 127"/>
              <a:gd name="T1" fmla="*/ 2147483647 h 177"/>
              <a:gd name="T2" fmla="*/ 2147483647 w 127"/>
              <a:gd name="T3" fmla="*/ 2147483647 h 177"/>
              <a:gd name="T4" fmla="*/ 2147483647 w 127"/>
              <a:gd name="T5" fmla="*/ 2147483647 h 177"/>
              <a:gd name="T6" fmla="*/ 2147483647 w 127"/>
              <a:gd name="T7" fmla="*/ 2147483647 h 177"/>
              <a:gd name="T8" fmla="*/ 2147483647 w 127"/>
              <a:gd name="T9" fmla="*/ 2147483647 h 177"/>
              <a:gd name="T10" fmla="*/ 2147483647 w 127"/>
              <a:gd name="T11" fmla="*/ 2147483647 h 177"/>
              <a:gd name="T12" fmla="*/ 2147483647 w 127"/>
              <a:gd name="T13" fmla="*/ 2147483647 h 177"/>
              <a:gd name="T14" fmla="*/ 0 60000 65536"/>
              <a:gd name="T15" fmla="*/ 0 60000 65536"/>
              <a:gd name="T16" fmla="*/ 0 60000 65536"/>
              <a:gd name="T17" fmla="*/ 0 60000 65536"/>
              <a:gd name="T18" fmla="*/ 0 60000 65536"/>
              <a:gd name="T19" fmla="*/ 0 60000 65536"/>
              <a:gd name="T20" fmla="*/ 0 60000 65536"/>
              <a:gd name="T21" fmla="*/ 0 w 127"/>
              <a:gd name="T22" fmla="*/ 0 h 177"/>
              <a:gd name="T23" fmla="*/ 127 w 127"/>
              <a:gd name="T24" fmla="*/ 177 h 1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177">
                <a:moveTo>
                  <a:pt x="7" y="5"/>
                </a:moveTo>
                <a:cubicBezTo>
                  <a:pt x="79" y="17"/>
                  <a:pt x="104" y="19"/>
                  <a:pt x="127" y="89"/>
                </a:cubicBezTo>
                <a:cubicBezTo>
                  <a:pt x="119" y="105"/>
                  <a:pt x="110" y="121"/>
                  <a:pt x="103" y="137"/>
                </a:cubicBezTo>
                <a:cubicBezTo>
                  <a:pt x="98" y="149"/>
                  <a:pt x="103" y="171"/>
                  <a:pt x="91" y="173"/>
                </a:cubicBezTo>
                <a:cubicBezTo>
                  <a:pt x="73" y="177"/>
                  <a:pt x="59" y="157"/>
                  <a:pt x="43" y="149"/>
                </a:cubicBezTo>
                <a:cubicBezTo>
                  <a:pt x="49" y="118"/>
                  <a:pt x="67" y="83"/>
                  <a:pt x="43" y="53"/>
                </a:cubicBezTo>
                <a:cubicBezTo>
                  <a:pt x="0" y="0"/>
                  <a:pt x="7" y="57"/>
                  <a:pt x="7" y="5"/>
                </a:cubicBezTo>
                <a:close/>
              </a:path>
            </a:pathLst>
          </a:custGeom>
          <a:solidFill>
            <a:schemeClr val="accent1"/>
          </a:solidFill>
          <a:ln w="9525">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0262" name="Freeform 22"/>
          <p:cNvSpPr>
            <a:spLocks/>
          </p:cNvSpPr>
          <p:nvPr/>
        </p:nvSpPr>
        <p:spPr bwMode="auto">
          <a:xfrm>
            <a:off x="6958149" y="2590803"/>
            <a:ext cx="185739" cy="252413"/>
          </a:xfrm>
          <a:custGeom>
            <a:avLst/>
            <a:gdLst>
              <a:gd name="T0" fmla="*/ 2147483647 w 117"/>
              <a:gd name="T1" fmla="*/ 2147483647 h 207"/>
              <a:gd name="T2" fmla="*/ 2147483647 w 117"/>
              <a:gd name="T3" fmla="*/ 2147483647 h 207"/>
              <a:gd name="T4" fmla="*/ 2147483647 w 117"/>
              <a:gd name="T5" fmla="*/ 2147483647 h 207"/>
              <a:gd name="T6" fmla="*/ 2147483647 w 117"/>
              <a:gd name="T7" fmla="*/ 2147483647 h 207"/>
              <a:gd name="T8" fmla="*/ 2147483647 w 117"/>
              <a:gd name="T9" fmla="*/ 2147483647 h 207"/>
              <a:gd name="T10" fmla="*/ 2147483647 w 117"/>
              <a:gd name="T11" fmla="*/ 2147483647 h 207"/>
              <a:gd name="T12" fmla="*/ 0 60000 65536"/>
              <a:gd name="T13" fmla="*/ 0 60000 65536"/>
              <a:gd name="T14" fmla="*/ 0 60000 65536"/>
              <a:gd name="T15" fmla="*/ 0 60000 65536"/>
              <a:gd name="T16" fmla="*/ 0 60000 65536"/>
              <a:gd name="T17" fmla="*/ 0 60000 65536"/>
              <a:gd name="T18" fmla="*/ 0 w 117"/>
              <a:gd name="T19" fmla="*/ 0 h 207"/>
              <a:gd name="T20" fmla="*/ 117 w 117"/>
              <a:gd name="T21" fmla="*/ 207 h 207"/>
            </a:gdLst>
            <a:ahLst/>
            <a:cxnLst>
              <a:cxn ang="T12">
                <a:pos x="T0" y="T1"/>
              </a:cxn>
              <a:cxn ang="T13">
                <a:pos x="T2" y="T3"/>
              </a:cxn>
              <a:cxn ang="T14">
                <a:pos x="T4" y="T5"/>
              </a:cxn>
              <a:cxn ang="T15">
                <a:pos x="T6" y="T7"/>
              </a:cxn>
              <a:cxn ang="T16">
                <a:pos x="T8" y="T9"/>
              </a:cxn>
              <a:cxn ang="T17">
                <a:pos x="T10" y="T11"/>
              </a:cxn>
            </a:cxnLst>
            <a:rect l="T18" t="T19" r="T20" b="T21"/>
            <a:pathLst>
              <a:path w="117" h="207">
                <a:moveTo>
                  <a:pt x="9" y="70"/>
                </a:moveTo>
                <a:cubicBezTo>
                  <a:pt x="22" y="191"/>
                  <a:pt x="0" y="207"/>
                  <a:pt x="117" y="178"/>
                </a:cubicBezTo>
                <a:cubicBezTo>
                  <a:pt x="113" y="158"/>
                  <a:pt x="116" y="135"/>
                  <a:pt x="105" y="118"/>
                </a:cubicBezTo>
                <a:cubicBezTo>
                  <a:pt x="64" y="57"/>
                  <a:pt x="52" y="175"/>
                  <a:pt x="81" y="58"/>
                </a:cubicBezTo>
                <a:cubicBezTo>
                  <a:pt x="43" y="0"/>
                  <a:pt x="71" y="20"/>
                  <a:pt x="33" y="58"/>
                </a:cubicBezTo>
                <a:cubicBezTo>
                  <a:pt x="27" y="64"/>
                  <a:pt x="17" y="66"/>
                  <a:pt x="9" y="70"/>
                </a:cubicBezTo>
                <a:close/>
              </a:path>
            </a:pathLst>
          </a:custGeom>
          <a:solidFill>
            <a:schemeClr val="accent1"/>
          </a:solidFill>
          <a:ln w="9525">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1271" name="Freeform 23"/>
          <p:cNvSpPr>
            <a:spLocks/>
          </p:cNvSpPr>
          <p:nvPr/>
        </p:nvSpPr>
        <p:spPr bwMode="auto">
          <a:xfrm>
            <a:off x="6119950" y="2590803"/>
            <a:ext cx="198439" cy="220663"/>
          </a:xfrm>
          <a:custGeom>
            <a:avLst/>
            <a:gdLst>
              <a:gd name="T0" fmla="*/ 2147483647 w 125"/>
              <a:gd name="T1" fmla="*/ 0 h 139"/>
              <a:gd name="T2" fmla="*/ 2147483647 w 125"/>
              <a:gd name="T3" fmla="*/ 2147483647 h 139"/>
              <a:gd name="T4" fmla="*/ 2147483647 w 125"/>
              <a:gd name="T5" fmla="*/ 2147483647 h 139"/>
              <a:gd name="T6" fmla="*/ 2147483647 w 125"/>
              <a:gd name="T7" fmla="*/ 2147483647 h 139"/>
              <a:gd name="T8" fmla="*/ 2147483647 w 125"/>
              <a:gd name="T9" fmla="*/ 0 h 139"/>
              <a:gd name="T10" fmla="*/ 0 60000 65536"/>
              <a:gd name="T11" fmla="*/ 0 60000 65536"/>
              <a:gd name="T12" fmla="*/ 0 60000 65536"/>
              <a:gd name="T13" fmla="*/ 0 60000 65536"/>
              <a:gd name="T14" fmla="*/ 0 60000 65536"/>
              <a:gd name="T15" fmla="*/ 0 w 125"/>
              <a:gd name="T16" fmla="*/ 0 h 139"/>
              <a:gd name="T17" fmla="*/ 125 w 125"/>
              <a:gd name="T18" fmla="*/ 139 h 139"/>
            </a:gdLst>
            <a:ahLst/>
            <a:cxnLst>
              <a:cxn ang="T10">
                <a:pos x="T0" y="T1"/>
              </a:cxn>
              <a:cxn ang="T11">
                <a:pos x="T2" y="T3"/>
              </a:cxn>
              <a:cxn ang="T12">
                <a:pos x="T4" y="T5"/>
              </a:cxn>
              <a:cxn ang="T13">
                <a:pos x="T6" y="T7"/>
              </a:cxn>
              <a:cxn ang="T14">
                <a:pos x="T8" y="T9"/>
              </a:cxn>
            </a:cxnLst>
            <a:rect l="T15" t="T16" r="T17" b="T18"/>
            <a:pathLst>
              <a:path w="125" h="139">
                <a:moveTo>
                  <a:pt x="5" y="0"/>
                </a:moveTo>
                <a:cubicBezTo>
                  <a:pt x="9" y="32"/>
                  <a:pt x="0" y="68"/>
                  <a:pt x="17" y="96"/>
                </a:cubicBezTo>
                <a:cubicBezTo>
                  <a:pt x="43" y="139"/>
                  <a:pt x="94" y="116"/>
                  <a:pt x="125" y="108"/>
                </a:cubicBezTo>
                <a:cubicBezTo>
                  <a:pt x="68" y="89"/>
                  <a:pt x="71" y="79"/>
                  <a:pt x="89" y="24"/>
                </a:cubicBezTo>
                <a:cubicBezTo>
                  <a:pt x="37" y="7"/>
                  <a:pt x="65" y="15"/>
                  <a:pt x="5" y="0"/>
                </a:cubicBezTo>
                <a:close/>
              </a:path>
            </a:pathLst>
          </a:custGeom>
          <a:solidFill>
            <a:schemeClr val="accent1"/>
          </a:solidFill>
          <a:ln w="9525">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1272" name="Freeform 24"/>
          <p:cNvSpPr>
            <a:spLocks/>
          </p:cNvSpPr>
          <p:nvPr/>
        </p:nvSpPr>
        <p:spPr bwMode="auto">
          <a:xfrm>
            <a:off x="6577152" y="2590803"/>
            <a:ext cx="174625" cy="225425"/>
          </a:xfrm>
          <a:custGeom>
            <a:avLst/>
            <a:gdLst>
              <a:gd name="T0" fmla="*/ 2147483647 w 110"/>
              <a:gd name="T1" fmla="*/ 2147483647 h 142"/>
              <a:gd name="T2" fmla="*/ 2147483647 w 110"/>
              <a:gd name="T3" fmla="*/ 2147483647 h 142"/>
              <a:gd name="T4" fmla="*/ 2147483647 w 110"/>
              <a:gd name="T5" fmla="*/ 2147483647 h 142"/>
              <a:gd name="T6" fmla="*/ 2147483647 w 110"/>
              <a:gd name="T7" fmla="*/ 2147483647 h 142"/>
              <a:gd name="T8" fmla="*/ 0 60000 65536"/>
              <a:gd name="T9" fmla="*/ 0 60000 65536"/>
              <a:gd name="T10" fmla="*/ 0 60000 65536"/>
              <a:gd name="T11" fmla="*/ 0 60000 65536"/>
              <a:gd name="T12" fmla="*/ 0 w 110"/>
              <a:gd name="T13" fmla="*/ 0 h 142"/>
              <a:gd name="T14" fmla="*/ 110 w 110"/>
              <a:gd name="T15" fmla="*/ 142 h 142"/>
            </a:gdLst>
            <a:ahLst/>
            <a:cxnLst>
              <a:cxn ang="T8">
                <a:pos x="T0" y="T1"/>
              </a:cxn>
              <a:cxn ang="T9">
                <a:pos x="T2" y="T3"/>
              </a:cxn>
              <a:cxn ang="T10">
                <a:pos x="T4" y="T5"/>
              </a:cxn>
              <a:cxn ang="T11">
                <a:pos x="T6" y="T7"/>
              </a:cxn>
            </a:cxnLst>
            <a:rect l="T12" t="T13" r="T14" b="T15"/>
            <a:pathLst>
              <a:path w="110" h="142">
                <a:moveTo>
                  <a:pt x="2" y="48"/>
                </a:moveTo>
                <a:cubicBezTo>
                  <a:pt x="17" y="140"/>
                  <a:pt x="8" y="142"/>
                  <a:pt x="98" y="120"/>
                </a:cubicBezTo>
                <a:cubicBezTo>
                  <a:pt x="74" y="24"/>
                  <a:pt x="110" y="108"/>
                  <a:pt x="38" y="60"/>
                </a:cubicBezTo>
                <a:cubicBezTo>
                  <a:pt x="0" y="35"/>
                  <a:pt x="26" y="0"/>
                  <a:pt x="2" y="48"/>
                </a:cubicBezTo>
                <a:close/>
              </a:path>
            </a:pathLst>
          </a:custGeom>
          <a:solidFill>
            <a:schemeClr val="accent1"/>
          </a:solidFill>
          <a:ln w="9525">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1273" name="Freeform 25"/>
          <p:cNvSpPr>
            <a:spLocks/>
          </p:cNvSpPr>
          <p:nvPr/>
        </p:nvSpPr>
        <p:spPr bwMode="auto">
          <a:xfrm>
            <a:off x="6729549" y="2895600"/>
            <a:ext cx="211139" cy="222250"/>
          </a:xfrm>
          <a:custGeom>
            <a:avLst/>
            <a:gdLst>
              <a:gd name="T0" fmla="*/ 0 w 133"/>
              <a:gd name="T1" fmla="*/ 0 h 140"/>
              <a:gd name="T2" fmla="*/ 2147483647 w 133"/>
              <a:gd name="T3" fmla="*/ 2147483647 h 140"/>
              <a:gd name="T4" fmla="*/ 2147483647 w 133"/>
              <a:gd name="T5" fmla="*/ 2147483647 h 140"/>
              <a:gd name="T6" fmla="*/ 0 w 133"/>
              <a:gd name="T7" fmla="*/ 0 h 140"/>
              <a:gd name="T8" fmla="*/ 0 60000 65536"/>
              <a:gd name="T9" fmla="*/ 0 60000 65536"/>
              <a:gd name="T10" fmla="*/ 0 60000 65536"/>
              <a:gd name="T11" fmla="*/ 0 60000 65536"/>
              <a:gd name="T12" fmla="*/ 0 w 133"/>
              <a:gd name="T13" fmla="*/ 0 h 140"/>
              <a:gd name="T14" fmla="*/ 133 w 133"/>
              <a:gd name="T15" fmla="*/ 140 h 140"/>
            </a:gdLst>
            <a:ahLst/>
            <a:cxnLst>
              <a:cxn ang="T8">
                <a:pos x="T0" y="T1"/>
              </a:cxn>
              <a:cxn ang="T9">
                <a:pos x="T2" y="T3"/>
              </a:cxn>
              <a:cxn ang="T10">
                <a:pos x="T4" y="T5"/>
              </a:cxn>
              <a:cxn ang="T11">
                <a:pos x="T6" y="T7"/>
              </a:cxn>
            </a:cxnLst>
            <a:rect l="T12" t="T13" r="T14" b="T15"/>
            <a:pathLst>
              <a:path w="133" h="140">
                <a:moveTo>
                  <a:pt x="0" y="0"/>
                </a:moveTo>
                <a:cubicBezTo>
                  <a:pt x="8" y="24"/>
                  <a:pt x="3" y="59"/>
                  <a:pt x="24" y="72"/>
                </a:cubicBezTo>
                <a:cubicBezTo>
                  <a:pt x="133" y="140"/>
                  <a:pt x="88" y="27"/>
                  <a:pt x="84" y="12"/>
                </a:cubicBezTo>
                <a:cubicBezTo>
                  <a:pt x="31" y="30"/>
                  <a:pt x="59" y="30"/>
                  <a:pt x="0" y="0"/>
                </a:cubicBezTo>
                <a:close/>
              </a:path>
            </a:pathLst>
          </a:custGeom>
          <a:solidFill>
            <a:schemeClr val="accent1"/>
          </a:solidFill>
          <a:ln w="9525">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1274" name="Freeform 26"/>
          <p:cNvSpPr>
            <a:spLocks/>
          </p:cNvSpPr>
          <p:nvPr/>
        </p:nvSpPr>
        <p:spPr bwMode="auto">
          <a:xfrm>
            <a:off x="6805751" y="2514600"/>
            <a:ext cx="123825" cy="215900"/>
          </a:xfrm>
          <a:custGeom>
            <a:avLst/>
            <a:gdLst>
              <a:gd name="T0" fmla="*/ 2147483647 w 78"/>
              <a:gd name="T1" fmla="*/ 2147483647 h 136"/>
              <a:gd name="T2" fmla="*/ 2147483647 w 78"/>
              <a:gd name="T3" fmla="*/ 2147483647 h 136"/>
              <a:gd name="T4" fmla="*/ 2147483647 w 78"/>
              <a:gd name="T5" fmla="*/ 2147483647 h 136"/>
              <a:gd name="T6" fmla="*/ 2147483647 w 78"/>
              <a:gd name="T7" fmla="*/ 2147483647 h 136"/>
              <a:gd name="T8" fmla="*/ 0 60000 65536"/>
              <a:gd name="T9" fmla="*/ 0 60000 65536"/>
              <a:gd name="T10" fmla="*/ 0 60000 65536"/>
              <a:gd name="T11" fmla="*/ 0 60000 65536"/>
              <a:gd name="T12" fmla="*/ 0 w 78"/>
              <a:gd name="T13" fmla="*/ 0 h 136"/>
              <a:gd name="T14" fmla="*/ 78 w 78"/>
              <a:gd name="T15" fmla="*/ 136 h 136"/>
            </a:gdLst>
            <a:ahLst/>
            <a:cxnLst>
              <a:cxn ang="T8">
                <a:pos x="T0" y="T1"/>
              </a:cxn>
              <a:cxn ang="T9">
                <a:pos x="T2" y="T3"/>
              </a:cxn>
              <a:cxn ang="T10">
                <a:pos x="T4" y="T5"/>
              </a:cxn>
              <a:cxn ang="T11">
                <a:pos x="T6" y="T7"/>
              </a:cxn>
            </a:cxnLst>
            <a:rect l="T12" t="T13" r="T14" b="T15"/>
            <a:pathLst>
              <a:path w="78" h="136">
                <a:moveTo>
                  <a:pt x="18" y="63"/>
                </a:moveTo>
                <a:cubicBezTo>
                  <a:pt x="14" y="51"/>
                  <a:pt x="0" y="38"/>
                  <a:pt x="6" y="27"/>
                </a:cubicBezTo>
                <a:cubicBezTo>
                  <a:pt x="20" y="0"/>
                  <a:pt x="64" y="22"/>
                  <a:pt x="78" y="27"/>
                </a:cubicBezTo>
                <a:cubicBezTo>
                  <a:pt x="70" y="57"/>
                  <a:pt x="54" y="136"/>
                  <a:pt x="18" y="63"/>
                </a:cubicBezTo>
                <a:close/>
              </a:path>
            </a:pathLst>
          </a:custGeom>
          <a:solidFill>
            <a:schemeClr val="accent1"/>
          </a:solidFill>
          <a:ln w="9525">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0267" name="Freeform 27"/>
          <p:cNvSpPr>
            <a:spLocks/>
          </p:cNvSpPr>
          <p:nvPr/>
        </p:nvSpPr>
        <p:spPr bwMode="auto">
          <a:xfrm>
            <a:off x="6772414" y="2514600"/>
            <a:ext cx="185737" cy="228600"/>
          </a:xfrm>
          <a:custGeom>
            <a:avLst/>
            <a:gdLst>
              <a:gd name="T0" fmla="*/ 2147483647 w 127"/>
              <a:gd name="T1" fmla="*/ 2147483647 h 177"/>
              <a:gd name="T2" fmla="*/ 2147483647 w 127"/>
              <a:gd name="T3" fmla="*/ 2147483647 h 177"/>
              <a:gd name="T4" fmla="*/ 2147483647 w 127"/>
              <a:gd name="T5" fmla="*/ 2147483647 h 177"/>
              <a:gd name="T6" fmla="*/ 2147483647 w 127"/>
              <a:gd name="T7" fmla="*/ 2147483647 h 177"/>
              <a:gd name="T8" fmla="*/ 2147483647 w 127"/>
              <a:gd name="T9" fmla="*/ 2147483647 h 177"/>
              <a:gd name="T10" fmla="*/ 2147483647 w 127"/>
              <a:gd name="T11" fmla="*/ 2147483647 h 177"/>
              <a:gd name="T12" fmla="*/ 2147483647 w 127"/>
              <a:gd name="T13" fmla="*/ 2147483647 h 177"/>
              <a:gd name="T14" fmla="*/ 0 60000 65536"/>
              <a:gd name="T15" fmla="*/ 0 60000 65536"/>
              <a:gd name="T16" fmla="*/ 0 60000 65536"/>
              <a:gd name="T17" fmla="*/ 0 60000 65536"/>
              <a:gd name="T18" fmla="*/ 0 60000 65536"/>
              <a:gd name="T19" fmla="*/ 0 60000 65536"/>
              <a:gd name="T20" fmla="*/ 0 60000 65536"/>
              <a:gd name="T21" fmla="*/ 0 w 127"/>
              <a:gd name="T22" fmla="*/ 0 h 177"/>
              <a:gd name="T23" fmla="*/ 127 w 127"/>
              <a:gd name="T24" fmla="*/ 177 h 1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7" h="177">
                <a:moveTo>
                  <a:pt x="7" y="5"/>
                </a:moveTo>
                <a:cubicBezTo>
                  <a:pt x="79" y="17"/>
                  <a:pt x="104" y="19"/>
                  <a:pt x="127" y="89"/>
                </a:cubicBezTo>
                <a:cubicBezTo>
                  <a:pt x="119" y="105"/>
                  <a:pt x="110" y="121"/>
                  <a:pt x="103" y="137"/>
                </a:cubicBezTo>
                <a:cubicBezTo>
                  <a:pt x="98" y="149"/>
                  <a:pt x="103" y="171"/>
                  <a:pt x="91" y="173"/>
                </a:cubicBezTo>
                <a:cubicBezTo>
                  <a:pt x="73" y="177"/>
                  <a:pt x="59" y="157"/>
                  <a:pt x="43" y="149"/>
                </a:cubicBezTo>
                <a:cubicBezTo>
                  <a:pt x="49" y="118"/>
                  <a:pt x="67" y="83"/>
                  <a:pt x="43" y="53"/>
                </a:cubicBezTo>
                <a:cubicBezTo>
                  <a:pt x="0" y="0"/>
                  <a:pt x="7" y="57"/>
                  <a:pt x="7" y="5"/>
                </a:cubicBezTo>
                <a:close/>
              </a:path>
            </a:pathLst>
          </a:custGeom>
          <a:solidFill>
            <a:schemeClr val="accent1"/>
          </a:solidFill>
          <a:ln w="9525">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0268" name="Freeform 28"/>
          <p:cNvSpPr>
            <a:spLocks/>
          </p:cNvSpPr>
          <p:nvPr/>
        </p:nvSpPr>
        <p:spPr bwMode="auto">
          <a:xfrm>
            <a:off x="7491549" y="2362203"/>
            <a:ext cx="76200" cy="252413"/>
          </a:xfrm>
          <a:custGeom>
            <a:avLst/>
            <a:gdLst>
              <a:gd name="T0" fmla="*/ 2147483647 w 117"/>
              <a:gd name="T1" fmla="*/ 2147483647 h 207"/>
              <a:gd name="T2" fmla="*/ 2147483647 w 117"/>
              <a:gd name="T3" fmla="*/ 2147483647 h 207"/>
              <a:gd name="T4" fmla="*/ 2147483647 w 117"/>
              <a:gd name="T5" fmla="*/ 2147483647 h 207"/>
              <a:gd name="T6" fmla="*/ 2147483647 w 117"/>
              <a:gd name="T7" fmla="*/ 2147483647 h 207"/>
              <a:gd name="T8" fmla="*/ 2147483647 w 117"/>
              <a:gd name="T9" fmla="*/ 2147483647 h 207"/>
              <a:gd name="T10" fmla="*/ 2147483647 w 117"/>
              <a:gd name="T11" fmla="*/ 2147483647 h 207"/>
              <a:gd name="T12" fmla="*/ 0 60000 65536"/>
              <a:gd name="T13" fmla="*/ 0 60000 65536"/>
              <a:gd name="T14" fmla="*/ 0 60000 65536"/>
              <a:gd name="T15" fmla="*/ 0 60000 65536"/>
              <a:gd name="T16" fmla="*/ 0 60000 65536"/>
              <a:gd name="T17" fmla="*/ 0 60000 65536"/>
              <a:gd name="T18" fmla="*/ 0 w 117"/>
              <a:gd name="T19" fmla="*/ 0 h 207"/>
              <a:gd name="T20" fmla="*/ 117 w 117"/>
              <a:gd name="T21" fmla="*/ 207 h 207"/>
            </a:gdLst>
            <a:ahLst/>
            <a:cxnLst>
              <a:cxn ang="T12">
                <a:pos x="T0" y="T1"/>
              </a:cxn>
              <a:cxn ang="T13">
                <a:pos x="T2" y="T3"/>
              </a:cxn>
              <a:cxn ang="T14">
                <a:pos x="T4" y="T5"/>
              </a:cxn>
              <a:cxn ang="T15">
                <a:pos x="T6" y="T7"/>
              </a:cxn>
              <a:cxn ang="T16">
                <a:pos x="T8" y="T9"/>
              </a:cxn>
              <a:cxn ang="T17">
                <a:pos x="T10" y="T11"/>
              </a:cxn>
            </a:cxnLst>
            <a:rect l="T18" t="T19" r="T20" b="T21"/>
            <a:pathLst>
              <a:path w="117" h="207">
                <a:moveTo>
                  <a:pt x="9" y="70"/>
                </a:moveTo>
                <a:cubicBezTo>
                  <a:pt x="22" y="191"/>
                  <a:pt x="0" y="207"/>
                  <a:pt x="117" y="178"/>
                </a:cubicBezTo>
                <a:cubicBezTo>
                  <a:pt x="113" y="158"/>
                  <a:pt x="116" y="135"/>
                  <a:pt x="105" y="118"/>
                </a:cubicBezTo>
                <a:cubicBezTo>
                  <a:pt x="64" y="57"/>
                  <a:pt x="52" y="175"/>
                  <a:pt x="81" y="58"/>
                </a:cubicBezTo>
                <a:cubicBezTo>
                  <a:pt x="43" y="0"/>
                  <a:pt x="71" y="20"/>
                  <a:pt x="33" y="58"/>
                </a:cubicBezTo>
                <a:cubicBezTo>
                  <a:pt x="27" y="64"/>
                  <a:pt x="17" y="66"/>
                  <a:pt x="9" y="70"/>
                </a:cubicBezTo>
                <a:close/>
              </a:path>
            </a:pathLst>
          </a:custGeom>
          <a:solidFill>
            <a:schemeClr val="accent1"/>
          </a:solidFill>
          <a:ln w="9525">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0269" name="Freeform 29"/>
          <p:cNvSpPr>
            <a:spLocks/>
          </p:cNvSpPr>
          <p:nvPr/>
        </p:nvSpPr>
        <p:spPr bwMode="auto">
          <a:xfrm>
            <a:off x="6543814" y="2362203"/>
            <a:ext cx="198437" cy="220663"/>
          </a:xfrm>
          <a:custGeom>
            <a:avLst/>
            <a:gdLst>
              <a:gd name="T0" fmla="*/ 2147483647 w 125"/>
              <a:gd name="T1" fmla="*/ 0 h 139"/>
              <a:gd name="T2" fmla="*/ 2147483647 w 125"/>
              <a:gd name="T3" fmla="*/ 2147483647 h 139"/>
              <a:gd name="T4" fmla="*/ 2147483647 w 125"/>
              <a:gd name="T5" fmla="*/ 2147483647 h 139"/>
              <a:gd name="T6" fmla="*/ 2147483647 w 125"/>
              <a:gd name="T7" fmla="*/ 2147483647 h 139"/>
              <a:gd name="T8" fmla="*/ 2147483647 w 125"/>
              <a:gd name="T9" fmla="*/ 0 h 139"/>
              <a:gd name="T10" fmla="*/ 0 60000 65536"/>
              <a:gd name="T11" fmla="*/ 0 60000 65536"/>
              <a:gd name="T12" fmla="*/ 0 60000 65536"/>
              <a:gd name="T13" fmla="*/ 0 60000 65536"/>
              <a:gd name="T14" fmla="*/ 0 60000 65536"/>
              <a:gd name="T15" fmla="*/ 0 w 125"/>
              <a:gd name="T16" fmla="*/ 0 h 139"/>
              <a:gd name="T17" fmla="*/ 125 w 125"/>
              <a:gd name="T18" fmla="*/ 139 h 139"/>
            </a:gdLst>
            <a:ahLst/>
            <a:cxnLst>
              <a:cxn ang="T10">
                <a:pos x="T0" y="T1"/>
              </a:cxn>
              <a:cxn ang="T11">
                <a:pos x="T2" y="T3"/>
              </a:cxn>
              <a:cxn ang="T12">
                <a:pos x="T4" y="T5"/>
              </a:cxn>
              <a:cxn ang="T13">
                <a:pos x="T6" y="T7"/>
              </a:cxn>
              <a:cxn ang="T14">
                <a:pos x="T8" y="T9"/>
              </a:cxn>
            </a:cxnLst>
            <a:rect l="T15" t="T16" r="T17" b="T18"/>
            <a:pathLst>
              <a:path w="125" h="139">
                <a:moveTo>
                  <a:pt x="5" y="0"/>
                </a:moveTo>
                <a:cubicBezTo>
                  <a:pt x="9" y="32"/>
                  <a:pt x="0" y="68"/>
                  <a:pt x="17" y="96"/>
                </a:cubicBezTo>
                <a:cubicBezTo>
                  <a:pt x="43" y="139"/>
                  <a:pt x="94" y="116"/>
                  <a:pt x="125" y="108"/>
                </a:cubicBezTo>
                <a:cubicBezTo>
                  <a:pt x="68" y="89"/>
                  <a:pt x="71" y="79"/>
                  <a:pt x="89" y="24"/>
                </a:cubicBezTo>
                <a:cubicBezTo>
                  <a:pt x="37" y="7"/>
                  <a:pt x="65" y="15"/>
                  <a:pt x="5" y="0"/>
                </a:cubicBezTo>
                <a:close/>
              </a:path>
            </a:pathLst>
          </a:custGeom>
          <a:solidFill>
            <a:schemeClr val="accent1"/>
          </a:solidFill>
          <a:ln w="9525">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0270" name="Freeform 30"/>
          <p:cNvSpPr>
            <a:spLocks/>
          </p:cNvSpPr>
          <p:nvPr/>
        </p:nvSpPr>
        <p:spPr bwMode="auto">
          <a:xfrm>
            <a:off x="7001014" y="2362203"/>
            <a:ext cx="174625" cy="225425"/>
          </a:xfrm>
          <a:custGeom>
            <a:avLst/>
            <a:gdLst>
              <a:gd name="T0" fmla="*/ 2147483647 w 110"/>
              <a:gd name="T1" fmla="*/ 2147483647 h 142"/>
              <a:gd name="T2" fmla="*/ 2147483647 w 110"/>
              <a:gd name="T3" fmla="*/ 2147483647 h 142"/>
              <a:gd name="T4" fmla="*/ 2147483647 w 110"/>
              <a:gd name="T5" fmla="*/ 2147483647 h 142"/>
              <a:gd name="T6" fmla="*/ 2147483647 w 110"/>
              <a:gd name="T7" fmla="*/ 2147483647 h 142"/>
              <a:gd name="T8" fmla="*/ 0 60000 65536"/>
              <a:gd name="T9" fmla="*/ 0 60000 65536"/>
              <a:gd name="T10" fmla="*/ 0 60000 65536"/>
              <a:gd name="T11" fmla="*/ 0 60000 65536"/>
              <a:gd name="T12" fmla="*/ 0 w 110"/>
              <a:gd name="T13" fmla="*/ 0 h 142"/>
              <a:gd name="T14" fmla="*/ 110 w 110"/>
              <a:gd name="T15" fmla="*/ 142 h 142"/>
            </a:gdLst>
            <a:ahLst/>
            <a:cxnLst>
              <a:cxn ang="T8">
                <a:pos x="T0" y="T1"/>
              </a:cxn>
              <a:cxn ang="T9">
                <a:pos x="T2" y="T3"/>
              </a:cxn>
              <a:cxn ang="T10">
                <a:pos x="T4" y="T5"/>
              </a:cxn>
              <a:cxn ang="T11">
                <a:pos x="T6" y="T7"/>
              </a:cxn>
            </a:cxnLst>
            <a:rect l="T12" t="T13" r="T14" b="T15"/>
            <a:pathLst>
              <a:path w="110" h="142">
                <a:moveTo>
                  <a:pt x="2" y="48"/>
                </a:moveTo>
                <a:cubicBezTo>
                  <a:pt x="17" y="140"/>
                  <a:pt x="8" y="142"/>
                  <a:pt x="98" y="120"/>
                </a:cubicBezTo>
                <a:cubicBezTo>
                  <a:pt x="74" y="24"/>
                  <a:pt x="110" y="108"/>
                  <a:pt x="38" y="60"/>
                </a:cubicBezTo>
                <a:cubicBezTo>
                  <a:pt x="0" y="35"/>
                  <a:pt x="26" y="0"/>
                  <a:pt x="2" y="48"/>
                </a:cubicBezTo>
                <a:close/>
              </a:path>
            </a:pathLst>
          </a:custGeom>
          <a:solidFill>
            <a:schemeClr val="accent1"/>
          </a:solidFill>
          <a:ln w="9525">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0271" name="Freeform 31"/>
          <p:cNvSpPr>
            <a:spLocks/>
          </p:cNvSpPr>
          <p:nvPr/>
        </p:nvSpPr>
        <p:spPr bwMode="auto">
          <a:xfrm>
            <a:off x="7153414" y="2667000"/>
            <a:ext cx="211137" cy="222250"/>
          </a:xfrm>
          <a:custGeom>
            <a:avLst/>
            <a:gdLst>
              <a:gd name="T0" fmla="*/ 0 w 133"/>
              <a:gd name="T1" fmla="*/ 0 h 140"/>
              <a:gd name="T2" fmla="*/ 2147483647 w 133"/>
              <a:gd name="T3" fmla="*/ 2147483647 h 140"/>
              <a:gd name="T4" fmla="*/ 2147483647 w 133"/>
              <a:gd name="T5" fmla="*/ 2147483647 h 140"/>
              <a:gd name="T6" fmla="*/ 0 w 133"/>
              <a:gd name="T7" fmla="*/ 0 h 140"/>
              <a:gd name="T8" fmla="*/ 0 60000 65536"/>
              <a:gd name="T9" fmla="*/ 0 60000 65536"/>
              <a:gd name="T10" fmla="*/ 0 60000 65536"/>
              <a:gd name="T11" fmla="*/ 0 60000 65536"/>
              <a:gd name="T12" fmla="*/ 0 w 133"/>
              <a:gd name="T13" fmla="*/ 0 h 140"/>
              <a:gd name="T14" fmla="*/ 133 w 133"/>
              <a:gd name="T15" fmla="*/ 140 h 140"/>
            </a:gdLst>
            <a:ahLst/>
            <a:cxnLst>
              <a:cxn ang="T8">
                <a:pos x="T0" y="T1"/>
              </a:cxn>
              <a:cxn ang="T9">
                <a:pos x="T2" y="T3"/>
              </a:cxn>
              <a:cxn ang="T10">
                <a:pos x="T4" y="T5"/>
              </a:cxn>
              <a:cxn ang="T11">
                <a:pos x="T6" y="T7"/>
              </a:cxn>
            </a:cxnLst>
            <a:rect l="T12" t="T13" r="T14" b="T15"/>
            <a:pathLst>
              <a:path w="133" h="140">
                <a:moveTo>
                  <a:pt x="0" y="0"/>
                </a:moveTo>
                <a:cubicBezTo>
                  <a:pt x="8" y="24"/>
                  <a:pt x="3" y="59"/>
                  <a:pt x="24" y="72"/>
                </a:cubicBezTo>
                <a:cubicBezTo>
                  <a:pt x="133" y="140"/>
                  <a:pt x="88" y="27"/>
                  <a:pt x="84" y="12"/>
                </a:cubicBezTo>
                <a:cubicBezTo>
                  <a:pt x="31" y="30"/>
                  <a:pt x="59" y="30"/>
                  <a:pt x="0" y="0"/>
                </a:cubicBezTo>
                <a:close/>
              </a:path>
            </a:pathLst>
          </a:custGeom>
          <a:solidFill>
            <a:schemeClr val="accent1"/>
          </a:solidFill>
          <a:ln w="9525">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0272" name="Freeform 32"/>
          <p:cNvSpPr>
            <a:spLocks/>
          </p:cNvSpPr>
          <p:nvPr/>
        </p:nvSpPr>
        <p:spPr bwMode="auto">
          <a:xfrm>
            <a:off x="7229614" y="2286000"/>
            <a:ext cx="123825" cy="215900"/>
          </a:xfrm>
          <a:custGeom>
            <a:avLst/>
            <a:gdLst>
              <a:gd name="T0" fmla="*/ 2147483647 w 78"/>
              <a:gd name="T1" fmla="*/ 2147483647 h 136"/>
              <a:gd name="T2" fmla="*/ 2147483647 w 78"/>
              <a:gd name="T3" fmla="*/ 2147483647 h 136"/>
              <a:gd name="T4" fmla="*/ 2147483647 w 78"/>
              <a:gd name="T5" fmla="*/ 2147483647 h 136"/>
              <a:gd name="T6" fmla="*/ 2147483647 w 78"/>
              <a:gd name="T7" fmla="*/ 2147483647 h 136"/>
              <a:gd name="T8" fmla="*/ 0 60000 65536"/>
              <a:gd name="T9" fmla="*/ 0 60000 65536"/>
              <a:gd name="T10" fmla="*/ 0 60000 65536"/>
              <a:gd name="T11" fmla="*/ 0 60000 65536"/>
              <a:gd name="T12" fmla="*/ 0 w 78"/>
              <a:gd name="T13" fmla="*/ 0 h 136"/>
              <a:gd name="T14" fmla="*/ 78 w 78"/>
              <a:gd name="T15" fmla="*/ 136 h 136"/>
            </a:gdLst>
            <a:ahLst/>
            <a:cxnLst>
              <a:cxn ang="T8">
                <a:pos x="T0" y="T1"/>
              </a:cxn>
              <a:cxn ang="T9">
                <a:pos x="T2" y="T3"/>
              </a:cxn>
              <a:cxn ang="T10">
                <a:pos x="T4" y="T5"/>
              </a:cxn>
              <a:cxn ang="T11">
                <a:pos x="T6" y="T7"/>
              </a:cxn>
            </a:cxnLst>
            <a:rect l="T12" t="T13" r="T14" b="T15"/>
            <a:pathLst>
              <a:path w="78" h="136">
                <a:moveTo>
                  <a:pt x="18" y="63"/>
                </a:moveTo>
                <a:cubicBezTo>
                  <a:pt x="14" y="51"/>
                  <a:pt x="0" y="38"/>
                  <a:pt x="6" y="27"/>
                </a:cubicBezTo>
                <a:cubicBezTo>
                  <a:pt x="20" y="0"/>
                  <a:pt x="64" y="22"/>
                  <a:pt x="78" y="27"/>
                </a:cubicBezTo>
                <a:cubicBezTo>
                  <a:pt x="70" y="57"/>
                  <a:pt x="54" y="136"/>
                  <a:pt x="18" y="63"/>
                </a:cubicBezTo>
                <a:close/>
              </a:path>
            </a:pathLst>
          </a:custGeom>
          <a:solidFill>
            <a:schemeClr val="accent1"/>
          </a:solidFill>
          <a:ln w="9525">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1282" name="Text Box 34"/>
          <p:cNvSpPr txBox="1">
            <a:spLocks noChangeArrowheads="1"/>
          </p:cNvSpPr>
          <p:nvPr/>
        </p:nvSpPr>
        <p:spPr bwMode="auto">
          <a:xfrm>
            <a:off x="6272348" y="5334002"/>
            <a:ext cx="213615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i="1">
                <a:latin typeface="Times New Roman" panose="02020603050405020304" pitchFamily="18" charset="0"/>
                <a:cs typeface="Times New Roman" panose="02020603050405020304" pitchFamily="18" charset="0"/>
              </a:rPr>
              <a:t>Mảnh lụa</a:t>
            </a:r>
          </a:p>
        </p:txBody>
      </p:sp>
      <p:sp>
        <p:nvSpPr>
          <p:cNvPr id="3" name="TextBox 2"/>
          <p:cNvSpPr txBox="1"/>
          <p:nvPr/>
        </p:nvSpPr>
        <p:spPr>
          <a:xfrm>
            <a:off x="8711693" y="955129"/>
            <a:ext cx="3086055"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Thanh thủy tinh</a:t>
            </a:r>
          </a:p>
        </p:txBody>
      </p:sp>
      <p:sp>
        <p:nvSpPr>
          <p:cNvPr id="4" name="Rectangle 3"/>
          <p:cNvSpPr/>
          <p:nvPr/>
        </p:nvSpPr>
        <p:spPr>
          <a:xfrm>
            <a:off x="592182" y="2915399"/>
            <a:ext cx="4128905" cy="2308324"/>
          </a:xfrm>
          <a:prstGeom prst="rect">
            <a:avLst/>
          </a:prstGeom>
        </p:spPr>
        <p:txBody>
          <a:bodyPr wrap="square">
            <a:spAutoFit/>
          </a:bodyPr>
          <a:lstStyle/>
          <a:p>
            <a:pPr>
              <a:spcBef>
                <a:spcPct val="50000"/>
              </a:spcBef>
              <a:defRPr/>
            </a:pPr>
            <a:r>
              <a:rPr lang="en-US" altLang="en-US" sz="3200">
                <a:latin typeface="Times New Roman" panose="02020603050405020304" pitchFamily="18" charset="0"/>
                <a:cs typeface="Times New Roman" panose="02020603050405020304" pitchFamily="18" charset="0"/>
              </a:rPr>
              <a:t>Nếu thay :</a:t>
            </a:r>
          </a:p>
          <a:p>
            <a:pPr marL="342900" indent="-342900">
              <a:spcBef>
                <a:spcPct val="50000"/>
              </a:spcBef>
              <a:buFontTx/>
              <a:buChar char="-"/>
              <a:defRPr/>
            </a:pPr>
            <a:r>
              <a:rPr lang="en-US" altLang="en-US" sz="3200">
                <a:latin typeface="Times New Roman" panose="02020603050405020304" pitchFamily="18" charset="0"/>
                <a:cs typeface="Times New Roman" panose="02020603050405020304" pitchFamily="18" charset="0"/>
              </a:rPr>
              <a:t>Th­ước nhựa bằng 1 thanh thủy tinh được cọ sát bằng mảnh lụa.</a:t>
            </a:r>
            <a:endParaRPr lang="en-US" altLang="en-US" sz="3200" dirty="0">
              <a:latin typeface="Times New Roman" panose="02020603050405020304" pitchFamily="18" charset="0"/>
              <a:cs typeface="Times New Roman" panose="02020603050405020304" pitchFamily="18" charset="0"/>
            </a:endParaRPr>
          </a:p>
        </p:txBody>
      </p:sp>
      <p:sp>
        <p:nvSpPr>
          <p:cNvPr id="37" name="TextBox 36"/>
          <p:cNvSpPr txBox="1"/>
          <p:nvPr/>
        </p:nvSpPr>
        <p:spPr>
          <a:xfrm>
            <a:off x="274279" y="619766"/>
            <a:ext cx="6726735" cy="1384995"/>
          </a:xfrm>
          <a:prstGeom prst="rect">
            <a:avLst/>
          </a:prstGeom>
          <a:noFill/>
        </p:spPr>
        <p:txBody>
          <a:bodyPr wrap="square" rtlCol="0">
            <a:spAutoFit/>
          </a:bodyPr>
          <a:lstStyle/>
          <a:p>
            <a:pPr>
              <a:defRPr/>
            </a:pPr>
            <a:r>
              <a:rPr lang="en-US" sz="2800" b="1">
                <a:solidFill>
                  <a:srgbClr val="FF0000"/>
                </a:solidFill>
                <a:latin typeface="Times New Roman" pitchFamily="18" charset="0"/>
                <a:cs typeface="Times New Roman" pitchFamily="18" charset="0"/>
              </a:rPr>
              <a:t>I. SỰ NHIỄM ĐIỆN DO CỌ XÁT.</a:t>
            </a:r>
          </a:p>
          <a:p>
            <a:pPr>
              <a:defRPr/>
            </a:pPr>
            <a:r>
              <a:rPr lang="en-US" sz="2800">
                <a:latin typeface="Times New Roman" pitchFamily="18" charset="0"/>
                <a:cs typeface="Times New Roman" pitchFamily="18" charset="0"/>
              </a:rPr>
              <a:t>1. Làm vật nhiễm điện bằng cách cọ xát.</a:t>
            </a:r>
          </a:p>
          <a:p>
            <a:r>
              <a:rPr lang="en-US" sz="2800" b="1" i="1">
                <a:latin typeface="Times New Roman" panose="02020603050405020304" pitchFamily="18" charset="0"/>
                <a:cs typeface="Times New Roman" panose="02020603050405020304" pitchFamily="18" charset="0"/>
              </a:rPr>
              <a:t>Thí nghiệm 1</a:t>
            </a:r>
          </a:p>
        </p:txBody>
      </p:sp>
      <p:sp>
        <p:nvSpPr>
          <p:cNvPr id="38" name="TextBox 37"/>
          <p:cNvSpPr txBox="1"/>
          <p:nvPr/>
        </p:nvSpPr>
        <p:spPr>
          <a:xfrm>
            <a:off x="3588026" y="69574"/>
            <a:ext cx="5128591" cy="584775"/>
          </a:xfrm>
          <a:prstGeom prst="rect">
            <a:avLst/>
          </a:prstGeom>
          <a:noFill/>
        </p:spPr>
        <p:txBody>
          <a:bodyPr wrap="square" rtlCol="0">
            <a:spAutoFit/>
          </a:bodyPr>
          <a:lstStyle/>
          <a:p>
            <a:r>
              <a:rPr lang="en-US" sz="3200" b="1">
                <a:solidFill>
                  <a:srgbClr val="0070C0"/>
                </a:solidFill>
                <a:latin typeface="Times New Roman" pitchFamily="18" charset="0"/>
                <a:cs typeface="Times New Roman" pitchFamily="18" charset="0"/>
              </a:rPr>
              <a:t>BÀI 20: SỰ NHIỄM ĐIỆN </a:t>
            </a:r>
          </a:p>
        </p:txBody>
      </p:sp>
    </p:spTree>
    <p:extLst>
      <p:ext uri="{BB962C8B-B14F-4D97-AF65-F5344CB8AC3E}">
        <p14:creationId xmlns:p14="http://schemas.microsoft.com/office/powerpoint/2010/main" val="39176076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decel="50000" fill="hold" nodeType="clickEffect">
                                  <p:stCondLst>
                                    <p:cond delay="0"/>
                                  </p:stCondLst>
                                  <p:childTnLst>
                                    <p:animMotion origin="layout" path="M 0.02643 3.33333E-6 C 0.07565 0.03426 0.125 0.06852 0.15143 0.10555 C 0.17774 0.14282 0.1819 0.18379 0.18477 0.22314 C 0.1875 0.26227 0.19857 0.30926 0.1681 0.34051 C 0.1375 0.37176 0.0694 0.39143 0.00143 0.41111 " pathEditMode="relative" rAng="0" ptsTypes="AAAAA">
                                      <p:cBhvr>
                                        <p:cTn id="12" dur="2000" fill="hold"/>
                                        <p:tgtEl>
                                          <p:spTgt spid="2"/>
                                        </p:tgtEl>
                                        <p:attrNameLst>
                                          <p:attrName>ppt_x</p:attrName>
                                          <p:attrName>ppt_y</p:attrName>
                                        </p:attrNameLst>
                                      </p:cBhvr>
                                      <p:rCtr x="6875" y="20556"/>
                                    </p:animMotion>
                                  </p:childTnLst>
                                </p:cTn>
                              </p:par>
                            </p:childTnLst>
                          </p:cTn>
                        </p:par>
                        <p:par>
                          <p:cTn id="13" fill="hold" nodeType="afterGroup">
                            <p:stCondLst>
                              <p:cond delay="2000"/>
                            </p:stCondLst>
                            <p:childTnLst>
                              <p:par>
                                <p:cTn id="14" presetID="35" presetClass="path" presetSubtype="0" repeatCount="10000" autoRev="1" fill="hold" nodeType="afterEffect">
                                  <p:stCondLst>
                                    <p:cond delay="0"/>
                                  </p:stCondLst>
                                  <p:childTnLst>
                                    <p:animMotion origin="layout" path="M 0.00143 0.41111 L -0.1569 0.41111 " pathEditMode="relative" rAng="0" ptsTypes="AA">
                                      <p:cBhvr>
                                        <p:cTn id="15" dur="250" fill="hold"/>
                                        <p:tgtEl>
                                          <p:spTgt spid="2"/>
                                        </p:tgtEl>
                                        <p:attrNameLst>
                                          <p:attrName>ppt_x</p:attrName>
                                          <p:attrName>ppt_y</p:attrName>
                                        </p:attrNameLst>
                                      </p:cBhvr>
                                      <p:rCtr x="-7917" y="0"/>
                                    </p:animMotion>
                                  </p:childTnLst>
                                </p:cTn>
                              </p:par>
                            </p:childTnLst>
                          </p:cTn>
                        </p:par>
                        <p:par>
                          <p:cTn id="16" fill="hold" nodeType="afterGroup">
                            <p:stCondLst>
                              <p:cond delay="7000"/>
                            </p:stCondLst>
                            <p:childTnLst>
                              <p:par>
                                <p:cTn id="17" presetID="0" presetClass="path" presetSubtype="0" accel="50000" decel="50000" fill="hold" nodeType="afterEffect">
                                  <p:stCondLst>
                                    <p:cond delay="0"/>
                                  </p:stCondLst>
                                  <p:childTnLst>
                                    <p:animMotion origin="layout" path="M 0.00143 0.41111 C 0.02774 0.42685 0.05417 0.44259 0.0931 0.43333 C 0.1319 0.42407 0.20833 0.40185 0.23477 0.35555 C 0.26107 0.30926 0.28607 0.21481 0.25143 0.15555 C 0.21667 0.09629 0.12149 0.04814 0.02643 3.33333E-6 " pathEditMode="relative" rAng="0" ptsTypes="AAAAA">
                                      <p:cBhvr>
                                        <p:cTn id="18" dur="2000" fill="hold"/>
                                        <p:tgtEl>
                                          <p:spTgt spid="2"/>
                                        </p:tgtEl>
                                        <p:attrNameLst>
                                          <p:attrName>ppt_x</p:attrName>
                                          <p:attrName>ppt_y</p:attrName>
                                        </p:attrNameLst>
                                      </p:cBhvr>
                                      <p:rCtr x="13346" y="-19329"/>
                                    </p:animMotion>
                                  </p:childTnLst>
                                </p:cTn>
                              </p:par>
                            </p:childTnLst>
                          </p:cTn>
                        </p:par>
                        <p:par>
                          <p:cTn id="19" fill="hold" nodeType="afterGroup">
                            <p:stCondLst>
                              <p:cond delay="9000"/>
                            </p:stCondLst>
                            <p:childTnLst>
                              <p:par>
                                <p:cTn id="20" presetID="64" presetClass="path" presetSubtype="0" accel="50000" decel="50000" fill="hold" grpId="0" nodeType="afterEffect">
                                  <p:stCondLst>
                                    <p:cond delay="0"/>
                                  </p:stCondLst>
                                  <p:childTnLst>
                                    <p:animMotion origin="layout" path="M 3.125E-6 -4.07407E-6 L -0.00313 -0.06018 " pathEditMode="relative" rAng="0" ptsTypes="AA">
                                      <p:cBhvr>
                                        <p:cTn id="21" dur="2000" fill="hold"/>
                                        <p:tgtEl>
                                          <p:spTgt spid="10272"/>
                                        </p:tgtEl>
                                        <p:attrNameLst>
                                          <p:attrName>ppt_x</p:attrName>
                                          <p:attrName>ppt_y</p:attrName>
                                        </p:attrNameLst>
                                      </p:cBhvr>
                                      <p:rCtr x="-156" y="-3009"/>
                                    </p:animMotion>
                                  </p:childTnLst>
                                </p:cTn>
                              </p:par>
                              <p:par>
                                <p:cTn id="22" presetID="64" presetClass="path" presetSubtype="0" accel="50000" decel="50000" fill="hold" grpId="0" nodeType="withEffect">
                                  <p:stCondLst>
                                    <p:cond delay="0"/>
                                  </p:stCondLst>
                                  <p:childTnLst>
                                    <p:animMotion origin="layout" path="M 1.875E-6 -1.48148E-6 L 0.00416 -0.07384 " pathEditMode="relative" rAng="0" ptsTypes="AA">
                                      <p:cBhvr>
                                        <p:cTn id="23" dur="2000" fill="hold"/>
                                        <p:tgtEl>
                                          <p:spTgt spid="10268"/>
                                        </p:tgtEl>
                                        <p:attrNameLst>
                                          <p:attrName>ppt_x</p:attrName>
                                          <p:attrName>ppt_y</p:attrName>
                                        </p:attrNameLst>
                                      </p:cBhvr>
                                      <p:rCtr x="208" y="-3704"/>
                                    </p:animMotion>
                                  </p:childTnLst>
                                </p:cTn>
                              </p:par>
                              <p:par>
                                <p:cTn id="24" presetID="64" presetClass="path" presetSubtype="0" accel="50000" decel="50000" fill="hold" grpId="0" nodeType="withEffect">
                                  <p:stCondLst>
                                    <p:cond delay="0"/>
                                  </p:stCondLst>
                                  <p:childTnLst>
                                    <p:animMotion origin="layout" path="M -2.08333E-7 3.7037E-7 L -0.00586 -0.09421 " pathEditMode="relative" rAng="0" ptsTypes="AA">
                                      <p:cBhvr>
                                        <p:cTn id="25" dur="2000" fill="hold"/>
                                        <p:tgtEl>
                                          <p:spTgt spid="10270"/>
                                        </p:tgtEl>
                                        <p:attrNameLst>
                                          <p:attrName>ppt_x</p:attrName>
                                          <p:attrName>ppt_y</p:attrName>
                                        </p:attrNameLst>
                                      </p:cBhvr>
                                      <p:rCtr x="-299" y="-4722"/>
                                    </p:animMotion>
                                  </p:childTnLst>
                                </p:cTn>
                              </p:par>
                              <p:par>
                                <p:cTn id="26" presetID="64" presetClass="path" presetSubtype="0" accel="50000" decel="50000" fill="hold" grpId="0" nodeType="withEffect">
                                  <p:stCondLst>
                                    <p:cond delay="0"/>
                                  </p:stCondLst>
                                  <p:childTnLst>
                                    <p:animMotion origin="layout" path="M -1.66667E-6 3.33333E-6 L 0.03451 -0.09375 " pathEditMode="relative" rAng="0" ptsTypes="AA">
                                      <p:cBhvr>
                                        <p:cTn id="27" dur="2000" fill="hold"/>
                                        <p:tgtEl>
                                          <p:spTgt spid="10269"/>
                                        </p:tgtEl>
                                        <p:attrNameLst>
                                          <p:attrName>ppt_x</p:attrName>
                                          <p:attrName>ppt_y</p:attrName>
                                        </p:attrNameLst>
                                      </p:cBhvr>
                                      <p:rCtr x="1719" y="-4699"/>
                                    </p:animMotion>
                                  </p:childTnLst>
                                </p:cTn>
                              </p:par>
                              <p:par>
                                <p:cTn id="28" presetID="64" presetClass="path" presetSubtype="0" accel="50000" decel="50000" fill="hold" grpId="0" nodeType="withEffect">
                                  <p:stCondLst>
                                    <p:cond delay="0"/>
                                  </p:stCondLst>
                                  <p:childTnLst>
                                    <p:animMotion origin="layout" path="M 4.79167E-6 -4.81481E-6 L -0.0017 -0.11828 " pathEditMode="relative" rAng="0" ptsTypes="AA">
                                      <p:cBhvr>
                                        <p:cTn id="29" dur="2000" fill="hold"/>
                                        <p:tgtEl>
                                          <p:spTgt spid="10262"/>
                                        </p:tgtEl>
                                        <p:attrNameLst>
                                          <p:attrName>ppt_x</p:attrName>
                                          <p:attrName>ppt_y</p:attrName>
                                        </p:attrNameLst>
                                      </p:cBhvr>
                                      <p:rCtr x="-91" y="-5926"/>
                                    </p:animMotion>
                                  </p:childTnLst>
                                </p:cTn>
                              </p:par>
                              <p:par>
                                <p:cTn id="30" presetID="64" presetClass="path" presetSubtype="0" accel="50000" decel="50000" fill="hold" grpId="0" nodeType="withEffect">
                                  <p:stCondLst>
                                    <p:cond delay="0"/>
                                  </p:stCondLst>
                                  <p:childTnLst>
                                    <p:animMotion origin="layout" path="M -2.5E-6 -2.59259E-6 L 0.00052 -0.12731 " pathEditMode="relative" rAng="0" ptsTypes="AA">
                                      <p:cBhvr>
                                        <p:cTn id="31" dur="2000" fill="hold"/>
                                        <p:tgtEl>
                                          <p:spTgt spid="10271"/>
                                        </p:tgtEl>
                                        <p:attrNameLst>
                                          <p:attrName>ppt_x</p:attrName>
                                          <p:attrName>ppt_y</p:attrName>
                                        </p:attrNameLst>
                                      </p:cBhvr>
                                      <p:rCtr x="26" y="-6366"/>
                                    </p:animMotion>
                                  </p:childTnLst>
                                </p:cTn>
                              </p:par>
                              <p:par>
                                <p:cTn id="32" presetID="64" presetClass="path" presetSubtype="0" accel="50000" decel="50000" fill="hold" grpId="0" nodeType="withEffect">
                                  <p:stCondLst>
                                    <p:cond delay="0"/>
                                  </p:stCondLst>
                                  <p:childTnLst>
                                    <p:animMotion origin="layout" path="M -8.33333E-7 -3.33333E-6 L 0.04362 -0.10555 " pathEditMode="relative" rAng="0" ptsTypes="AA">
                                      <p:cBhvr>
                                        <p:cTn id="33" dur="2000" fill="hold"/>
                                        <p:tgtEl>
                                          <p:spTgt spid="10267"/>
                                        </p:tgtEl>
                                        <p:attrNameLst>
                                          <p:attrName>ppt_x</p:attrName>
                                          <p:attrName>ppt_y</p:attrName>
                                        </p:attrNameLst>
                                      </p:cBhvr>
                                      <p:rCtr x="2174" y="-5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2" grpId="0" animBg="1"/>
      <p:bldP spid="10267" grpId="0" animBg="1"/>
      <p:bldP spid="10268" grpId="0" animBg="1"/>
      <p:bldP spid="10269" grpId="0" animBg="1"/>
      <p:bldP spid="10270" grpId="0" animBg="1"/>
      <p:bldP spid="10271" grpId="0" animBg="1"/>
      <p:bldP spid="102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t="-17000" b="-17000"/>
          </a:stretch>
        </a:blipFill>
        <a:effectLst/>
      </p:bgPr>
    </p:bg>
    <p:spTree>
      <p:nvGrpSpPr>
        <p:cNvPr id="1" name=""/>
        <p:cNvGrpSpPr/>
        <p:nvPr/>
      </p:nvGrpSpPr>
      <p:grpSpPr>
        <a:xfrm>
          <a:off x="0" y="0"/>
          <a:ext cx="0" cy="0"/>
          <a:chOff x="0" y="0"/>
          <a:chExt cx="0" cy="0"/>
        </a:xfrm>
      </p:grpSpPr>
      <p:pic>
        <p:nvPicPr>
          <p:cNvPr id="44" name="Picture 2" descr="Các loại vải được sử dụng phổ biến nhất hiện nay 20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4597" y="4616485"/>
            <a:ext cx="1988323" cy="14912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2" name="Group 3"/>
          <p:cNvGrpSpPr>
            <a:grpSpLocks/>
          </p:cNvGrpSpPr>
          <p:nvPr/>
        </p:nvGrpSpPr>
        <p:grpSpPr bwMode="auto">
          <a:xfrm rot="382370">
            <a:off x="8009088" y="2689274"/>
            <a:ext cx="3944937" cy="914400"/>
            <a:chOff x="1235" y="1692"/>
            <a:chExt cx="2485" cy="576"/>
          </a:xfrm>
        </p:grpSpPr>
        <p:grpSp>
          <p:nvGrpSpPr>
            <p:cNvPr id="14362" name="Group 4"/>
            <p:cNvGrpSpPr>
              <a:grpSpLocks/>
            </p:cNvGrpSpPr>
            <p:nvPr/>
          </p:nvGrpSpPr>
          <p:grpSpPr bwMode="auto">
            <a:xfrm rot="-2002882">
              <a:off x="3047" y="1839"/>
              <a:ext cx="276" cy="148"/>
              <a:chOff x="2352" y="1488"/>
              <a:chExt cx="276" cy="148"/>
            </a:xfrm>
          </p:grpSpPr>
          <p:sp>
            <p:nvSpPr>
              <p:cNvPr id="14375" name="Freeform 5"/>
              <p:cNvSpPr>
                <a:spLocks/>
              </p:cNvSpPr>
              <p:nvPr/>
            </p:nvSpPr>
            <p:spPr bwMode="auto">
              <a:xfrm rot="-487818">
                <a:off x="2406" y="1516"/>
                <a:ext cx="222" cy="120"/>
              </a:xfrm>
              <a:custGeom>
                <a:avLst/>
                <a:gdLst>
                  <a:gd name="T0" fmla="*/ 6 w 249"/>
                  <a:gd name="T1" fmla="*/ 17 h 141"/>
                  <a:gd name="T2" fmla="*/ 4 w 249"/>
                  <a:gd name="T3" fmla="*/ 19 h 141"/>
                  <a:gd name="T4" fmla="*/ 0 w 249"/>
                  <a:gd name="T5" fmla="*/ 20 h 141"/>
                  <a:gd name="T6" fmla="*/ 6 w 249"/>
                  <a:gd name="T7" fmla="*/ 22 h 141"/>
                  <a:gd name="T8" fmla="*/ 11 w 249"/>
                  <a:gd name="T9" fmla="*/ 24 h 141"/>
                  <a:gd name="T10" fmla="*/ 15 w 249"/>
                  <a:gd name="T11" fmla="*/ 22 h 141"/>
                  <a:gd name="T12" fmla="*/ 20 w 249"/>
                  <a:gd name="T13" fmla="*/ 22 h 141"/>
                  <a:gd name="T14" fmla="*/ 23 w 249"/>
                  <a:gd name="T15" fmla="*/ 22 h 141"/>
                  <a:gd name="T16" fmla="*/ 29 w 249"/>
                  <a:gd name="T17" fmla="*/ 19 h 141"/>
                  <a:gd name="T18" fmla="*/ 34 w 249"/>
                  <a:gd name="T19" fmla="*/ 19 h 141"/>
                  <a:gd name="T20" fmla="*/ 37 w 249"/>
                  <a:gd name="T21" fmla="*/ 19 h 141"/>
                  <a:gd name="T22" fmla="*/ 41 w 249"/>
                  <a:gd name="T23" fmla="*/ 17 h 141"/>
                  <a:gd name="T24" fmla="*/ 45 w 249"/>
                  <a:gd name="T25" fmla="*/ 16 h 141"/>
                  <a:gd name="T26" fmla="*/ 49 w 249"/>
                  <a:gd name="T27" fmla="*/ 14 h 141"/>
                  <a:gd name="T28" fmla="*/ 54 w 249"/>
                  <a:gd name="T29" fmla="*/ 15 h 141"/>
                  <a:gd name="T30" fmla="*/ 59 w 249"/>
                  <a:gd name="T31" fmla="*/ 16 h 141"/>
                  <a:gd name="T32" fmla="*/ 63 w 249"/>
                  <a:gd name="T33" fmla="*/ 16 h 141"/>
                  <a:gd name="T34" fmla="*/ 66 w 249"/>
                  <a:gd name="T35" fmla="*/ 19 h 141"/>
                  <a:gd name="T36" fmla="*/ 70 w 249"/>
                  <a:gd name="T37" fmla="*/ 22 h 141"/>
                  <a:gd name="T38" fmla="*/ 54 w 249"/>
                  <a:gd name="T39" fmla="*/ 0 h 141"/>
                  <a:gd name="T40" fmla="*/ 6 w 249"/>
                  <a:gd name="T41" fmla="*/ 17 h 1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9"/>
                  <a:gd name="T64" fmla="*/ 0 h 141"/>
                  <a:gd name="T65" fmla="*/ 249 w 249"/>
                  <a:gd name="T66" fmla="*/ 141 h 1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9" h="141">
                    <a:moveTo>
                      <a:pt x="22" y="103"/>
                    </a:moveTo>
                    <a:lnTo>
                      <a:pt x="11" y="116"/>
                    </a:lnTo>
                    <a:lnTo>
                      <a:pt x="0" y="120"/>
                    </a:lnTo>
                    <a:lnTo>
                      <a:pt x="21" y="136"/>
                    </a:lnTo>
                    <a:lnTo>
                      <a:pt x="38" y="141"/>
                    </a:lnTo>
                    <a:lnTo>
                      <a:pt x="54" y="139"/>
                    </a:lnTo>
                    <a:lnTo>
                      <a:pt x="69" y="135"/>
                    </a:lnTo>
                    <a:lnTo>
                      <a:pt x="84" y="126"/>
                    </a:lnTo>
                    <a:lnTo>
                      <a:pt x="104" y="114"/>
                    </a:lnTo>
                    <a:lnTo>
                      <a:pt x="120" y="114"/>
                    </a:lnTo>
                    <a:lnTo>
                      <a:pt x="131" y="111"/>
                    </a:lnTo>
                    <a:lnTo>
                      <a:pt x="146" y="102"/>
                    </a:lnTo>
                    <a:lnTo>
                      <a:pt x="159" y="93"/>
                    </a:lnTo>
                    <a:lnTo>
                      <a:pt x="177" y="87"/>
                    </a:lnTo>
                    <a:lnTo>
                      <a:pt x="190" y="89"/>
                    </a:lnTo>
                    <a:lnTo>
                      <a:pt x="208" y="92"/>
                    </a:lnTo>
                    <a:lnTo>
                      <a:pt x="225" y="95"/>
                    </a:lnTo>
                    <a:lnTo>
                      <a:pt x="232" y="118"/>
                    </a:lnTo>
                    <a:lnTo>
                      <a:pt x="249" y="129"/>
                    </a:lnTo>
                    <a:lnTo>
                      <a:pt x="188" y="0"/>
                    </a:lnTo>
                    <a:lnTo>
                      <a:pt x="22" y="103"/>
                    </a:lnTo>
                    <a:close/>
                  </a:path>
                </a:pathLst>
              </a:custGeom>
              <a:solidFill>
                <a:srgbClr val="FFBFBF"/>
              </a:solidFill>
              <a:ln w="9525">
                <a:solidFill>
                  <a:schemeClr val="bg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4376" name="Freeform 6"/>
              <p:cNvSpPr>
                <a:spLocks/>
              </p:cNvSpPr>
              <p:nvPr/>
            </p:nvSpPr>
            <p:spPr bwMode="auto">
              <a:xfrm rot="-949943">
                <a:off x="2352" y="1488"/>
                <a:ext cx="220" cy="138"/>
              </a:xfrm>
              <a:custGeom>
                <a:avLst/>
                <a:gdLst>
                  <a:gd name="T0" fmla="*/ 52 w 220"/>
                  <a:gd name="T1" fmla="*/ 68 h 138"/>
                  <a:gd name="T2" fmla="*/ 16 w 220"/>
                  <a:gd name="T3" fmla="*/ 106 h 138"/>
                  <a:gd name="T4" fmla="*/ 0 w 220"/>
                  <a:gd name="T5" fmla="*/ 125 h 138"/>
                  <a:gd name="T6" fmla="*/ 20 w 220"/>
                  <a:gd name="T7" fmla="*/ 136 h 138"/>
                  <a:gd name="T8" fmla="*/ 36 w 220"/>
                  <a:gd name="T9" fmla="*/ 138 h 138"/>
                  <a:gd name="T10" fmla="*/ 49 w 220"/>
                  <a:gd name="T11" fmla="*/ 134 h 138"/>
                  <a:gd name="T12" fmla="*/ 63 w 220"/>
                  <a:gd name="T13" fmla="*/ 129 h 138"/>
                  <a:gd name="T14" fmla="*/ 75 w 220"/>
                  <a:gd name="T15" fmla="*/ 119 h 138"/>
                  <a:gd name="T16" fmla="*/ 91 w 220"/>
                  <a:gd name="T17" fmla="*/ 107 h 138"/>
                  <a:gd name="T18" fmla="*/ 105 w 220"/>
                  <a:gd name="T19" fmla="*/ 105 h 138"/>
                  <a:gd name="T20" fmla="*/ 114 w 220"/>
                  <a:gd name="T21" fmla="*/ 100 h 138"/>
                  <a:gd name="T22" fmla="*/ 126 w 220"/>
                  <a:gd name="T23" fmla="*/ 92 h 138"/>
                  <a:gd name="T24" fmla="*/ 137 w 220"/>
                  <a:gd name="T25" fmla="*/ 82 h 138"/>
                  <a:gd name="T26" fmla="*/ 152 w 220"/>
                  <a:gd name="T27" fmla="*/ 75 h 138"/>
                  <a:gd name="T28" fmla="*/ 163 w 220"/>
                  <a:gd name="T29" fmla="*/ 75 h 138"/>
                  <a:gd name="T30" fmla="*/ 179 w 220"/>
                  <a:gd name="T31" fmla="*/ 75 h 138"/>
                  <a:gd name="T32" fmla="*/ 196 w 220"/>
                  <a:gd name="T33" fmla="*/ 76 h 138"/>
                  <a:gd name="T34" fmla="*/ 204 w 220"/>
                  <a:gd name="T35" fmla="*/ 94 h 138"/>
                  <a:gd name="T36" fmla="*/ 220 w 220"/>
                  <a:gd name="T37" fmla="*/ 101 h 138"/>
                  <a:gd name="T38" fmla="*/ 151 w 220"/>
                  <a:gd name="T39" fmla="*/ 0 h 138"/>
                  <a:gd name="T40" fmla="*/ 52 w 220"/>
                  <a:gd name="T41" fmla="*/ 68 h 1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0"/>
                  <a:gd name="T64" fmla="*/ 0 h 138"/>
                  <a:gd name="T65" fmla="*/ 220 w 220"/>
                  <a:gd name="T66" fmla="*/ 138 h 1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0" h="138">
                    <a:moveTo>
                      <a:pt x="52" y="68"/>
                    </a:moveTo>
                    <a:lnTo>
                      <a:pt x="16" y="106"/>
                    </a:lnTo>
                    <a:lnTo>
                      <a:pt x="0" y="125"/>
                    </a:lnTo>
                    <a:lnTo>
                      <a:pt x="20" y="136"/>
                    </a:lnTo>
                    <a:lnTo>
                      <a:pt x="36" y="138"/>
                    </a:lnTo>
                    <a:lnTo>
                      <a:pt x="49" y="134"/>
                    </a:lnTo>
                    <a:lnTo>
                      <a:pt x="63" y="129"/>
                    </a:lnTo>
                    <a:lnTo>
                      <a:pt x="75" y="119"/>
                    </a:lnTo>
                    <a:lnTo>
                      <a:pt x="91" y="107"/>
                    </a:lnTo>
                    <a:lnTo>
                      <a:pt x="105" y="105"/>
                    </a:lnTo>
                    <a:lnTo>
                      <a:pt x="114" y="100"/>
                    </a:lnTo>
                    <a:lnTo>
                      <a:pt x="126" y="92"/>
                    </a:lnTo>
                    <a:lnTo>
                      <a:pt x="137" y="82"/>
                    </a:lnTo>
                    <a:lnTo>
                      <a:pt x="152" y="75"/>
                    </a:lnTo>
                    <a:lnTo>
                      <a:pt x="163" y="75"/>
                    </a:lnTo>
                    <a:lnTo>
                      <a:pt x="179" y="75"/>
                    </a:lnTo>
                    <a:lnTo>
                      <a:pt x="196" y="76"/>
                    </a:lnTo>
                    <a:lnTo>
                      <a:pt x="204" y="94"/>
                    </a:lnTo>
                    <a:lnTo>
                      <a:pt x="220" y="101"/>
                    </a:lnTo>
                    <a:lnTo>
                      <a:pt x="151" y="0"/>
                    </a:lnTo>
                    <a:lnTo>
                      <a:pt x="52" y="68"/>
                    </a:lnTo>
                    <a:close/>
                  </a:path>
                </a:pathLst>
              </a:custGeom>
              <a:solidFill>
                <a:srgbClr val="FFBFBF"/>
              </a:solidFill>
              <a:ln w="9525">
                <a:solidFill>
                  <a:schemeClr val="bg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4377" name="Freeform 7"/>
              <p:cNvSpPr>
                <a:spLocks/>
              </p:cNvSpPr>
              <p:nvPr/>
            </p:nvSpPr>
            <p:spPr bwMode="auto">
              <a:xfrm rot="810451">
                <a:off x="2444" y="1586"/>
                <a:ext cx="13" cy="10"/>
              </a:xfrm>
              <a:custGeom>
                <a:avLst/>
                <a:gdLst>
                  <a:gd name="T0" fmla="*/ 0 w 55"/>
                  <a:gd name="T1" fmla="*/ 0 h 33"/>
                  <a:gd name="T2" fmla="*/ 0 w 55"/>
                  <a:gd name="T3" fmla="*/ 0 h 33"/>
                  <a:gd name="T4" fmla="*/ 0 w 55"/>
                  <a:gd name="T5" fmla="*/ 0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grpSp>
        <p:sp>
          <p:nvSpPr>
            <p:cNvPr id="9243" name="Rectangle 8"/>
            <p:cNvSpPr>
              <a:spLocks noChangeArrowheads="1"/>
            </p:cNvSpPr>
            <p:nvPr/>
          </p:nvSpPr>
          <p:spPr bwMode="auto">
            <a:xfrm rot="21438353">
              <a:off x="1235" y="1808"/>
              <a:ext cx="2088" cy="304"/>
            </a:xfrm>
            <a:prstGeom prst="rect">
              <a:avLst/>
            </a:prstGeom>
            <a:solidFill>
              <a:schemeClr val="accent3">
                <a:lumMod val="20000"/>
                <a:lumOff val="80000"/>
              </a:schemeClr>
            </a:solidFill>
            <a:ln w="9525" algn="ctr">
              <a:solidFill>
                <a:schemeClr val="bg1"/>
              </a:solidFill>
              <a:miter lim="800000"/>
              <a:headEnd/>
              <a:tailEnd/>
            </a:ln>
          </p:spPr>
          <p:txBody>
            <a:bodyPr wrap="none" anchor="ctr"/>
            <a:lstStyle/>
            <a:p>
              <a:pPr>
                <a:defRPr/>
              </a:pPr>
              <a:endParaRPr lang="en-US">
                <a:latin typeface="Times New Roman" panose="02020603050405020304" pitchFamily="18" charset="0"/>
                <a:cs typeface="Times New Roman" panose="02020603050405020304" pitchFamily="18" charset="0"/>
              </a:endParaRPr>
            </a:p>
          </p:txBody>
        </p:sp>
        <p:grpSp>
          <p:nvGrpSpPr>
            <p:cNvPr id="14364" name="Group 9"/>
            <p:cNvGrpSpPr>
              <a:grpSpLocks/>
            </p:cNvGrpSpPr>
            <p:nvPr/>
          </p:nvGrpSpPr>
          <p:grpSpPr bwMode="auto">
            <a:xfrm rot="-2002882">
              <a:off x="3048" y="1692"/>
              <a:ext cx="672" cy="576"/>
              <a:chOff x="4032" y="2160"/>
              <a:chExt cx="672" cy="576"/>
            </a:xfrm>
          </p:grpSpPr>
          <p:sp>
            <p:nvSpPr>
              <p:cNvPr id="14365" name="Freeform 10"/>
              <p:cNvSpPr>
                <a:spLocks/>
              </p:cNvSpPr>
              <p:nvPr/>
            </p:nvSpPr>
            <p:spPr bwMode="auto">
              <a:xfrm rot="-487818">
                <a:off x="4032" y="2160"/>
                <a:ext cx="575" cy="536"/>
              </a:xfrm>
              <a:custGeom>
                <a:avLst/>
                <a:gdLst>
                  <a:gd name="T0" fmla="*/ 62 w 648"/>
                  <a:gd name="T1" fmla="*/ 54 h 631"/>
                  <a:gd name="T2" fmla="*/ 51 w 648"/>
                  <a:gd name="T3" fmla="*/ 50 h 631"/>
                  <a:gd name="T4" fmla="*/ 40 w 648"/>
                  <a:gd name="T5" fmla="*/ 46 h 631"/>
                  <a:gd name="T6" fmla="*/ 27 w 648"/>
                  <a:gd name="T7" fmla="*/ 39 h 631"/>
                  <a:gd name="T8" fmla="*/ 16 w 648"/>
                  <a:gd name="T9" fmla="*/ 39 h 631"/>
                  <a:gd name="T10" fmla="*/ 20 w 648"/>
                  <a:gd name="T11" fmla="*/ 46 h 631"/>
                  <a:gd name="T12" fmla="*/ 28 w 648"/>
                  <a:gd name="T13" fmla="*/ 57 h 631"/>
                  <a:gd name="T14" fmla="*/ 42 w 648"/>
                  <a:gd name="T15" fmla="*/ 64 h 631"/>
                  <a:gd name="T16" fmla="*/ 64 w 648"/>
                  <a:gd name="T17" fmla="*/ 75 h 631"/>
                  <a:gd name="T18" fmla="*/ 80 w 648"/>
                  <a:gd name="T19" fmla="*/ 79 h 631"/>
                  <a:gd name="T20" fmla="*/ 87 w 648"/>
                  <a:gd name="T21" fmla="*/ 82 h 631"/>
                  <a:gd name="T22" fmla="*/ 98 w 648"/>
                  <a:gd name="T23" fmla="*/ 84 h 631"/>
                  <a:gd name="T24" fmla="*/ 106 w 648"/>
                  <a:gd name="T25" fmla="*/ 88 h 631"/>
                  <a:gd name="T26" fmla="*/ 115 w 648"/>
                  <a:gd name="T27" fmla="*/ 94 h 631"/>
                  <a:gd name="T28" fmla="*/ 122 w 648"/>
                  <a:gd name="T29" fmla="*/ 99 h 631"/>
                  <a:gd name="T30" fmla="*/ 132 w 648"/>
                  <a:gd name="T31" fmla="*/ 104 h 631"/>
                  <a:gd name="T32" fmla="*/ 136 w 648"/>
                  <a:gd name="T33" fmla="*/ 102 h 631"/>
                  <a:gd name="T34" fmla="*/ 140 w 648"/>
                  <a:gd name="T35" fmla="*/ 94 h 631"/>
                  <a:gd name="T36" fmla="*/ 152 w 648"/>
                  <a:gd name="T37" fmla="*/ 87 h 631"/>
                  <a:gd name="T38" fmla="*/ 164 w 648"/>
                  <a:gd name="T39" fmla="*/ 78 h 631"/>
                  <a:gd name="T40" fmla="*/ 169 w 648"/>
                  <a:gd name="T41" fmla="*/ 73 h 631"/>
                  <a:gd name="T42" fmla="*/ 164 w 648"/>
                  <a:gd name="T43" fmla="*/ 68 h 631"/>
                  <a:gd name="T44" fmla="*/ 154 w 648"/>
                  <a:gd name="T45" fmla="*/ 65 h 631"/>
                  <a:gd name="T46" fmla="*/ 150 w 648"/>
                  <a:gd name="T47" fmla="*/ 61 h 631"/>
                  <a:gd name="T48" fmla="*/ 140 w 648"/>
                  <a:gd name="T49" fmla="*/ 43 h 631"/>
                  <a:gd name="T50" fmla="*/ 132 w 648"/>
                  <a:gd name="T51" fmla="*/ 30 h 631"/>
                  <a:gd name="T52" fmla="*/ 124 w 648"/>
                  <a:gd name="T53" fmla="*/ 22 h 631"/>
                  <a:gd name="T54" fmla="*/ 122 w 648"/>
                  <a:gd name="T55" fmla="*/ 14 h 631"/>
                  <a:gd name="T56" fmla="*/ 115 w 648"/>
                  <a:gd name="T57" fmla="*/ 11 h 631"/>
                  <a:gd name="T58" fmla="*/ 105 w 648"/>
                  <a:gd name="T59" fmla="*/ 7 h 631"/>
                  <a:gd name="T60" fmla="*/ 94 w 648"/>
                  <a:gd name="T61" fmla="*/ 4 h 631"/>
                  <a:gd name="T62" fmla="*/ 81 w 648"/>
                  <a:gd name="T63" fmla="*/ 3 h 631"/>
                  <a:gd name="T64" fmla="*/ 67 w 648"/>
                  <a:gd name="T65" fmla="*/ 3 h 631"/>
                  <a:gd name="T66" fmla="*/ 57 w 648"/>
                  <a:gd name="T67" fmla="*/ 3 h 631"/>
                  <a:gd name="T68" fmla="*/ 44 w 648"/>
                  <a:gd name="T69" fmla="*/ 3 h 631"/>
                  <a:gd name="T70" fmla="*/ 36 w 648"/>
                  <a:gd name="T71" fmla="*/ 3 h 631"/>
                  <a:gd name="T72" fmla="*/ 21 w 648"/>
                  <a:gd name="T73" fmla="*/ 6 h 631"/>
                  <a:gd name="T74" fmla="*/ 9 w 648"/>
                  <a:gd name="T75" fmla="*/ 13 h 631"/>
                  <a:gd name="T76" fmla="*/ 3 w 648"/>
                  <a:gd name="T77" fmla="*/ 18 h 631"/>
                  <a:gd name="T78" fmla="*/ 4 w 648"/>
                  <a:gd name="T79" fmla="*/ 22 h 631"/>
                  <a:gd name="T80" fmla="*/ 12 w 648"/>
                  <a:gd name="T81" fmla="*/ 22 h 631"/>
                  <a:gd name="T82" fmla="*/ 20 w 648"/>
                  <a:gd name="T83" fmla="*/ 19 h 631"/>
                  <a:gd name="T84" fmla="*/ 34 w 648"/>
                  <a:gd name="T85" fmla="*/ 17 h 631"/>
                  <a:gd name="T86" fmla="*/ 48 w 648"/>
                  <a:gd name="T87" fmla="*/ 16 h 631"/>
                  <a:gd name="T88" fmla="*/ 56 w 648"/>
                  <a:gd name="T89" fmla="*/ 18 h 631"/>
                  <a:gd name="T90" fmla="*/ 65 w 648"/>
                  <a:gd name="T91" fmla="*/ 22 h 631"/>
                  <a:gd name="T92" fmla="*/ 72 w 648"/>
                  <a:gd name="T93" fmla="*/ 25 h 631"/>
                  <a:gd name="T94" fmla="*/ 75 w 648"/>
                  <a:gd name="T95" fmla="*/ 31 h 631"/>
                  <a:gd name="T96" fmla="*/ 80 w 648"/>
                  <a:gd name="T97" fmla="*/ 37 h 631"/>
                  <a:gd name="T98" fmla="*/ 79 w 648"/>
                  <a:gd name="T99" fmla="*/ 43 h 631"/>
                  <a:gd name="T100" fmla="*/ 68 w 648"/>
                  <a:gd name="T101" fmla="*/ 51 h 6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8"/>
                  <a:gd name="T154" fmla="*/ 0 h 631"/>
                  <a:gd name="T155" fmla="*/ 648 w 648"/>
                  <a:gd name="T156" fmla="*/ 631 h 6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8" h="631">
                    <a:moveTo>
                      <a:pt x="255" y="310"/>
                    </a:moveTo>
                    <a:lnTo>
                      <a:pt x="231" y="317"/>
                    </a:lnTo>
                    <a:lnTo>
                      <a:pt x="214" y="314"/>
                    </a:lnTo>
                    <a:lnTo>
                      <a:pt x="189" y="301"/>
                    </a:lnTo>
                    <a:lnTo>
                      <a:pt x="162" y="296"/>
                    </a:lnTo>
                    <a:lnTo>
                      <a:pt x="148" y="277"/>
                    </a:lnTo>
                    <a:lnTo>
                      <a:pt x="125" y="247"/>
                    </a:lnTo>
                    <a:lnTo>
                      <a:pt x="100" y="233"/>
                    </a:lnTo>
                    <a:lnTo>
                      <a:pt x="76" y="228"/>
                    </a:lnTo>
                    <a:lnTo>
                      <a:pt x="59" y="233"/>
                    </a:lnTo>
                    <a:lnTo>
                      <a:pt x="66" y="251"/>
                    </a:lnTo>
                    <a:lnTo>
                      <a:pt x="76" y="275"/>
                    </a:lnTo>
                    <a:lnTo>
                      <a:pt x="94" y="312"/>
                    </a:lnTo>
                    <a:lnTo>
                      <a:pt x="106" y="342"/>
                    </a:lnTo>
                    <a:lnTo>
                      <a:pt x="136" y="366"/>
                    </a:lnTo>
                    <a:lnTo>
                      <a:pt x="159" y="387"/>
                    </a:lnTo>
                    <a:lnTo>
                      <a:pt x="177" y="403"/>
                    </a:lnTo>
                    <a:lnTo>
                      <a:pt x="236" y="448"/>
                    </a:lnTo>
                    <a:lnTo>
                      <a:pt x="265" y="460"/>
                    </a:lnTo>
                    <a:lnTo>
                      <a:pt x="295" y="475"/>
                    </a:lnTo>
                    <a:lnTo>
                      <a:pt x="311" y="481"/>
                    </a:lnTo>
                    <a:lnTo>
                      <a:pt x="327" y="493"/>
                    </a:lnTo>
                    <a:lnTo>
                      <a:pt x="349" y="503"/>
                    </a:lnTo>
                    <a:lnTo>
                      <a:pt x="365" y="511"/>
                    </a:lnTo>
                    <a:lnTo>
                      <a:pt x="382" y="519"/>
                    </a:lnTo>
                    <a:lnTo>
                      <a:pt x="393" y="530"/>
                    </a:lnTo>
                    <a:lnTo>
                      <a:pt x="412" y="543"/>
                    </a:lnTo>
                    <a:lnTo>
                      <a:pt x="431" y="566"/>
                    </a:lnTo>
                    <a:lnTo>
                      <a:pt x="445" y="583"/>
                    </a:lnTo>
                    <a:lnTo>
                      <a:pt x="457" y="599"/>
                    </a:lnTo>
                    <a:lnTo>
                      <a:pt x="472" y="612"/>
                    </a:lnTo>
                    <a:lnTo>
                      <a:pt x="490" y="624"/>
                    </a:lnTo>
                    <a:lnTo>
                      <a:pt x="500" y="631"/>
                    </a:lnTo>
                    <a:lnTo>
                      <a:pt x="505" y="614"/>
                    </a:lnTo>
                    <a:lnTo>
                      <a:pt x="510" y="597"/>
                    </a:lnTo>
                    <a:lnTo>
                      <a:pt x="523" y="568"/>
                    </a:lnTo>
                    <a:lnTo>
                      <a:pt x="553" y="539"/>
                    </a:lnTo>
                    <a:lnTo>
                      <a:pt x="568" y="522"/>
                    </a:lnTo>
                    <a:lnTo>
                      <a:pt x="596" y="489"/>
                    </a:lnTo>
                    <a:lnTo>
                      <a:pt x="611" y="469"/>
                    </a:lnTo>
                    <a:lnTo>
                      <a:pt x="626" y="451"/>
                    </a:lnTo>
                    <a:lnTo>
                      <a:pt x="631" y="437"/>
                    </a:lnTo>
                    <a:lnTo>
                      <a:pt x="648" y="435"/>
                    </a:lnTo>
                    <a:lnTo>
                      <a:pt x="610" y="409"/>
                    </a:lnTo>
                    <a:lnTo>
                      <a:pt x="597" y="398"/>
                    </a:lnTo>
                    <a:lnTo>
                      <a:pt x="576" y="388"/>
                    </a:lnTo>
                    <a:lnTo>
                      <a:pt x="565" y="379"/>
                    </a:lnTo>
                    <a:lnTo>
                      <a:pt x="557" y="370"/>
                    </a:lnTo>
                    <a:lnTo>
                      <a:pt x="549" y="343"/>
                    </a:lnTo>
                    <a:lnTo>
                      <a:pt x="521" y="260"/>
                    </a:lnTo>
                    <a:lnTo>
                      <a:pt x="507" y="216"/>
                    </a:lnTo>
                    <a:lnTo>
                      <a:pt x="491" y="178"/>
                    </a:lnTo>
                    <a:lnTo>
                      <a:pt x="478" y="158"/>
                    </a:lnTo>
                    <a:lnTo>
                      <a:pt x="466" y="134"/>
                    </a:lnTo>
                    <a:lnTo>
                      <a:pt x="458" y="112"/>
                    </a:lnTo>
                    <a:lnTo>
                      <a:pt x="450" y="88"/>
                    </a:lnTo>
                    <a:lnTo>
                      <a:pt x="442" y="74"/>
                    </a:lnTo>
                    <a:lnTo>
                      <a:pt x="428" y="66"/>
                    </a:lnTo>
                    <a:lnTo>
                      <a:pt x="404" y="58"/>
                    </a:lnTo>
                    <a:lnTo>
                      <a:pt x="390" y="46"/>
                    </a:lnTo>
                    <a:lnTo>
                      <a:pt x="374" y="32"/>
                    </a:lnTo>
                    <a:lnTo>
                      <a:pt x="350" y="28"/>
                    </a:lnTo>
                    <a:lnTo>
                      <a:pt x="320" y="28"/>
                    </a:lnTo>
                    <a:lnTo>
                      <a:pt x="298" y="20"/>
                    </a:lnTo>
                    <a:lnTo>
                      <a:pt x="266" y="14"/>
                    </a:lnTo>
                    <a:lnTo>
                      <a:pt x="247" y="6"/>
                    </a:lnTo>
                    <a:lnTo>
                      <a:pt x="234" y="0"/>
                    </a:lnTo>
                    <a:lnTo>
                      <a:pt x="208" y="5"/>
                    </a:lnTo>
                    <a:lnTo>
                      <a:pt x="184" y="9"/>
                    </a:lnTo>
                    <a:lnTo>
                      <a:pt x="163" y="12"/>
                    </a:lnTo>
                    <a:lnTo>
                      <a:pt x="150" y="14"/>
                    </a:lnTo>
                    <a:lnTo>
                      <a:pt x="133" y="20"/>
                    </a:lnTo>
                    <a:lnTo>
                      <a:pt x="117" y="26"/>
                    </a:lnTo>
                    <a:lnTo>
                      <a:pt x="78" y="38"/>
                    </a:lnTo>
                    <a:lnTo>
                      <a:pt x="55" y="57"/>
                    </a:lnTo>
                    <a:lnTo>
                      <a:pt x="33" y="77"/>
                    </a:lnTo>
                    <a:lnTo>
                      <a:pt x="16" y="93"/>
                    </a:lnTo>
                    <a:lnTo>
                      <a:pt x="3" y="108"/>
                    </a:lnTo>
                    <a:lnTo>
                      <a:pt x="0" y="120"/>
                    </a:lnTo>
                    <a:lnTo>
                      <a:pt x="7" y="131"/>
                    </a:lnTo>
                    <a:lnTo>
                      <a:pt x="28" y="137"/>
                    </a:lnTo>
                    <a:lnTo>
                      <a:pt x="46" y="134"/>
                    </a:lnTo>
                    <a:lnTo>
                      <a:pt x="60" y="128"/>
                    </a:lnTo>
                    <a:lnTo>
                      <a:pt x="76" y="117"/>
                    </a:lnTo>
                    <a:lnTo>
                      <a:pt x="91" y="104"/>
                    </a:lnTo>
                    <a:lnTo>
                      <a:pt x="126" y="102"/>
                    </a:lnTo>
                    <a:lnTo>
                      <a:pt x="160" y="101"/>
                    </a:lnTo>
                    <a:lnTo>
                      <a:pt x="180" y="96"/>
                    </a:lnTo>
                    <a:lnTo>
                      <a:pt x="195" y="95"/>
                    </a:lnTo>
                    <a:lnTo>
                      <a:pt x="207" y="107"/>
                    </a:lnTo>
                    <a:lnTo>
                      <a:pt x="222" y="117"/>
                    </a:lnTo>
                    <a:lnTo>
                      <a:pt x="240" y="131"/>
                    </a:lnTo>
                    <a:lnTo>
                      <a:pt x="255" y="138"/>
                    </a:lnTo>
                    <a:lnTo>
                      <a:pt x="267" y="153"/>
                    </a:lnTo>
                    <a:lnTo>
                      <a:pt x="273" y="165"/>
                    </a:lnTo>
                    <a:lnTo>
                      <a:pt x="283" y="186"/>
                    </a:lnTo>
                    <a:lnTo>
                      <a:pt x="288" y="207"/>
                    </a:lnTo>
                    <a:lnTo>
                      <a:pt x="294" y="224"/>
                    </a:lnTo>
                    <a:lnTo>
                      <a:pt x="293" y="238"/>
                    </a:lnTo>
                    <a:lnTo>
                      <a:pt x="293" y="259"/>
                    </a:lnTo>
                    <a:lnTo>
                      <a:pt x="287" y="286"/>
                    </a:lnTo>
                    <a:lnTo>
                      <a:pt x="255" y="310"/>
                    </a:lnTo>
                    <a:close/>
                  </a:path>
                </a:pathLst>
              </a:custGeom>
              <a:solidFill>
                <a:srgbClr val="FFBFBF"/>
              </a:solidFill>
              <a:ln w="9525">
                <a:solidFill>
                  <a:schemeClr val="bg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4366" name="Freeform 11"/>
              <p:cNvSpPr>
                <a:spLocks/>
              </p:cNvSpPr>
              <p:nvPr/>
            </p:nvSpPr>
            <p:spPr bwMode="auto">
              <a:xfrm>
                <a:off x="4202" y="2173"/>
                <a:ext cx="103" cy="46"/>
              </a:xfrm>
              <a:custGeom>
                <a:avLst/>
                <a:gdLst>
                  <a:gd name="T0" fmla="*/ 0 w 138"/>
                  <a:gd name="T1" fmla="*/ 0 h 66"/>
                  <a:gd name="T2" fmla="*/ 3 w 138"/>
                  <a:gd name="T3" fmla="*/ 1 h 66"/>
                  <a:gd name="T4" fmla="*/ 5 w 138"/>
                  <a:gd name="T5" fmla="*/ 1 h 66"/>
                  <a:gd name="T6" fmla="*/ 0 60000 65536"/>
                  <a:gd name="T7" fmla="*/ 0 60000 65536"/>
                  <a:gd name="T8" fmla="*/ 0 60000 65536"/>
                  <a:gd name="T9" fmla="*/ 0 w 138"/>
                  <a:gd name="T10" fmla="*/ 0 h 66"/>
                  <a:gd name="T11" fmla="*/ 138 w 138"/>
                  <a:gd name="T12" fmla="*/ 66 h 66"/>
                </a:gdLst>
                <a:ahLst/>
                <a:cxnLst>
                  <a:cxn ang="T6">
                    <a:pos x="T0" y="T1"/>
                  </a:cxn>
                  <a:cxn ang="T7">
                    <a:pos x="T2" y="T3"/>
                  </a:cxn>
                  <a:cxn ang="T8">
                    <a:pos x="T4" y="T5"/>
                  </a:cxn>
                </a:cxnLst>
                <a:rect l="T9" t="T10" r="T11" b="T12"/>
                <a:pathLst>
                  <a:path w="138" h="66">
                    <a:moveTo>
                      <a:pt x="0" y="0"/>
                    </a:moveTo>
                    <a:lnTo>
                      <a:pt x="66" y="27"/>
                    </a:lnTo>
                    <a:lnTo>
                      <a:pt x="138" y="66"/>
                    </a:ln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4367" name="Freeform 12"/>
              <p:cNvSpPr>
                <a:spLocks/>
              </p:cNvSpPr>
              <p:nvPr/>
            </p:nvSpPr>
            <p:spPr bwMode="auto">
              <a:xfrm rot="-1242821">
                <a:off x="4093" y="2384"/>
                <a:ext cx="15" cy="48"/>
              </a:xfrm>
              <a:custGeom>
                <a:avLst/>
                <a:gdLst>
                  <a:gd name="T0" fmla="*/ 0 w 70"/>
                  <a:gd name="T1" fmla="*/ 0 h 169"/>
                  <a:gd name="T2" fmla="*/ 0 w 70"/>
                  <a:gd name="T3" fmla="*/ 0 h 169"/>
                  <a:gd name="T4" fmla="*/ 0 w 70"/>
                  <a:gd name="T5" fmla="*/ 0 h 169"/>
                  <a:gd name="T6" fmla="*/ 0 w 70"/>
                  <a:gd name="T7" fmla="*/ 0 h 169"/>
                  <a:gd name="T8" fmla="*/ 0 w 70"/>
                  <a:gd name="T9" fmla="*/ 0 h 169"/>
                  <a:gd name="T10" fmla="*/ 0 w 70"/>
                  <a:gd name="T11" fmla="*/ 0 h 169"/>
                  <a:gd name="T12" fmla="*/ 0 w 70"/>
                  <a:gd name="T13" fmla="*/ 0 h 169"/>
                  <a:gd name="T14" fmla="*/ 0 60000 65536"/>
                  <a:gd name="T15" fmla="*/ 0 60000 65536"/>
                  <a:gd name="T16" fmla="*/ 0 60000 65536"/>
                  <a:gd name="T17" fmla="*/ 0 60000 65536"/>
                  <a:gd name="T18" fmla="*/ 0 60000 65536"/>
                  <a:gd name="T19" fmla="*/ 0 60000 65536"/>
                  <a:gd name="T20" fmla="*/ 0 60000 65536"/>
                  <a:gd name="T21" fmla="*/ 0 w 70"/>
                  <a:gd name="T22" fmla="*/ 0 h 169"/>
                  <a:gd name="T23" fmla="*/ 70 w 70"/>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 h="169">
                    <a:moveTo>
                      <a:pt x="23" y="0"/>
                    </a:moveTo>
                    <a:lnTo>
                      <a:pt x="53" y="52"/>
                    </a:lnTo>
                    <a:lnTo>
                      <a:pt x="69" y="83"/>
                    </a:lnTo>
                    <a:lnTo>
                      <a:pt x="70" y="113"/>
                    </a:lnTo>
                    <a:lnTo>
                      <a:pt x="58" y="140"/>
                    </a:lnTo>
                    <a:lnTo>
                      <a:pt x="27" y="158"/>
                    </a:lnTo>
                    <a:lnTo>
                      <a:pt x="0" y="169"/>
                    </a:ln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4368" name="Freeform 13"/>
              <p:cNvSpPr>
                <a:spLocks/>
              </p:cNvSpPr>
              <p:nvPr/>
            </p:nvSpPr>
            <p:spPr bwMode="auto">
              <a:xfrm rot="-832342">
                <a:off x="4167" y="2231"/>
                <a:ext cx="12" cy="29"/>
              </a:xfrm>
              <a:custGeom>
                <a:avLst/>
                <a:gdLst>
                  <a:gd name="T0" fmla="*/ 0 w 50"/>
                  <a:gd name="T1" fmla="*/ 0 h 93"/>
                  <a:gd name="T2" fmla="*/ 0 w 50"/>
                  <a:gd name="T3" fmla="*/ 0 h 93"/>
                  <a:gd name="T4" fmla="*/ 0 w 50"/>
                  <a:gd name="T5" fmla="*/ 0 h 93"/>
                  <a:gd name="T6" fmla="*/ 0 w 50"/>
                  <a:gd name="T7" fmla="*/ 0 h 93"/>
                  <a:gd name="T8" fmla="*/ 0 w 50"/>
                  <a:gd name="T9" fmla="*/ 0 h 93"/>
                  <a:gd name="T10" fmla="*/ 0 60000 65536"/>
                  <a:gd name="T11" fmla="*/ 0 60000 65536"/>
                  <a:gd name="T12" fmla="*/ 0 60000 65536"/>
                  <a:gd name="T13" fmla="*/ 0 60000 65536"/>
                  <a:gd name="T14" fmla="*/ 0 60000 65536"/>
                  <a:gd name="T15" fmla="*/ 0 w 50"/>
                  <a:gd name="T16" fmla="*/ 0 h 93"/>
                  <a:gd name="T17" fmla="*/ 50 w 50"/>
                  <a:gd name="T18" fmla="*/ 93 h 93"/>
                </a:gdLst>
                <a:ahLst/>
                <a:cxnLst>
                  <a:cxn ang="T10">
                    <a:pos x="T0" y="T1"/>
                  </a:cxn>
                  <a:cxn ang="T11">
                    <a:pos x="T2" y="T3"/>
                  </a:cxn>
                  <a:cxn ang="T12">
                    <a:pos x="T4" y="T5"/>
                  </a:cxn>
                  <a:cxn ang="T13">
                    <a:pos x="T6" y="T7"/>
                  </a:cxn>
                  <a:cxn ang="T14">
                    <a:pos x="T8" y="T9"/>
                  </a:cxn>
                </a:cxnLst>
                <a:rect l="T15" t="T16" r="T17" b="T18"/>
                <a:pathLst>
                  <a:path w="50" h="93">
                    <a:moveTo>
                      <a:pt x="0" y="0"/>
                    </a:moveTo>
                    <a:lnTo>
                      <a:pt x="0" y="32"/>
                    </a:lnTo>
                    <a:lnTo>
                      <a:pt x="6" y="57"/>
                    </a:lnTo>
                    <a:lnTo>
                      <a:pt x="25" y="82"/>
                    </a:lnTo>
                    <a:lnTo>
                      <a:pt x="50" y="93"/>
                    </a:ln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4369" name="Freeform 14"/>
              <p:cNvSpPr>
                <a:spLocks/>
              </p:cNvSpPr>
              <p:nvPr/>
            </p:nvSpPr>
            <p:spPr bwMode="auto">
              <a:xfrm rot="-1712274">
                <a:off x="4076" y="2259"/>
                <a:ext cx="9" cy="22"/>
              </a:xfrm>
              <a:custGeom>
                <a:avLst/>
                <a:gdLst>
                  <a:gd name="T0" fmla="*/ 0 w 19"/>
                  <a:gd name="T1" fmla="*/ 0 h 43"/>
                  <a:gd name="T2" fmla="*/ 0 w 19"/>
                  <a:gd name="T3" fmla="*/ 1 h 43"/>
                  <a:gd name="T4" fmla="*/ 0 w 19"/>
                  <a:gd name="T5" fmla="*/ 1 h 43"/>
                  <a:gd name="T6" fmla="*/ 0 w 19"/>
                  <a:gd name="T7" fmla="*/ 1 h 43"/>
                  <a:gd name="T8" fmla="*/ 0 60000 65536"/>
                  <a:gd name="T9" fmla="*/ 0 60000 65536"/>
                  <a:gd name="T10" fmla="*/ 0 60000 65536"/>
                  <a:gd name="T11" fmla="*/ 0 60000 65536"/>
                  <a:gd name="T12" fmla="*/ 0 w 19"/>
                  <a:gd name="T13" fmla="*/ 0 h 43"/>
                  <a:gd name="T14" fmla="*/ 19 w 19"/>
                  <a:gd name="T15" fmla="*/ 43 h 43"/>
                </a:gdLst>
                <a:ahLst/>
                <a:cxnLst>
                  <a:cxn ang="T8">
                    <a:pos x="T0" y="T1"/>
                  </a:cxn>
                  <a:cxn ang="T9">
                    <a:pos x="T2" y="T3"/>
                  </a:cxn>
                  <a:cxn ang="T10">
                    <a:pos x="T4" y="T5"/>
                  </a:cxn>
                  <a:cxn ang="T11">
                    <a:pos x="T6" y="T7"/>
                  </a:cxn>
                </a:cxnLst>
                <a:rect l="T12" t="T13" r="T14" b="T15"/>
                <a:pathLst>
                  <a:path w="19" h="43">
                    <a:moveTo>
                      <a:pt x="0" y="0"/>
                    </a:moveTo>
                    <a:lnTo>
                      <a:pt x="0" y="14"/>
                    </a:lnTo>
                    <a:lnTo>
                      <a:pt x="4" y="28"/>
                    </a:lnTo>
                    <a:lnTo>
                      <a:pt x="19" y="43"/>
                    </a:ln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grpSp>
            <p:nvGrpSpPr>
              <p:cNvPr id="14370" name="Group 15"/>
              <p:cNvGrpSpPr>
                <a:grpSpLocks/>
              </p:cNvGrpSpPr>
              <p:nvPr/>
            </p:nvGrpSpPr>
            <p:grpSpPr bwMode="auto">
              <a:xfrm rot="-9224892">
                <a:off x="4462" y="2466"/>
                <a:ext cx="242" cy="270"/>
                <a:chOff x="2457" y="2549"/>
                <a:chExt cx="557" cy="547"/>
              </a:xfrm>
            </p:grpSpPr>
            <p:sp>
              <p:nvSpPr>
                <p:cNvPr id="14373" name="Freeform 16"/>
                <p:cNvSpPr>
                  <a:spLocks/>
                </p:cNvSpPr>
                <p:nvPr/>
              </p:nvSpPr>
              <p:spPr bwMode="auto">
                <a:xfrm>
                  <a:off x="2457" y="2549"/>
                  <a:ext cx="557" cy="547"/>
                </a:xfrm>
                <a:custGeom>
                  <a:avLst/>
                  <a:gdLst>
                    <a:gd name="T0" fmla="*/ 1 w 1112"/>
                    <a:gd name="T1" fmla="*/ 1 h 1094"/>
                    <a:gd name="T2" fmla="*/ 1 w 1112"/>
                    <a:gd name="T3" fmla="*/ 1 h 1094"/>
                    <a:gd name="T4" fmla="*/ 1 w 1112"/>
                    <a:gd name="T5" fmla="*/ 1 h 1094"/>
                    <a:gd name="T6" fmla="*/ 1 w 1112"/>
                    <a:gd name="T7" fmla="*/ 1 h 1094"/>
                    <a:gd name="T8" fmla="*/ 1 w 1112"/>
                    <a:gd name="T9" fmla="*/ 1 h 1094"/>
                    <a:gd name="T10" fmla="*/ 1 w 1112"/>
                    <a:gd name="T11" fmla="*/ 1 h 1094"/>
                    <a:gd name="T12" fmla="*/ 1 w 1112"/>
                    <a:gd name="T13" fmla="*/ 1 h 1094"/>
                    <a:gd name="T14" fmla="*/ 1 w 1112"/>
                    <a:gd name="T15" fmla="*/ 1 h 1094"/>
                    <a:gd name="T16" fmla="*/ 1 w 1112"/>
                    <a:gd name="T17" fmla="*/ 1 h 1094"/>
                    <a:gd name="T18" fmla="*/ 1 w 1112"/>
                    <a:gd name="T19" fmla="*/ 1 h 1094"/>
                    <a:gd name="T20" fmla="*/ 1 w 1112"/>
                    <a:gd name="T21" fmla="*/ 1 h 1094"/>
                    <a:gd name="T22" fmla="*/ 1 w 1112"/>
                    <a:gd name="T23" fmla="*/ 1 h 1094"/>
                    <a:gd name="T24" fmla="*/ 1 w 1112"/>
                    <a:gd name="T25" fmla="*/ 1 h 1094"/>
                    <a:gd name="T26" fmla="*/ 0 w 1112"/>
                    <a:gd name="T27" fmla="*/ 0 h 1094"/>
                    <a:gd name="T28" fmla="*/ 1 w 1112"/>
                    <a:gd name="T29" fmla="*/ 1 h 1094"/>
                    <a:gd name="T30" fmla="*/ 1 w 1112"/>
                    <a:gd name="T31" fmla="*/ 1 h 1094"/>
                    <a:gd name="T32" fmla="*/ 1 w 1112"/>
                    <a:gd name="T33" fmla="*/ 1 h 1094"/>
                    <a:gd name="T34" fmla="*/ 1 w 1112"/>
                    <a:gd name="T35" fmla="*/ 1 h 1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12"/>
                    <a:gd name="T55" fmla="*/ 0 h 1094"/>
                    <a:gd name="T56" fmla="*/ 1112 w 1112"/>
                    <a:gd name="T57" fmla="*/ 1094 h 109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12" h="1094">
                      <a:moveTo>
                        <a:pt x="1112" y="140"/>
                      </a:moveTo>
                      <a:lnTo>
                        <a:pt x="1056" y="271"/>
                      </a:lnTo>
                      <a:lnTo>
                        <a:pt x="1017" y="373"/>
                      </a:lnTo>
                      <a:lnTo>
                        <a:pt x="971" y="476"/>
                      </a:lnTo>
                      <a:lnTo>
                        <a:pt x="943" y="588"/>
                      </a:lnTo>
                      <a:lnTo>
                        <a:pt x="924" y="702"/>
                      </a:lnTo>
                      <a:lnTo>
                        <a:pt x="905" y="814"/>
                      </a:lnTo>
                      <a:lnTo>
                        <a:pt x="905" y="916"/>
                      </a:lnTo>
                      <a:lnTo>
                        <a:pt x="905" y="1001"/>
                      </a:lnTo>
                      <a:lnTo>
                        <a:pt x="905" y="1038"/>
                      </a:lnTo>
                      <a:lnTo>
                        <a:pt x="242" y="1094"/>
                      </a:lnTo>
                      <a:lnTo>
                        <a:pt x="130" y="448"/>
                      </a:lnTo>
                      <a:lnTo>
                        <a:pt x="28" y="65"/>
                      </a:lnTo>
                      <a:lnTo>
                        <a:pt x="0" y="0"/>
                      </a:lnTo>
                      <a:lnTo>
                        <a:pt x="420" y="75"/>
                      </a:lnTo>
                      <a:lnTo>
                        <a:pt x="765" y="103"/>
                      </a:lnTo>
                      <a:lnTo>
                        <a:pt x="989" y="103"/>
                      </a:lnTo>
                      <a:lnTo>
                        <a:pt x="1112" y="140"/>
                      </a:lnTo>
                      <a:close/>
                    </a:path>
                  </a:pathLst>
                </a:custGeom>
                <a:solidFill>
                  <a:srgbClr val="5F7FFF"/>
                </a:solidFill>
                <a:ln w="9525">
                  <a:solidFill>
                    <a:schemeClr val="bg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4374" name="Oval 17"/>
                <p:cNvSpPr>
                  <a:spLocks noChangeArrowheads="1"/>
                </p:cNvSpPr>
                <p:nvPr/>
              </p:nvSpPr>
              <p:spPr bwMode="auto">
                <a:xfrm>
                  <a:off x="2793" y="2961"/>
                  <a:ext cx="61" cy="70"/>
                </a:xfrm>
                <a:prstGeom prst="ellipse">
                  <a:avLst/>
                </a:prstGeom>
                <a:solidFill>
                  <a:srgbClr val="FFFFFF"/>
                </a:solidFill>
                <a:ln w="9525">
                  <a:solidFill>
                    <a:schemeClr val="bg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grpSp>
          <p:sp>
            <p:nvSpPr>
              <p:cNvPr id="14371" name="Freeform 18"/>
              <p:cNvSpPr>
                <a:spLocks/>
              </p:cNvSpPr>
              <p:nvPr/>
            </p:nvSpPr>
            <p:spPr bwMode="auto">
              <a:xfrm rot="-5887819">
                <a:off x="4165" y="2435"/>
                <a:ext cx="13" cy="9"/>
              </a:xfrm>
              <a:custGeom>
                <a:avLst/>
                <a:gdLst>
                  <a:gd name="T0" fmla="*/ 0 w 55"/>
                  <a:gd name="T1" fmla="*/ 0 h 33"/>
                  <a:gd name="T2" fmla="*/ 0 w 55"/>
                  <a:gd name="T3" fmla="*/ 0 h 33"/>
                  <a:gd name="T4" fmla="*/ 0 w 55"/>
                  <a:gd name="T5" fmla="*/ 0 h 33"/>
                  <a:gd name="T6" fmla="*/ 0 w 55"/>
                  <a:gd name="T7" fmla="*/ 0 h 33"/>
                  <a:gd name="T8" fmla="*/ 0 60000 65536"/>
                  <a:gd name="T9" fmla="*/ 0 60000 65536"/>
                  <a:gd name="T10" fmla="*/ 0 60000 65536"/>
                  <a:gd name="T11" fmla="*/ 0 60000 65536"/>
                  <a:gd name="T12" fmla="*/ 0 w 55"/>
                  <a:gd name="T13" fmla="*/ 0 h 33"/>
                  <a:gd name="T14" fmla="*/ 55 w 55"/>
                  <a:gd name="T15" fmla="*/ 33 h 33"/>
                </a:gdLst>
                <a:ahLst/>
                <a:cxnLst>
                  <a:cxn ang="T8">
                    <a:pos x="T0" y="T1"/>
                  </a:cxn>
                  <a:cxn ang="T9">
                    <a:pos x="T2" y="T3"/>
                  </a:cxn>
                  <a:cxn ang="T10">
                    <a:pos x="T4" y="T5"/>
                  </a:cxn>
                  <a:cxn ang="T11">
                    <a:pos x="T6" y="T7"/>
                  </a:cxn>
                </a:cxnLst>
                <a:rect l="T12" t="T13" r="T14" b="T15"/>
                <a:pathLst>
                  <a:path w="55" h="33">
                    <a:moveTo>
                      <a:pt x="55" y="33"/>
                    </a:moveTo>
                    <a:lnTo>
                      <a:pt x="26" y="22"/>
                    </a:lnTo>
                    <a:lnTo>
                      <a:pt x="7" y="8"/>
                    </a:lnTo>
                    <a:lnTo>
                      <a:pt x="0" y="0"/>
                    </a:ln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4372" name="Freeform 19"/>
              <p:cNvSpPr>
                <a:spLocks/>
              </p:cNvSpPr>
              <p:nvPr/>
            </p:nvSpPr>
            <p:spPr bwMode="auto">
              <a:xfrm rot="-487818">
                <a:off x="4282" y="2181"/>
                <a:ext cx="47" cy="29"/>
              </a:xfrm>
              <a:custGeom>
                <a:avLst/>
                <a:gdLst>
                  <a:gd name="T0" fmla="*/ 0 w 53"/>
                  <a:gd name="T1" fmla="*/ 0 h 34"/>
                  <a:gd name="T2" fmla="*/ 4 w 53"/>
                  <a:gd name="T3" fmla="*/ 3 h 34"/>
                  <a:gd name="T4" fmla="*/ 14 w 53"/>
                  <a:gd name="T5" fmla="*/ 6 h 34"/>
                  <a:gd name="T6" fmla="*/ 0 60000 65536"/>
                  <a:gd name="T7" fmla="*/ 0 60000 65536"/>
                  <a:gd name="T8" fmla="*/ 0 60000 65536"/>
                  <a:gd name="T9" fmla="*/ 0 w 53"/>
                  <a:gd name="T10" fmla="*/ 0 h 34"/>
                  <a:gd name="T11" fmla="*/ 53 w 53"/>
                  <a:gd name="T12" fmla="*/ 34 h 34"/>
                </a:gdLst>
                <a:ahLst/>
                <a:cxnLst>
                  <a:cxn ang="T6">
                    <a:pos x="T0" y="T1"/>
                  </a:cxn>
                  <a:cxn ang="T7">
                    <a:pos x="T2" y="T3"/>
                  </a:cxn>
                  <a:cxn ang="T8">
                    <a:pos x="T4" y="T5"/>
                  </a:cxn>
                </a:cxnLst>
                <a:rect l="T9" t="T10" r="T11" b="T12"/>
                <a:pathLst>
                  <a:path w="53" h="34">
                    <a:moveTo>
                      <a:pt x="0" y="0"/>
                    </a:moveTo>
                    <a:lnTo>
                      <a:pt x="17" y="8"/>
                    </a:lnTo>
                    <a:lnTo>
                      <a:pt x="53" y="34"/>
                    </a:lnTo>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grpSp>
      </p:grpSp>
      <p:sp>
        <p:nvSpPr>
          <p:cNvPr id="12308" name="AutoShape 20"/>
          <p:cNvSpPr>
            <a:spLocks noChangeArrowheads="1"/>
          </p:cNvSpPr>
          <p:nvPr/>
        </p:nvSpPr>
        <p:spPr bwMode="auto">
          <a:xfrm>
            <a:off x="5626250" y="4221212"/>
            <a:ext cx="195263" cy="144462"/>
          </a:xfrm>
          <a:prstGeom prst="can">
            <a:avLst>
              <a:gd name="adj" fmla="val 25000"/>
            </a:avLst>
          </a:prstGeom>
          <a:gradFill rotWithShape="1">
            <a:gsLst>
              <a:gs pos="0">
                <a:schemeClr val="accent1"/>
              </a:gs>
              <a:gs pos="50000">
                <a:schemeClr val="accent1">
                  <a:gamma/>
                  <a:tint val="0"/>
                  <a:invGamma/>
                </a:schemeClr>
              </a:gs>
              <a:gs pos="100000">
                <a:schemeClr val="accent1"/>
              </a:gs>
            </a:gsLst>
            <a:lin ang="0" scaled="1"/>
          </a:gradFill>
          <a:ln w="9525">
            <a:solidFill>
              <a:schemeClr val="bg2"/>
            </a:solidFill>
            <a:round/>
            <a:headEnd/>
            <a:tailEnd/>
          </a:ln>
          <a:effectLst/>
        </p:spPr>
        <p:txBody>
          <a:bodyPr wrap="none" anchor="ctr"/>
          <a:lstStyle/>
          <a:p>
            <a:pPr>
              <a:defRPr/>
            </a:pPr>
            <a:endParaRPr lang="en-US">
              <a:latin typeface="Times New Roman" panose="02020603050405020304" pitchFamily="18" charset="0"/>
              <a:cs typeface="Times New Roman" panose="02020603050405020304" pitchFamily="18" charset="0"/>
            </a:endParaRPr>
          </a:p>
        </p:txBody>
      </p:sp>
      <p:sp>
        <p:nvSpPr>
          <p:cNvPr id="12309" name="AutoShape 21"/>
          <p:cNvSpPr>
            <a:spLocks noChangeArrowheads="1"/>
          </p:cNvSpPr>
          <p:nvPr/>
        </p:nvSpPr>
        <p:spPr bwMode="auto">
          <a:xfrm>
            <a:off x="7536012" y="3737024"/>
            <a:ext cx="193675" cy="146050"/>
          </a:xfrm>
          <a:prstGeom prst="can">
            <a:avLst>
              <a:gd name="adj" fmla="val 25000"/>
            </a:avLst>
          </a:prstGeom>
          <a:gradFill rotWithShape="1">
            <a:gsLst>
              <a:gs pos="0">
                <a:schemeClr val="accent1"/>
              </a:gs>
              <a:gs pos="50000">
                <a:schemeClr val="accent1">
                  <a:gamma/>
                  <a:tint val="0"/>
                  <a:invGamma/>
                </a:schemeClr>
              </a:gs>
              <a:gs pos="100000">
                <a:schemeClr val="accent1"/>
              </a:gs>
            </a:gsLst>
            <a:lin ang="0" scaled="1"/>
          </a:gradFill>
          <a:ln w="9525">
            <a:solidFill>
              <a:schemeClr val="bg2"/>
            </a:solidFill>
            <a:round/>
            <a:headEnd/>
            <a:tailEnd/>
          </a:ln>
          <a:effectLst/>
        </p:spPr>
        <p:txBody>
          <a:bodyPr wrap="none" anchor="ctr"/>
          <a:lstStyle/>
          <a:p>
            <a:pPr>
              <a:defRPr/>
            </a:pPr>
            <a:endParaRPr lang="en-US">
              <a:latin typeface="Times New Roman" panose="02020603050405020304" pitchFamily="18" charset="0"/>
              <a:cs typeface="Times New Roman" panose="02020603050405020304" pitchFamily="18" charset="0"/>
            </a:endParaRPr>
          </a:p>
        </p:txBody>
      </p:sp>
      <p:sp>
        <p:nvSpPr>
          <p:cNvPr id="12310" name="AutoShape 22"/>
          <p:cNvSpPr>
            <a:spLocks noChangeArrowheads="1"/>
          </p:cNvSpPr>
          <p:nvPr/>
        </p:nvSpPr>
        <p:spPr bwMode="auto">
          <a:xfrm>
            <a:off x="7207399" y="4221212"/>
            <a:ext cx="193675" cy="144462"/>
          </a:xfrm>
          <a:prstGeom prst="can">
            <a:avLst>
              <a:gd name="adj" fmla="val 25000"/>
            </a:avLst>
          </a:prstGeom>
          <a:gradFill rotWithShape="1">
            <a:gsLst>
              <a:gs pos="0">
                <a:schemeClr val="accent1"/>
              </a:gs>
              <a:gs pos="50000">
                <a:schemeClr val="accent1">
                  <a:gamma/>
                  <a:tint val="0"/>
                  <a:invGamma/>
                </a:schemeClr>
              </a:gs>
              <a:gs pos="100000">
                <a:schemeClr val="accent1"/>
              </a:gs>
            </a:gsLst>
            <a:lin ang="0" scaled="1"/>
          </a:gradFill>
          <a:ln w="9525">
            <a:solidFill>
              <a:schemeClr val="bg2"/>
            </a:solidFill>
            <a:round/>
            <a:headEnd/>
            <a:tailEnd/>
          </a:ln>
          <a:effectLst/>
        </p:spPr>
        <p:txBody>
          <a:bodyPr wrap="none" anchor="ctr"/>
          <a:lstStyle/>
          <a:p>
            <a:pPr>
              <a:defRPr/>
            </a:pPr>
            <a:endParaRPr lang="en-US">
              <a:latin typeface="Times New Roman" panose="02020603050405020304" pitchFamily="18" charset="0"/>
              <a:cs typeface="Times New Roman" panose="02020603050405020304" pitchFamily="18" charset="0"/>
            </a:endParaRPr>
          </a:p>
        </p:txBody>
      </p:sp>
      <p:sp>
        <p:nvSpPr>
          <p:cNvPr id="12311" name="AutoShape 23" descr="Blue tissue paper"/>
          <p:cNvSpPr>
            <a:spLocks noChangeArrowheads="1"/>
          </p:cNvSpPr>
          <p:nvPr>
            <p:custDataLst>
              <p:tags r:id="rId1"/>
            </p:custDataLst>
          </p:nvPr>
        </p:nvSpPr>
        <p:spPr bwMode="auto">
          <a:xfrm>
            <a:off x="5553224" y="3689399"/>
            <a:ext cx="2189163" cy="579438"/>
          </a:xfrm>
          <a:prstGeom prst="parallelogram">
            <a:avLst>
              <a:gd name="adj" fmla="val 48101"/>
            </a:avLst>
          </a:prstGeom>
          <a:blipFill dpi="0" rotWithShape="1">
            <a:blip r:embed="rId5"/>
            <a:srcRect/>
            <a:tile tx="0" ty="0" sx="100000" sy="100000" flip="none" algn="tl"/>
          </a:blipFill>
          <a:ln w="9525">
            <a:solidFill>
              <a:srgbClr val="006600"/>
            </a:solidFill>
            <a:miter lim="800000"/>
            <a:headEnd/>
            <a:tailEnd/>
          </a:ln>
          <a:effectLst>
            <a:outerShdw dist="35921" dir="2700000" algn="ctr" rotWithShape="0">
              <a:schemeClr val="bg2">
                <a:alpha val="50000"/>
              </a:schemeClr>
            </a:outerShdw>
          </a:effectLst>
        </p:spPr>
        <p:txBody>
          <a:bodyPr wrap="none" anchor="ctr"/>
          <a:lstStyle/>
          <a:p>
            <a:pPr>
              <a:defRPr/>
            </a:pPr>
            <a:endParaRPr lang="en-US">
              <a:latin typeface="Times New Roman" panose="02020603050405020304" pitchFamily="18" charset="0"/>
              <a:cs typeface="Times New Roman" panose="02020603050405020304" pitchFamily="18" charset="0"/>
            </a:endParaRPr>
          </a:p>
        </p:txBody>
      </p:sp>
      <p:sp>
        <p:nvSpPr>
          <p:cNvPr id="14344" name="AutoShape 24"/>
          <p:cNvSpPr>
            <a:spLocks noChangeArrowheads="1"/>
          </p:cNvSpPr>
          <p:nvPr/>
        </p:nvSpPr>
        <p:spPr bwMode="auto">
          <a:xfrm>
            <a:off x="6002486" y="3943402"/>
            <a:ext cx="317500" cy="144463"/>
          </a:xfrm>
          <a:prstGeom prst="can">
            <a:avLst>
              <a:gd name="adj" fmla="val 50000"/>
            </a:avLst>
          </a:prstGeom>
          <a:gradFill rotWithShape="1">
            <a:gsLst>
              <a:gs pos="0">
                <a:srgbClr val="C0C0C0"/>
              </a:gs>
              <a:gs pos="50000">
                <a:srgbClr val="FFFFFF"/>
              </a:gs>
              <a:gs pos="100000">
                <a:srgbClr val="C0C0C0"/>
              </a:gs>
            </a:gsLst>
            <a:lin ang="0" scaled="1"/>
          </a:gradFill>
          <a:ln w="9525">
            <a:solidFill>
              <a:schemeClr val="bg2"/>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2313" name="AutoShape 25"/>
          <p:cNvSpPr>
            <a:spLocks noChangeArrowheads="1"/>
          </p:cNvSpPr>
          <p:nvPr/>
        </p:nvSpPr>
        <p:spPr bwMode="auto">
          <a:xfrm>
            <a:off x="6105672" y="3762424"/>
            <a:ext cx="115888" cy="230188"/>
          </a:xfrm>
          <a:prstGeom prst="can">
            <a:avLst>
              <a:gd name="adj" fmla="val 47046"/>
            </a:avLst>
          </a:prstGeom>
          <a:gradFill rotWithShape="1">
            <a:gsLst>
              <a:gs pos="0">
                <a:schemeClr val="bg1">
                  <a:gamma/>
                  <a:shade val="46275"/>
                  <a:invGamma/>
                </a:schemeClr>
              </a:gs>
              <a:gs pos="50000">
                <a:schemeClr val="bg1"/>
              </a:gs>
              <a:gs pos="100000">
                <a:schemeClr val="bg1">
                  <a:gamma/>
                  <a:shade val="46275"/>
                  <a:invGamma/>
                </a:schemeClr>
              </a:gs>
            </a:gsLst>
            <a:lin ang="0" scaled="1"/>
          </a:gradFill>
          <a:ln w="9525">
            <a:solidFill>
              <a:schemeClr val="bg2"/>
            </a:solidFill>
            <a:round/>
            <a:headEnd/>
            <a:tailEnd/>
          </a:ln>
          <a:effectLst/>
        </p:spPr>
        <p:txBody>
          <a:bodyPr wrap="none" anchor="ctr"/>
          <a:lstStyle/>
          <a:p>
            <a:pPr>
              <a:defRPr/>
            </a:pPr>
            <a:endParaRPr lang="en-US">
              <a:latin typeface="Times New Roman" panose="02020603050405020304" pitchFamily="18" charset="0"/>
              <a:cs typeface="Times New Roman" panose="02020603050405020304" pitchFamily="18" charset="0"/>
            </a:endParaRPr>
          </a:p>
        </p:txBody>
      </p:sp>
      <p:sp>
        <p:nvSpPr>
          <p:cNvPr id="14346" name="AutoShape 26"/>
          <p:cNvSpPr>
            <a:spLocks noChangeArrowheads="1"/>
          </p:cNvSpPr>
          <p:nvPr/>
        </p:nvSpPr>
        <p:spPr bwMode="auto">
          <a:xfrm>
            <a:off x="6137425" y="1805039"/>
            <a:ext cx="47625" cy="1989137"/>
          </a:xfrm>
          <a:prstGeom prst="can">
            <a:avLst>
              <a:gd name="adj" fmla="val 89528"/>
            </a:avLst>
          </a:prstGeom>
          <a:gradFill rotWithShape="1">
            <a:gsLst>
              <a:gs pos="0">
                <a:srgbClr val="9D9D9D"/>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4347" name="AutoShape 27"/>
          <p:cNvSpPr>
            <a:spLocks noChangeArrowheads="1"/>
          </p:cNvSpPr>
          <p:nvPr/>
        </p:nvSpPr>
        <p:spPr bwMode="auto">
          <a:xfrm rot="5400000">
            <a:off x="5893743" y="1610570"/>
            <a:ext cx="49213" cy="339725"/>
          </a:xfrm>
          <a:prstGeom prst="can">
            <a:avLst>
              <a:gd name="adj" fmla="val 12336"/>
            </a:avLst>
          </a:prstGeom>
          <a:gradFill rotWithShape="1">
            <a:gsLst>
              <a:gs pos="0">
                <a:srgbClr val="9D9D9D"/>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4348" name="AutoShape 28"/>
          <p:cNvSpPr>
            <a:spLocks noChangeArrowheads="1"/>
          </p:cNvSpPr>
          <p:nvPr/>
        </p:nvSpPr>
        <p:spPr bwMode="auto">
          <a:xfrm>
            <a:off x="6080272" y="1708202"/>
            <a:ext cx="166688" cy="144463"/>
          </a:xfrm>
          <a:prstGeom prst="cube">
            <a:avLst>
              <a:gd name="adj" fmla="val 25000"/>
            </a:avLst>
          </a:prstGeom>
          <a:solidFill>
            <a:srgbClr val="9D9D9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4349" name="AutoShape 29"/>
          <p:cNvSpPr>
            <a:spLocks noChangeArrowheads="1"/>
          </p:cNvSpPr>
          <p:nvPr/>
        </p:nvSpPr>
        <p:spPr bwMode="auto">
          <a:xfrm rot="5400000">
            <a:off x="7005787" y="971599"/>
            <a:ext cx="49213" cy="1617663"/>
          </a:xfrm>
          <a:prstGeom prst="can">
            <a:avLst>
              <a:gd name="adj" fmla="val 58741"/>
            </a:avLst>
          </a:prstGeom>
          <a:gradFill rotWithShape="1">
            <a:gsLst>
              <a:gs pos="0">
                <a:srgbClr val="9D9D9D"/>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4350" name="Oval 30"/>
          <p:cNvSpPr>
            <a:spLocks noChangeArrowheads="1"/>
          </p:cNvSpPr>
          <p:nvPr/>
        </p:nvSpPr>
        <p:spPr bwMode="auto">
          <a:xfrm flipH="1">
            <a:off x="7194699" y="1816150"/>
            <a:ext cx="49213" cy="49213"/>
          </a:xfrm>
          <a:prstGeom prst="ellipse">
            <a:avLst/>
          </a:prstGeom>
          <a:solidFill>
            <a:schemeClr val="tx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4351" name="Line 31"/>
          <p:cNvSpPr>
            <a:spLocks noChangeShapeType="1"/>
          </p:cNvSpPr>
          <p:nvPr/>
        </p:nvSpPr>
        <p:spPr bwMode="auto">
          <a:xfrm flipV="1">
            <a:off x="7218511" y="1755824"/>
            <a:ext cx="0" cy="96838"/>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4352" name="AutoShape 32"/>
          <p:cNvSpPr>
            <a:spLocks noChangeArrowheads="1"/>
          </p:cNvSpPr>
          <p:nvPr/>
        </p:nvSpPr>
        <p:spPr bwMode="auto">
          <a:xfrm>
            <a:off x="6137425" y="1393877"/>
            <a:ext cx="47625" cy="346075"/>
          </a:xfrm>
          <a:prstGeom prst="can">
            <a:avLst>
              <a:gd name="adj" fmla="val 15576"/>
            </a:avLst>
          </a:prstGeom>
          <a:gradFill rotWithShape="1">
            <a:gsLst>
              <a:gs pos="0">
                <a:srgbClr val="9D9D9D"/>
              </a:gs>
              <a:gs pos="100000">
                <a:srgbClr val="FFFF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4353" name="Line 33"/>
          <p:cNvSpPr>
            <a:spLocks noChangeShapeType="1"/>
          </p:cNvSpPr>
          <p:nvPr/>
        </p:nvSpPr>
        <p:spPr bwMode="auto">
          <a:xfrm>
            <a:off x="5748485" y="1755827"/>
            <a:ext cx="0" cy="49213"/>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4354" name="Oval 34"/>
          <p:cNvSpPr>
            <a:spLocks noChangeArrowheads="1"/>
          </p:cNvSpPr>
          <p:nvPr/>
        </p:nvSpPr>
        <p:spPr bwMode="auto">
          <a:xfrm>
            <a:off x="6124724" y="1768527"/>
            <a:ext cx="49213" cy="47625"/>
          </a:xfrm>
          <a:prstGeom prst="ellipse">
            <a:avLst/>
          </a:prstGeom>
          <a:solidFill>
            <a:srgbClr val="0066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grpSp>
        <p:nvGrpSpPr>
          <p:cNvPr id="6" name="Group 35"/>
          <p:cNvGrpSpPr>
            <a:grpSpLocks/>
          </p:cNvGrpSpPr>
          <p:nvPr/>
        </p:nvGrpSpPr>
        <p:grpSpPr bwMode="auto">
          <a:xfrm>
            <a:off x="5838972" y="365174"/>
            <a:ext cx="2819400" cy="2921000"/>
            <a:chOff x="767" y="-1202"/>
            <a:chExt cx="3360" cy="3472"/>
          </a:xfrm>
        </p:grpSpPr>
        <p:sp>
          <p:nvSpPr>
            <p:cNvPr id="14358" name="Oval 36"/>
            <p:cNvSpPr>
              <a:spLocks noChangeArrowheads="1"/>
            </p:cNvSpPr>
            <p:nvPr/>
          </p:nvSpPr>
          <p:spPr bwMode="auto">
            <a:xfrm rot="9475">
              <a:off x="767" y="-1202"/>
              <a:ext cx="3360" cy="340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grpSp>
          <p:nvGrpSpPr>
            <p:cNvPr id="14359" name="Group 37"/>
            <p:cNvGrpSpPr>
              <a:grpSpLocks/>
            </p:cNvGrpSpPr>
            <p:nvPr/>
          </p:nvGrpSpPr>
          <p:grpSpPr bwMode="auto">
            <a:xfrm rot="1712965">
              <a:off x="2340" y="696"/>
              <a:ext cx="526" cy="1574"/>
              <a:chOff x="1778" y="969"/>
              <a:chExt cx="526" cy="1574"/>
            </a:xfrm>
          </p:grpSpPr>
          <p:sp>
            <p:nvSpPr>
              <p:cNvPr id="14360" name="Line 38"/>
              <p:cNvSpPr>
                <a:spLocks noChangeShapeType="1"/>
              </p:cNvSpPr>
              <p:nvPr/>
            </p:nvSpPr>
            <p:spPr bwMode="auto">
              <a:xfrm rot="-1703491">
                <a:off x="1778" y="969"/>
                <a:ext cx="0" cy="142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14361" name="Oval 39"/>
              <p:cNvSpPr>
                <a:spLocks noChangeArrowheads="1"/>
              </p:cNvSpPr>
              <p:nvPr/>
            </p:nvSpPr>
            <p:spPr bwMode="auto">
              <a:xfrm rot="-1703491">
                <a:off x="2016" y="2256"/>
                <a:ext cx="288" cy="287"/>
              </a:xfrm>
              <a:prstGeom prst="ellipse">
                <a:avLst/>
              </a:prstGeom>
              <a:gradFill rotWithShape="1">
                <a:gsLst>
                  <a:gs pos="0">
                    <a:srgbClr val="CBCBCB"/>
                  </a:gs>
                  <a:gs pos="100000">
                    <a:srgbClr val="808080"/>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grpSp>
      </p:grpSp>
      <p:sp>
        <p:nvSpPr>
          <p:cNvPr id="12328" name="Freeform 40"/>
          <p:cNvSpPr>
            <a:spLocks/>
          </p:cNvSpPr>
          <p:nvPr/>
        </p:nvSpPr>
        <p:spPr bwMode="auto">
          <a:xfrm>
            <a:off x="7208985" y="1844724"/>
            <a:ext cx="482600" cy="990600"/>
          </a:xfrm>
          <a:custGeom>
            <a:avLst/>
            <a:gdLst>
              <a:gd name="T0" fmla="*/ 0 w 304"/>
              <a:gd name="T1" fmla="*/ 0 h 624"/>
              <a:gd name="T2" fmla="*/ 2147483647 w 304"/>
              <a:gd name="T3" fmla="*/ 2147483647 h 624"/>
              <a:gd name="T4" fmla="*/ 0 w 304"/>
              <a:gd name="T5" fmla="*/ 2147483647 h 624"/>
              <a:gd name="T6" fmla="*/ 0 w 304"/>
              <a:gd name="T7" fmla="*/ 0 h 624"/>
              <a:gd name="T8" fmla="*/ 0 60000 65536"/>
              <a:gd name="T9" fmla="*/ 0 60000 65536"/>
              <a:gd name="T10" fmla="*/ 0 60000 65536"/>
              <a:gd name="T11" fmla="*/ 0 60000 65536"/>
              <a:gd name="T12" fmla="*/ 0 w 304"/>
              <a:gd name="T13" fmla="*/ 0 h 624"/>
              <a:gd name="T14" fmla="*/ 304 w 304"/>
              <a:gd name="T15" fmla="*/ 624 h 624"/>
            </a:gdLst>
            <a:ahLst/>
            <a:cxnLst>
              <a:cxn ang="T8">
                <a:pos x="T0" y="T1"/>
              </a:cxn>
              <a:cxn ang="T9">
                <a:pos x="T2" y="T3"/>
              </a:cxn>
              <a:cxn ang="T10">
                <a:pos x="T4" y="T5"/>
              </a:cxn>
              <a:cxn ang="T11">
                <a:pos x="T6" y="T7"/>
              </a:cxn>
            </a:cxnLst>
            <a:rect l="T12" t="T13" r="T14" b="T15"/>
            <a:pathLst>
              <a:path w="304" h="624">
                <a:moveTo>
                  <a:pt x="0" y="0"/>
                </a:moveTo>
                <a:lnTo>
                  <a:pt x="304" y="551"/>
                </a:lnTo>
                <a:lnTo>
                  <a:pt x="0" y="624"/>
                </a:lnTo>
                <a:lnTo>
                  <a:pt x="0" y="0"/>
                </a:lnTo>
                <a:close/>
              </a:path>
            </a:pathLst>
          </a:custGeom>
          <a:gradFill rotWithShape="1">
            <a:gsLst>
              <a:gs pos="0">
                <a:srgbClr val="CDCDCD"/>
              </a:gs>
              <a:gs pos="100000">
                <a:srgbClr val="FFFFFF"/>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sp>
        <p:nvSpPr>
          <p:cNvPr id="14357" name="Text Box 42"/>
          <p:cNvSpPr txBox="1">
            <a:spLocks noChangeArrowheads="1"/>
          </p:cNvSpPr>
          <p:nvPr/>
        </p:nvSpPr>
        <p:spPr bwMode="auto">
          <a:xfrm>
            <a:off x="6723154" y="6018885"/>
            <a:ext cx="24208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3200" b="1" i="1">
                <a:latin typeface="Times New Roman" panose="02020603050405020304" pitchFamily="18" charset="0"/>
                <a:cs typeface="Times New Roman" panose="02020603050405020304" pitchFamily="18" charset="0"/>
              </a:rPr>
              <a:t>Mảnh len</a:t>
            </a:r>
          </a:p>
        </p:txBody>
      </p:sp>
      <p:sp>
        <p:nvSpPr>
          <p:cNvPr id="3" name="TextBox 2"/>
          <p:cNvSpPr txBox="1"/>
          <p:nvPr/>
        </p:nvSpPr>
        <p:spPr>
          <a:xfrm>
            <a:off x="8387675" y="1708806"/>
            <a:ext cx="3284438"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Mảnh phim nhựa</a:t>
            </a:r>
          </a:p>
        </p:txBody>
      </p:sp>
      <p:sp>
        <p:nvSpPr>
          <p:cNvPr id="4" name="Rectangle 3"/>
          <p:cNvSpPr/>
          <p:nvPr/>
        </p:nvSpPr>
        <p:spPr>
          <a:xfrm>
            <a:off x="246967" y="2952108"/>
            <a:ext cx="5278735" cy="1569660"/>
          </a:xfrm>
          <a:prstGeom prst="rect">
            <a:avLst/>
          </a:prstGeom>
        </p:spPr>
        <p:txBody>
          <a:bodyPr wrap="square">
            <a:spAutoFit/>
          </a:bodyPr>
          <a:lstStyle/>
          <a:p>
            <a:pPr>
              <a:spcBef>
                <a:spcPct val="50000"/>
              </a:spcBef>
              <a:defRPr/>
            </a:pPr>
            <a:r>
              <a:rPr lang="en-US" altLang="en-US" sz="3200">
                <a:latin typeface="Times New Roman" panose="02020603050405020304" pitchFamily="18" charset="0"/>
                <a:cs typeface="Times New Roman" panose="02020603050405020304" pitchFamily="18" charset="0"/>
              </a:rPr>
              <a:t>-   Sau đó thay bằng mảnh phim được cọ xát bằng mảnh len</a:t>
            </a:r>
            <a:endParaRPr lang="en-US" altLang="en-US" sz="3200"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82589" y="701379"/>
            <a:ext cx="6726735" cy="1384995"/>
          </a:xfrm>
          <a:prstGeom prst="rect">
            <a:avLst/>
          </a:prstGeom>
          <a:noFill/>
        </p:spPr>
        <p:txBody>
          <a:bodyPr wrap="square" rtlCol="0">
            <a:spAutoFit/>
          </a:bodyPr>
          <a:lstStyle/>
          <a:p>
            <a:pPr>
              <a:defRPr/>
            </a:pPr>
            <a:r>
              <a:rPr lang="en-US" sz="2800" b="1">
                <a:solidFill>
                  <a:srgbClr val="FF0000"/>
                </a:solidFill>
                <a:latin typeface="Times New Roman" pitchFamily="18" charset="0"/>
                <a:cs typeface="Times New Roman" pitchFamily="18" charset="0"/>
              </a:rPr>
              <a:t>I. SỰ NHIỄM ĐIỆN DO CỌ XÁT.</a:t>
            </a:r>
          </a:p>
          <a:p>
            <a:pPr>
              <a:defRPr/>
            </a:pPr>
            <a:r>
              <a:rPr lang="en-US" sz="2800">
                <a:latin typeface="Times New Roman" pitchFamily="18" charset="0"/>
                <a:cs typeface="Times New Roman" pitchFamily="18" charset="0"/>
              </a:rPr>
              <a:t>1. Làm vật nhiễm điện bằng cách cọ xát.</a:t>
            </a:r>
          </a:p>
          <a:p>
            <a:r>
              <a:rPr lang="en-US" sz="2800" b="1" i="1">
                <a:latin typeface="Times New Roman" panose="02020603050405020304" pitchFamily="18" charset="0"/>
                <a:cs typeface="Times New Roman" panose="02020603050405020304" pitchFamily="18" charset="0"/>
              </a:rPr>
              <a:t>Thí nghiệm 1</a:t>
            </a:r>
          </a:p>
        </p:txBody>
      </p:sp>
      <p:sp>
        <p:nvSpPr>
          <p:cNvPr id="46" name="TextBox 45"/>
          <p:cNvSpPr txBox="1"/>
          <p:nvPr/>
        </p:nvSpPr>
        <p:spPr>
          <a:xfrm>
            <a:off x="3588026" y="69574"/>
            <a:ext cx="5128591" cy="584775"/>
          </a:xfrm>
          <a:prstGeom prst="rect">
            <a:avLst/>
          </a:prstGeom>
          <a:noFill/>
        </p:spPr>
        <p:txBody>
          <a:bodyPr wrap="square" rtlCol="0">
            <a:spAutoFit/>
          </a:bodyPr>
          <a:lstStyle/>
          <a:p>
            <a:r>
              <a:rPr lang="en-US" sz="3200" b="1">
                <a:solidFill>
                  <a:srgbClr val="0070C0"/>
                </a:solidFill>
                <a:latin typeface="Times New Roman" pitchFamily="18" charset="0"/>
                <a:cs typeface="Times New Roman" pitchFamily="18" charset="0"/>
              </a:rPr>
              <a:t>BÀI 20: SỰ NHIỄM ĐIỆN </a:t>
            </a:r>
          </a:p>
        </p:txBody>
      </p:sp>
    </p:spTree>
    <p:extLst>
      <p:ext uri="{BB962C8B-B14F-4D97-AF65-F5344CB8AC3E}">
        <p14:creationId xmlns:p14="http://schemas.microsoft.com/office/powerpoint/2010/main" val="12832240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decel="50000" fill="hold" nodeType="clickEffect">
                                  <p:stCondLst>
                                    <p:cond delay="0"/>
                                  </p:stCondLst>
                                  <p:childTnLst>
                                    <p:animMotion origin="layout" path="M -1.11111E-6 -6.27224E-6 C 0.04027 0.01016 0.08055 0.02033 0.1 0.06655 C 0.11944 0.11277 0.13611 0.2311 0.11666 0.27732 C 0.09722 0.32354 0.04027 0.33371 -0.01667 0.34388 " pathEditMode="relative" ptsTypes="aaaA">
                                      <p:cBhvr>
                                        <p:cTn id="12" dur="2000" fill="hold"/>
                                        <p:tgtEl>
                                          <p:spTgt spid="2"/>
                                        </p:tgtEl>
                                        <p:attrNameLst>
                                          <p:attrName>ppt_x</p:attrName>
                                          <p:attrName>ppt_y</p:attrName>
                                        </p:attrNameLst>
                                      </p:cBhvr>
                                    </p:animMotion>
                                  </p:childTnLst>
                                </p:cTn>
                              </p:par>
                            </p:childTnLst>
                          </p:cTn>
                        </p:par>
                        <p:par>
                          <p:cTn id="13" fill="hold" nodeType="afterGroup">
                            <p:stCondLst>
                              <p:cond delay="2000"/>
                            </p:stCondLst>
                            <p:childTnLst>
                              <p:par>
                                <p:cTn id="14" presetID="35" presetClass="path" presetSubtype="0" repeatCount="10000" autoRev="1" fill="hold" nodeType="afterEffect">
                                  <p:stCondLst>
                                    <p:cond delay="0"/>
                                  </p:stCondLst>
                                  <p:childTnLst>
                                    <p:animMotion origin="layout" path="M -0.01667 0.34389 L -0.17639 0.34389 " pathEditMode="relative" rAng="0" ptsTypes="AA">
                                      <p:cBhvr>
                                        <p:cTn id="15" dur="250" fill="hold"/>
                                        <p:tgtEl>
                                          <p:spTgt spid="2"/>
                                        </p:tgtEl>
                                        <p:attrNameLst>
                                          <p:attrName>ppt_x</p:attrName>
                                          <p:attrName>ppt_y</p:attrName>
                                        </p:attrNameLst>
                                      </p:cBhvr>
                                      <p:rCtr x="-8000" y="0"/>
                                    </p:animMotion>
                                  </p:childTnLst>
                                </p:cTn>
                              </p:par>
                            </p:childTnLst>
                          </p:cTn>
                        </p:par>
                        <p:par>
                          <p:cTn id="16" fill="hold" nodeType="afterGroup">
                            <p:stCondLst>
                              <p:cond delay="7000"/>
                            </p:stCondLst>
                            <p:childTnLst>
                              <p:par>
                                <p:cTn id="17" presetID="0" presetClass="path" presetSubtype="0" accel="50000" decel="50000" fill="hold" nodeType="afterEffect">
                                  <p:stCondLst>
                                    <p:cond delay="0"/>
                                  </p:stCondLst>
                                  <p:childTnLst>
                                    <p:animMotion origin="layout" path="M -0.01667 0.34389 C 0.00156 0.3462 0.06319 0.35914 0.09236 0.35821 C 0.12152 0.35729 0.13871 0.37439 0.15816 0.3388 C 0.1776 0.30321 0.23437 0.20037 0.20937 0.14398 C 0.18437 0.08759 0.05017 0.03004 0.00833 2.18858E-6 " pathEditMode="relative" rAng="0" ptsTypes="aaaaa">
                                      <p:cBhvr>
                                        <p:cTn id="18" dur="2000" fill="hold"/>
                                        <p:tgtEl>
                                          <p:spTgt spid="2"/>
                                        </p:tgtEl>
                                        <p:attrNameLst>
                                          <p:attrName>ppt_x</p:attrName>
                                          <p:attrName>ppt_y</p:attrName>
                                        </p:attrNameLst>
                                      </p:cBhvr>
                                      <p:rCtr x="12600" y="-15700"/>
                                    </p:animMotion>
                                  </p:childTnLst>
                                </p:cTn>
                              </p:par>
                            </p:childTnLst>
                          </p:cTn>
                        </p:par>
                        <p:par>
                          <p:cTn id="19" fill="hold" nodeType="afterGroup">
                            <p:stCondLst>
                              <p:cond delay="9000"/>
                            </p:stCondLst>
                            <p:childTnLst>
                              <p:par>
                                <p:cTn id="20" presetID="8" presetClass="emph" presetSubtype="0" fill="hold" nodeType="afterEffect">
                                  <p:stCondLst>
                                    <p:cond delay="0"/>
                                  </p:stCondLst>
                                  <p:childTnLst>
                                    <p:animRot by="-1800000">
                                      <p:cBhvr>
                                        <p:cTn id="21" dur="2000" fill="hold"/>
                                        <p:tgtEl>
                                          <p:spTgt spid="6"/>
                                        </p:tgtEl>
                                        <p:attrNameLst>
                                          <p:attrName>r</p:attrName>
                                        </p:attrNameLst>
                                      </p:cBhvr>
                                    </p:animRot>
                                  </p:childTnLst>
                                </p:cTn>
                              </p:par>
                            </p:childTnLst>
                          </p:cTn>
                        </p:par>
                        <p:par>
                          <p:cTn id="22" fill="hold" nodeType="afterGroup">
                            <p:stCondLst>
                              <p:cond delay="11000"/>
                            </p:stCondLst>
                            <p:childTnLst>
                              <p:par>
                                <p:cTn id="23" presetID="10" presetClass="entr" presetSubtype="0" fill="hold" grpId="0" nodeType="afterEffect">
                                  <p:stCondLst>
                                    <p:cond delay="0"/>
                                  </p:stCondLst>
                                  <p:childTnLst>
                                    <p:set>
                                      <p:cBhvr>
                                        <p:cTn id="24" dur="1" fill="hold">
                                          <p:stCondLst>
                                            <p:cond delay="0"/>
                                          </p:stCondLst>
                                        </p:cTn>
                                        <p:tgtEl>
                                          <p:spTgt spid="12328"/>
                                        </p:tgtEl>
                                        <p:attrNameLst>
                                          <p:attrName>style.visibility</p:attrName>
                                        </p:attrNameLst>
                                      </p:cBhvr>
                                      <p:to>
                                        <p:strVal val="visible"/>
                                      </p:to>
                                    </p:set>
                                    <p:animEffect transition="in" filter="fade">
                                      <p:cBhvr>
                                        <p:cTn id="25" dur="1000"/>
                                        <p:tgtEl>
                                          <p:spTgt spid="12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33206" y="2248635"/>
            <a:ext cx="8534400" cy="4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Sự hình thành liên kết cộng hoá trị của Cl2">
            <a:hlinkClick r:id="" action="ppaction://media"/>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00699" y="2431681"/>
            <a:ext cx="7999413" cy="33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2589" y="701379"/>
            <a:ext cx="6726735" cy="1384995"/>
          </a:xfrm>
          <a:prstGeom prst="rect">
            <a:avLst/>
          </a:prstGeom>
          <a:noFill/>
        </p:spPr>
        <p:txBody>
          <a:bodyPr wrap="square" rtlCol="0">
            <a:spAutoFit/>
          </a:bodyPr>
          <a:lstStyle/>
          <a:p>
            <a:pPr>
              <a:defRPr/>
            </a:pPr>
            <a:r>
              <a:rPr lang="en-US" sz="2800" b="1">
                <a:solidFill>
                  <a:srgbClr val="FF0000"/>
                </a:solidFill>
                <a:latin typeface="Times New Roman" pitchFamily="18" charset="0"/>
                <a:cs typeface="Times New Roman" pitchFamily="18" charset="0"/>
              </a:rPr>
              <a:t>I. SỰ NHIỄM ĐIỆN DO CỌ XÁT.</a:t>
            </a:r>
          </a:p>
          <a:p>
            <a:pPr>
              <a:defRPr/>
            </a:pPr>
            <a:r>
              <a:rPr lang="en-US" sz="2800">
                <a:latin typeface="Times New Roman" pitchFamily="18" charset="0"/>
                <a:cs typeface="Times New Roman" pitchFamily="18" charset="0"/>
              </a:rPr>
              <a:t>1. Làm vật nhiễm điện bằng cách cọ xát.</a:t>
            </a:r>
          </a:p>
          <a:p>
            <a:r>
              <a:rPr lang="en-US" sz="2800" b="1" i="1">
                <a:latin typeface="Times New Roman" panose="02020603050405020304" pitchFamily="18" charset="0"/>
                <a:cs typeface="Times New Roman" panose="02020603050405020304" pitchFamily="18" charset="0"/>
              </a:rPr>
              <a:t>Thí nghiệm 1</a:t>
            </a:r>
          </a:p>
        </p:txBody>
      </p:sp>
      <p:sp>
        <p:nvSpPr>
          <p:cNvPr id="5" name="TextBox 4"/>
          <p:cNvSpPr txBox="1"/>
          <p:nvPr/>
        </p:nvSpPr>
        <p:spPr>
          <a:xfrm>
            <a:off x="3588026" y="69574"/>
            <a:ext cx="5128591" cy="584775"/>
          </a:xfrm>
          <a:prstGeom prst="rect">
            <a:avLst/>
          </a:prstGeom>
          <a:noFill/>
        </p:spPr>
        <p:txBody>
          <a:bodyPr wrap="square" rtlCol="0">
            <a:spAutoFit/>
          </a:bodyPr>
          <a:lstStyle/>
          <a:p>
            <a:r>
              <a:rPr lang="en-US" sz="3200" b="1">
                <a:solidFill>
                  <a:srgbClr val="0070C0"/>
                </a:solidFill>
                <a:latin typeface="Times New Roman" pitchFamily="18" charset="0"/>
                <a:cs typeface="Times New Roman" pitchFamily="18" charset="0"/>
              </a:rPr>
              <a:t>BÀI 20: SỰ NHIỄM ĐIỆN </a:t>
            </a:r>
          </a:p>
        </p:txBody>
      </p:sp>
    </p:spTree>
    <p:extLst>
      <p:ext uri="{BB962C8B-B14F-4D97-AF65-F5344CB8AC3E}">
        <p14:creationId xmlns:p14="http://schemas.microsoft.com/office/powerpoint/2010/main" val="1751948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6000"/>
            <a:lum/>
          </a:blip>
          <a:srcRect/>
          <a:stretch>
            <a:fillRect t="-9000" b="-9000"/>
          </a:stretch>
        </a:blipFill>
        <a:effectLst/>
      </p:bgPr>
    </p:bg>
    <p:spTree>
      <p:nvGrpSpPr>
        <p:cNvPr id="1" name=""/>
        <p:cNvGrpSpPr/>
        <p:nvPr/>
      </p:nvGrpSpPr>
      <p:grpSpPr>
        <a:xfrm>
          <a:off x="0" y="0"/>
          <a:ext cx="0" cy="0"/>
          <a:chOff x="0" y="0"/>
          <a:chExt cx="0" cy="0"/>
        </a:xfrm>
      </p:grpSpPr>
      <p:sp>
        <p:nvSpPr>
          <p:cNvPr id="45" name="Title 56"/>
          <p:cNvSpPr txBox="1">
            <a:spLocks/>
          </p:cNvSpPr>
          <p:nvPr/>
        </p:nvSpPr>
        <p:spPr>
          <a:xfrm>
            <a:off x="1712909" y="1108165"/>
            <a:ext cx="3429000" cy="5334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ltLang="en-US" sz="2400">
              <a:solidFill>
                <a:srgbClr val="000000"/>
              </a:solidFill>
              <a:latin typeface="Times New Roman" panose="02020603050405020304" pitchFamily="18" charset="0"/>
              <a:cs typeface="Times New Roman" panose="02020603050405020304" pitchFamily="18" charset="0"/>
            </a:endParaRPr>
          </a:p>
        </p:txBody>
      </p:sp>
      <p:grpSp>
        <p:nvGrpSpPr>
          <p:cNvPr id="47" name="Group 9"/>
          <p:cNvGrpSpPr>
            <a:grpSpLocks/>
          </p:cNvGrpSpPr>
          <p:nvPr/>
        </p:nvGrpSpPr>
        <p:grpSpPr bwMode="auto">
          <a:xfrm>
            <a:off x="1186263" y="1602674"/>
            <a:ext cx="10720770" cy="4164013"/>
            <a:chOff x="177" y="1505"/>
            <a:chExt cx="5439" cy="2623"/>
          </a:xfrm>
        </p:grpSpPr>
        <p:sp>
          <p:nvSpPr>
            <p:cNvPr id="48" name="Rectangle 10"/>
            <p:cNvSpPr>
              <a:spLocks noChangeArrowheads="1"/>
            </p:cNvSpPr>
            <p:nvPr/>
          </p:nvSpPr>
          <p:spPr bwMode="auto">
            <a:xfrm>
              <a:off x="4368" y="3616"/>
              <a:ext cx="1248"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latin typeface="Times New Roman" panose="02020603050405020304" pitchFamily="18" charset="0"/>
                <a:cs typeface="Times New Roman" panose="02020603050405020304" pitchFamily="18" charset="0"/>
              </a:endParaRPr>
            </a:p>
          </p:txBody>
        </p:sp>
        <p:sp>
          <p:nvSpPr>
            <p:cNvPr id="49" name="Rectangle 11"/>
            <p:cNvSpPr>
              <a:spLocks noChangeArrowheads="1"/>
            </p:cNvSpPr>
            <p:nvPr/>
          </p:nvSpPr>
          <p:spPr bwMode="auto">
            <a:xfrm>
              <a:off x="3168" y="3616"/>
              <a:ext cx="1200"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latin typeface="Times New Roman" panose="02020603050405020304" pitchFamily="18" charset="0"/>
                <a:cs typeface="Times New Roman" panose="02020603050405020304" pitchFamily="18" charset="0"/>
              </a:endParaRPr>
            </a:p>
          </p:txBody>
        </p:sp>
        <p:sp>
          <p:nvSpPr>
            <p:cNvPr id="50" name="Rectangle 12"/>
            <p:cNvSpPr>
              <a:spLocks noChangeArrowheads="1"/>
            </p:cNvSpPr>
            <p:nvPr/>
          </p:nvSpPr>
          <p:spPr bwMode="auto">
            <a:xfrm>
              <a:off x="2057" y="3616"/>
              <a:ext cx="1111"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latin typeface="Times New Roman" panose="02020603050405020304" pitchFamily="18" charset="0"/>
                <a:cs typeface="Times New Roman" panose="02020603050405020304" pitchFamily="18" charset="0"/>
              </a:endParaRPr>
            </a:p>
          </p:txBody>
        </p:sp>
        <p:sp>
          <p:nvSpPr>
            <p:cNvPr id="51" name="Rectangle 13"/>
            <p:cNvSpPr>
              <a:spLocks noChangeArrowheads="1"/>
            </p:cNvSpPr>
            <p:nvPr/>
          </p:nvSpPr>
          <p:spPr bwMode="auto">
            <a:xfrm>
              <a:off x="192" y="3616"/>
              <a:ext cx="1865"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latin typeface="Times New Roman" panose="02020603050405020304" pitchFamily="18" charset="0"/>
                <a:cs typeface="Times New Roman" panose="02020603050405020304" pitchFamily="18" charset="0"/>
              </a:endParaRPr>
            </a:p>
          </p:txBody>
        </p:sp>
        <p:sp>
          <p:nvSpPr>
            <p:cNvPr id="52" name="Rectangle 14"/>
            <p:cNvSpPr>
              <a:spLocks noChangeArrowheads="1"/>
            </p:cNvSpPr>
            <p:nvPr/>
          </p:nvSpPr>
          <p:spPr bwMode="auto">
            <a:xfrm>
              <a:off x="4368" y="3104"/>
              <a:ext cx="1248"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latin typeface="Times New Roman" panose="02020603050405020304" pitchFamily="18" charset="0"/>
                <a:cs typeface="Times New Roman" panose="02020603050405020304" pitchFamily="18" charset="0"/>
              </a:endParaRPr>
            </a:p>
          </p:txBody>
        </p:sp>
        <p:sp>
          <p:nvSpPr>
            <p:cNvPr id="53" name="Rectangle 15"/>
            <p:cNvSpPr>
              <a:spLocks noChangeArrowheads="1"/>
            </p:cNvSpPr>
            <p:nvPr/>
          </p:nvSpPr>
          <p:spPr bwMode="auto">
            <a:xfrm>
              <a:off x="3168" y="3104"/>
              <a:ext cx="1200"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latin typeface="Times New Roman" panose="02020603050405020304" pitchFamily="18" charset="0"/>
                <a:cs typeface="Times New Roman" panose="02020603050405020304" pitchFamily="18" charset="0"/>
              </a:endParaRPr>
            </a:p>
          </p:txBody>
        </p:sp>
        <p:sp>
          <p:nvSpPr>
            <p:cNvPr id="54" name="Rectangle 16"/>
            <p:cNvSpPr>
              <a:spLocks noChangeArrowheads="1"/>
            </p:cNvSpPr>
            <p:nvPr/>
          </p:nvSpPr>
          <p:spPr bwMode="auto">
            <a:xfrm>
              <a:off x="2057" y="3104"/>
              <a:ext cx="1111"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latin typeface="Times New Roman" panose="02020603050405020304" pitchFamily="18" charset="0"/>
                <a:cs typeface="Times New Roman" panose="02020603050405020304" pitchFamily="18" charset="0"/>
              </a:endParaRPr>
            </a:p>
          </p:txBody>
        </p:sp>
        <p:sp>
          <p:nvSpPr>
            <p:cNvPr id="55" name="Rectangle 17"/>
            <p:cNvSpPr>
              <a:spLocks noChangeArrowheads="1"/>
            </p:cNvSpPr>
            <p:nvPr/>
          </p:nvSpPr>
          <p:spPr bwMode="auto">
            <a:xfrm>
              <a:off x="192" y="3104"/>
              <a:ext cx="1865"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latin typeface="Times New Roman" panose="02020603050405020304" pitchFamily="18" charset="0"/>
                <a:cs typeface="Times New Roman" panose="02020603050405020304" pitchFamily="18" charset="0"/>
              </a:endParaRPr>
            </a:p>
          </p:txBody>
        </p:sp>
        <p:sp>
          <p:nvSpPr>
            <p:cNvPr id="56" name="Rectangle 18"/>
            <p:cNvSpPr>
              <a:spLocks noChangeArrowheads="1"/>
            </p:cNvSpPr>
            <p:nvPr/>
          </p:nvSpPr>
          <p:spPr bwMode="auto">
            <a:xfrm>
              <a:off x="4368" y="2592"/>
              <a:ext cx="1248"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latin typeface="Times New Roman" panose="02020603050405020304" pitchFamily="18" charset="0"/>
                <a:cs typeface="Times New Roman" panose="02020603050405020304" pitchFamily="18" charset="0"/>
              </a:endParaRPr>
            </a:p>
          </p:txBody>
        </p:sp>
        <p:sp>
          <p:nvSpPr>
            <p:cNvPr id="57" name="Rectangle 19"/>
            <p:cNvSpPr>
              <a:spLocks noChangeArrowheads="1"/>
            </p:cNvSpPr>
            <p:nvPr/>
          </p:nvSpPr>
          <p:spPr bwMode="auto">
            <a:xfrm>
              <a:off x="3168" y="2592"/>
              <a:ext cx="1200"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latin typeface="Times New Roman" panose="02020603050405020304" pitchFamily="18" charset="0"/>
                <a:cs typeface="Times New Roman" panose="02020603050405020304" pitchFamily="18" charset="0"/>
              </a:endParaRPr>
            </a:p>
          </p:txBody>
        </p:sp>
        <p:sp>
          <p:nvSpPr>
            <p:cNvPr id="58" name="Rectangle 20"/>
            <p:cNvSpPr>
              <a:spLocks noChangeArrowheads="1"/>
            </p:cNvSpPr>
            <p:nvPr/>
          </p:nvSpPr>
          <p:spPr bwMode="auto">
            <a:xfrm>
              <a:off x="2057" y="2592"/>
              <a:ext cx="1111"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latin typeface="Times New Roman" panose="02020603050405020304" pitchFamily="18" charset="0"/>
                <a:cs typeface="Times New Roman" panose="02020603050405020304" pitchFamily="18" charset="0"/>
              </a:endParaRPr>
            </a:p>
          </p:txBody>
        </p:sp>
        <p:sp>
          <p:nvSpPr>
            <p:cNvPr id="59" name="Rectangle 21"/>
            <p:cNvSpPr>
              <a:spLocks noChangeArrowheads="1"/>
            </p:cNvSpPr>
            <p:nvPr/>
          </p:nvSpPr>
          <p:spPr bwMode="auto">
            <a:xfrm>
              <a:off x="192" y="2592"/>
              <a:ext cx="1865"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latin typeface="Times New Roman" panose="02020603050405020304" pitchFamily="18" charset="0"/>
                <a:cs typeface="Times New Roman" panose="02020603050405020304" pitchFamily="18" charset="0"/>
              </a:endParaRPr>
            </a:p>
          </p:txBody>
        </p:sp>
        <p:sp>
          <p:nvSpPr>
            <p:cNvPr id="60" name="Rectangle 22"/>
            <p:cNvSpPr>
              <a:spLocks noChangeArrowheads="1"/>
            </p:cNvSpPr>
            <p:nvPr/>
          </p:nvSpPr>
          <p:spPr bwMode="auto">
            <a:xfrm>
              <a:off x="4368" y="2080"/>
              <a:ext cx="1248"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latin typeface="Times New Roman" panose="02020603050405020304" pitchFamily="18" charset="0"/>
                <a:cs typeface="Times New Roman" panose="02020603050405020304" pitchFamily="18" charset="0"/>
              </a:endParaRPr>
            </a:p>
          </p:txBody>
        </p:sp>
        <p:sp>
          <p:nvSpPr>
            <p:cNvPr id="61" name="Rectangle 23"/>
            <p:cNvSpPr>
              <a:spLocks noChangeArrowheads="1"/>
            </p:cNvSpPr>
            <p:nvPr/>
          </p:nvSpPr>
          <p:spPr bwMode="auto">
            <a:xfrm>
              <a:off x="3168" y="2080"/>
              <a:ext cx="1200"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latin typeface="Times New Roman" panose="02020603050405020304" pitchFamily="18" charset="0"/>
                <a:cs typeface="Times New Roman" panose="02020603050405020304" pitchFamily="18" charset="0"/>
              </a:endParaRPr>
            </a:p>
          </p:txBody>
        </p:sp>
        <p:sp>
          <p:nvSpPr>
            <p:cNvPr id="62" name="Rectangle 24"/>
            <p:cNvSpPr>
              <a:spLocks noChangeArrowheads="1"/>
            </p:cNvSpPr>
            <p:nvPr/>
          </p:nvSpPr>
          <p:spPr bwMode="auto">
            <a:xfrm>
              <a:off x="2057" y="2080"/>
              <a:ext cx="1111"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latin typeface="Times New Roman" panose="02020603050405020304" pitchFamily="18" charset="0"/>
                <a:cs typeface="Times New Roman" panose="02020603050405020304" pitchFamily="18" charset="0"/>
              </a:endParaRPr>
            </a:p>
          </p:txBody>
        </p:sp>
        <p:sp>
          <p:nvSpPr>
            <p:cNvPr id="63" name="Rectangle 25"/>
            <p:cNvSpPr>
              <a:spLocks noChangeArrowheads="1"/>
            </p:cNvSpPr>
            <p:nvPr/>
          </p:nvSpPr>
          <p:spPr bwMode="auto">
            <a:xfrm>
              <a:off x="192" y="2080"/>
              <a:ext cx="1865"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latin typeface="Times New Roman" panose="02020603050405020304" pitchFamily="18" charset="0"/>
                <a:cs typeface="Times New Roman" panose="02020603050405020304" pitchFamily="18" charset="0"/>
              </a:endParaRPr>
            </a:p>
          </p:txBody>
        </p:sp>
        <p:sp>
          <p:nvSpPr>
            <p:cNvPr id="64" name="Rectangle 26"/>
            <p:cNvSpPr>
              <a:spLocks noChangeArrowheads="1"/>
            </p:cNvSpPr>
            <p:nvPr/>
          </p:nvSpPr>
          <p:spPr bwMode="auto">
            <a:xfrm>
              <a:off x="4368" y="1568"/>
              <a:ext cx="1248"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latin typeface="Times New Roman" panose="02020603050405020304" pitchFamily="18" charset="0"/>
                <a:cs typeface="Times New Roman" panose="02020603050405020304" pitchFamily="18" charset="0"/>
              </a:endParaRPr>
            </a:p>
          </p:txBody>
        </p:sp>
        <p:sp>
          <p:nvSpPr>
            <p:cNvPr id="65" name="Rectangle 27"/>
            <p:cNvSpPr>
              <a:spLocks noChangeArrowheads="1"/>
            </p:cNvSpPr>
            <p:nvPr/>
          </p:nvSpPr>
          <p:spPr bwMode="auto">
            <a:xfrm>
              <a:off x="3168" y="1568"/>
              <a:ext cx="1200"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latin typeface="Times New Roman" panose="02020603050405020304" pitchFamily="18" charset="0"/>
                <a:cs typeface="Times New Roman" panose="02020603050405020304" pitchFamily="18" charset="0"/>
              </a:endParaRPr>
            </a:p>
          </p:txBody>
        </p:sp>
        <p:sp>
          <p:nvSpPr>
            <p:cNvPr id="66" name="Rectangle 28"/>
            <p:cNvSpPr>
              <a:spLocks noChangeArrowheads="1"/>
            </p:cNvSpPr>
            <p:nvPr/>
          </p:nvSpPr>
          <p:spPr bwMode="auto">
            <a:xfrm>
              <a:off x="2057" y="1568"/>
              <a:ext cx="1111"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latin typeface="Times New Roman" panose="02020603050405020304" pitchFamily="18" charset="0"/>
                <a:cs typeface="Times New Roman" panose="02020603050405020304" pitchFamily="18" charset="0"/>
              </a:endParaRPr>
            </a:p>
          </p:txBody>
        </p:sp>
        <p:sp>
          <p:nvSpPr>
            <p:cNvPr id="67" name="Rectangle 29"/>
            <p:cNvSpPr>
              <a:spLocks noChangeArrowheads="1"/>
            </p:cNvSpPr>
            <p:nvPr/>
          </p:nvSpPr>
          <p:spPr bwMode="auto">
            <a:xfrm>
              <a:off x="192" y="1568"/>
              <a:ext cx="1865"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US" altLang="en-US" sz="2800">
                <a:latin typeface="Times New Roman" panose="02020603050405020304" pitchFamily="18" charset="0"/>
                <a:cs typeface="Times New Roman" panose="02020603050405020304" pitchFamily="18" charset="0"/>
              </a:endParaRPr>
            </a:p>
          </p:txBody>
        </p:sp>
        <p:sp>
          <p:nvSpPr>
            <p:cNvPr id="68" name="Line 30"/>
            <p:cNvSpPr>
              <a:spLocks noChangeShapeType="1"/>
            </p:cNvSpPr>
            <p:nvPr/>
          </p:nvSpPr>
          <p:spPr bwMode="auto">
            <a:xfrm>
              <a:off x="192" y="1568"/>
              <a:ext cx="5424"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69" name="Line 31"/>
            <p:cNvSpPr>
              <a:spLocks noChangeShapeType="1"/>
            </p:cNvSpPr>
            <p:nvPr/>
          </p:nvSpPr>
          <p:spPr bwMode="auto">
            <a:xfrm>
              <a:off x="192" y="2080"/>
              <a:ext cx="54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70" name="Line 32"/>
            <p:cNvSpPr>
              <a:spLocks noChangeShapeType="1"/>
            </p:cNvSpPr>
            <p:nvPr/>
          </p:nvSpPr>
          <p:spPr bwMode="auto">
            <a:xfrm>
              <a:off x="192" y="2592"/>
              <a:ext cx="54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71" name="Line 33"/>
            <p:cNvSpPr>
              <a:spLocks noChangeShapeType="1"/>
            </p:cNvSpPr>
            <p:nvPr/>
          </p:nvSpPr>
          <p:spPr bwMode="auto">
            <a:xfrm>
              <a:off x="192" y="3104"/>
              <a:ext cx="54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72" name="Line 34"/>
            <p:cNvSpPr>
              <a:spLocks noChangeShapeType="1"/>
            </p:cNvSpPr>
            <p:nvPr/>
          </p:nvSpPr>
          <p:spPr bwMode="auto">
            <a:xfrm>
              <a:off x="192" y="3616"/>
              <a:ext cx="54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73" name="Line 35"/>
            <p:cNvSpPr>
              <a:spLocks noChangeShapeType="1"/>
            </p:cNvSpPr>
            <p:nvPr/>
          </p:nvSpPr>
          <p:spPr bwMode="auto">
            <a:xfrm>
              <a:off x="192" y="4128"/>
              <a:ext cx="5424" cy="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74" name="Line 36"/>
            <p:cNvSpPr>
              <a:spLocks noChangeShapeType="1"/>
            </p:cNvSpPr>
            <p:nvPr/>
          </p:nvSpPr>
          <p:spPr bwMode="auto">
            <a:xfrm>
              <a:off x="192" y="1568"/>
              <a:ext cx="0" cy="256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75" name="Line 37"/>
            <p:cNvSpPr>
              <a:spLocks noChangeShapeType="1"/>
            </p:cNvSpPr>
            <p:nvPr/>
          </p:nvSpPr>
          <p:spPr bwMode="auto">
            <a:xfrm>
              <a:off x="1816" y="1565"/>
              <a:ext cx="0" cy="25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76" name="Line 38"/>
            <p:cNvSpPr>
              <a:spLocks noChangeShapeType="1"/>
            </p:cNvSpPr>
            <p:nvPr/>
          </p:nvSpPr>
          <p:spPr bwMode="auto">
            <a:xfrm>
              <a:off x="3168" y="1568"/>
              <a:ext cx="0" cy="25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77" name="Line 39"/>
            <p:cNvSpPr>
              <a:spLocks noChangeShapeType="1"/>
            </p:cNvSpPr>
            <p:nvPr/>
          </p:nvSpPr>
          <p:spPr bwMode="auto">
            <a:xfrm>
              <a:off x="4368" y="1568"/>
              <a:ext cx="0" cy="25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78" name="Line 40"/>
            <p:cNvSpPr>
              <a:spLocks noChangeShapeType="1"/>
            </p:cNvSpPr>
            <p:nvPr/>
          </p:nvSpPr>
          <p:spPr bwMode="auto">
            <a:xfrm>
              <a:off x="5616" y="1568"/>
              <a:ext cx="0" cy="2560"/>
            </a:xfrm>
            <a:prstGeom prst="line">
              <a:avLst/>
            </a:prstGeom>
            <a:noFill/>
            <a:ln w="28575" cap="sq">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79" name="Line 41"/>
            <p:cNvSpPr>
              <a:spLocks noChangeShapeType="1"/>
            </p:cNvSpPr>
            <p:nvPr/>
          </p:nvSpPr>
          <p:spPr bwMode="auto">
            <a:xfrm>
              <a:off x="240" y="1584"/>
              <a:ext cx="1576" cy="48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Times New Roman" panose="02020603050405020304" pitchFamily="18" charset="0"/>
                <a:cs typeface="Times New Roman" panose="02020603050405020304" pitchFamily="18" charset="0"/>
              </a:endParaRPr>
            </a:p>
          </p:txBody>
        </p:sp>
        <p:sp>
          <p:nvSpPr>
            <p:cNvPr id="80" name="Text Box 42"/>
            <p:cNvSpPr txBox="1">
              <a:spLocks noChangeArrowheads="1"/>
            </p:cNvSpPr>
            <p:nvPr/>
          </p:nvSpPr>
          <p:spPr bwMode="auto">
            <a:xfrm>
              <a:off x="1122" y="1568"/>
              <a:ext cx="799"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solidFill>
                    <a:srgbClr val="FF0000"/>
                  </a:solidFill>
                  <a:latin typeface="Times New Roman" panose="02020603050405020304" pitchFamily="18" charset="0"/>
                  <a:cs typeface="Times New Roman" panose="02020603050405020304" pitchFamily="18" charset="0"/>
                </a:rPr>
                <a:t>Các vật</a:t>
              </a:r>
            </a:p>
          </p:txBody>
        </p:sp>
        <p:sp>
          <p:nvSpPr>
            <p:cNvPr id="81" name="Text Box 43"/>
            <p:cNvSpPr txBox="1">
              <a:spLocks noChangeArrowheads="1"/>
            </p:cNvSpPr>
            <p:nvPr/>
          </p:nvSpPr>
          <p:spPr bwMode="auto">
            <a:xfrm>
              <a:off x="177" y="1776"/>
              <a:ext cx="127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solidFill>
                    <a:srgbClr val="FF0000"/>
                  </a:solidFill>
                  <a:latin typeface="Times New Roman" panose="02020603050405020304" pitchFamily="18" charset="0"/>
                  <a:cs typeface="Times New Roman" panose="02020603050405020304" pitchFamily="18" charset="0"/>
                </a:rPr>
                <a:t>Vật bị cọ xát</a:t>
              </a:r>
            </a:p>
          </p:txBody>
        </p:sp>
        <p:sp>
          <p:nvSpPr>
            <p:cNvPr id="82" name="Text Box 44"/>
            <p:cNvSpPr txBox="1">
              <a:spLocks noChangeArrowheads="1"/>
            </p:cNvSpPr>
            <p:nvPr/>
          </p:nvSpPr>
          <p:spPr bwMode="auto">
            <a:xfrm>
              <a:off x="1816" y="1672"/>
              <a:ext cx="170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a:solidFill>
                    <a:srgbClr val="FF0000"/>
                  </a:solidFill>
                  <a:latin typeface="Times New Roman" panose="02020603050405020304" pitchFamily="18" charset="0"/>
                  <a:cs typeface="Times New Roman" panose="02020603050405020304" pitchFamily="18" charset="0"/>
                </a:rPr>
                <a:t>Vụn giấy viết</a:t>
              </a:r>
            </a:p>
          </p:txBody>
        </p:sp>
        <p:sp>
          <p:nvSpPr>
            <p:cNvPr id="83" name="Text Box 45"/>
            <p:cNvSpPr txBox="1">
              <a:spLocks noChangeArrowheads="1"/>
            </p:cNvSpPr>
            <p:nvPr/>
          </p:nvSpPr>
          <p:spPr bwMode="auto">
            <a:xfrm>
              <a:off x="3138" y="1728"/>
              <a:ext cx="133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FF0000"/>
                  </a:solidFill>
                  <a:latin typeface="Times New Roman" panose="02020603050405020304" pitchFamily="18" charset="0"/>
                  <a:cs typeface="Times New Roman" panose="02020603050405020304" pitchFamily="18" charset="0"/>
                </a:rPr>
                <a:t>Vụn giấy nilông</a:t>
              </a:r>
            </a:p>
          </p:txBody>
        </p:sp>
        <p:sp>
          <p:nvSpPr>
            <p:cNvPr id="84" name="Text Box 46"/>
            <p:cNvSpPr txBox="1">
              <a:spLocks noChangeArrowheads="1"/>
            </p:cNvSpPr>
            <p:nvPr/>
          </p:nvSpPr>
          <p:spPr bwMode="auto">
            <a:xfrm>
              <a:off x="4348" y="1505"/>
              <a:ext cx="1207"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Quả cầu </a:t>
              </a:r>
            </a:p>
            <a:p>
              <a:pPr algn="ctr" eaLnBrk="1" hangingPunct="1"/>
              <a:r>
                <a:rPr lang="en-US" altLang="en-US" sz="2800" b="1">
                  <a:solidFill>
                    <a:srgbClr val="FF0000"/>
                  </a:solidFill>
                  <a:latin typeface="Times New Roman" panose="02020603050405020304" pitchFamily="18" charset="0"/>
                  <a:cs typeface="Times New Roman" panose="02020603050405020304" pitchFamily="18" charset="0"/>
                </a:rPr>
                <a:t>nhựa xốp</a:t>
              </a:r>
            </a:p>
          </p:txBody>
        </p:sp>
        <p:sp>
          <p:nvSpPr>
            <p:cNvPr id="85" name="Text Box 47"/>
            <p:cNvSpPr txBox="1">
              <a:spLocks noChangeArrowheads="1"/>
            </p:cNvSpPr>
            <p:nvPr/>
          </p:nvSpPr>
          <p:spPr bwMode="auto">
            <a:xfrm>
              <a:off x="288" y="2208"/>
              <a:ext cx="1194"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008000"/>
                  </a:solidFill>
                  <a:latin typeface="Times New Roman" panose="02020603050405020304" pitchFamily="18" charset="0"/>
                  <a:cs typeface="Times New Roman" panose="02020603050405020304" pitchFamily="18" charset="0"/>
                </a:rPr>
                <a:t>Thước nhựa</a:t>
              </a:r>
            </a:p>
          </p:txBody>
        </p:sp>
        <p:sp>
          <p:nvSpPr>
            <p:cNvPr id="86" name="Text Box 48"/>
            <p:cNvSpPr txBox="1">
              <a:spLocks noChangeArrowheads="1"/>
            </p:cNvSpPr>
            <p:nvPr/>
          </p:nvSpPr>
          <p:spPr bwMode="auto">
            <a:xfrm>
              <a:off x="288" y="2688"/>
              <a:ext cx="1549"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008000"/>
                  </a:solidFill>
                  <a:latin typeface="Times New Roman" panose="02020603050405020304" pitchFamily="18" charset="0"/>
                  <a:cs typeface="Times New Roman" panose="02020603050405020304" pitchFamily="18" charset="0"/>
                </a:rPr>
                <a:t>Thanh thủy tinh</a:t>
              </a:r>
            </a:p>
          </p:txBody>
        </p:sp>
        <p:sp>
          <p:nvSpPr>
            <p:cNvPr id="87" name="Text Box 49"/>
            <p:cNvSpPr txBox="1">
              <a:spLocks noChangeArrowheads="1"/>
            </p:cNvSpPr>
            <p:nvPr/>
          </p:nvSpPr>
          <p:spPr bwMode="auto">
            <a:xfrm>
              <a:off x="288" y="3216"/>
              <a:ext cx="123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008000"/>
                  </a:solidFill>
                  <a:latin typeface="Times New Roman" panose="02020603050405020304" pitchFamily="18" charset="0"/>
                  <a:cs typeface="Times New Roman" panose="02020603050405020304" pitchFamily="18" charset="0"/>
                </a:rPr>
                <a:t>Mảnh nilông</a:t>
              </a:r>
            </a:p>
          </p:txBody>
        </p:sp>
        <p:sp>
          <p:nvSpPr>
            <p:cNvPr id="88" name="Text Box 50"/>
            <p:cNvSpPr txBox="1">
              <a:spLocks noChangeArrowheads="1"/>
            </p:cNvSpPr>
            <p:nvPr/>
          </p:nvSpPr>
          <p:spPr bwMode="auto">
            <a:xfrm>
              <a:off x="177" y="3680"/>
              <a:ext cx="165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008000"/>
                  </a:solidFill>
                  <a:latin typeface="Times New Roman" panose="02020603050405020304" pitchFamily="18" charset="0"/>
                  <a:cs typeface="Times New Roman" panose="02020603050405020304" pitchFamily="18" charset="0"/>
                </a:rPr>
                <a:t>Mảnh phim nhựa</a:t>
              </a:r>
            </a:p>
          </p:txBody>
        </p:sp>
      </p:grpSp>
      <p:grpSp>
        <p:nvGrpSpPr>
          <p:cNvPr id="89" name="Group 75"/>
          <p:cNvGrpSpPr>
            <a:grpSpLocks/>
          </p:cNvGrpSpPr>
          <p:nvPr/>
        </p:nvGrpSpPr>
        <p:grpSpPr bwMode="auto">
          <a:xfrm>
            <a:off x="4454523" y="2706780"/>
            <a:ext cx="7035800" cy="523875"/>
            <a:chOff x="2018" y="1250"/>
            <a:chExt cx="4432" cy="330"/>
          </a:xfrm>
        </p:grpSpPr>
        <p:sp>
          <p:nvSpPr>
            <p:cNvPr id="90" name="Text Box 40"/>
            <p:cNvSpPr txBox="1">
              <a:spLocks noChangeArrowheads="1"/>
            </p:cNvSpPr>
            <p:nvPr/>
          </p:nvSpPr>
          <p:spPr bwMode="auto">
            <a:xfrm>
              <a:off x="2018" y="1253"/>
              <a:ext cx="128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b="1">
                  <a:solidFill>
                    <a:srgbClr val="CC0000"/>
                  </a:solidFill>
                  <a:latin typeface="Times New Roman" panose="02020603050405020304" pitchFamily="18" charset="0"/>
                  <a:cs typeface="Times New Roman" panose="02020603050405020304" pitchFamily="18" charset="0"/>
                </a:rPr>
                <a:t>Hút</a:t>
              </a:r>
            </a:p>
          </p:txBody>
        </p:sp>
        <p:sp>
          <p:nvSpPr>
            <p:cNvPr id="91" name="Text Box 54"/>
            <p:cNvSpPr txBox="1">
              <a:spLocks noChangeArrowheads="1"/>
            </p:cNvSpPr>
            <p:nvPr/>
          </p:nvSpPr>
          <p:spPr bwMode="auto">
            <a:xfrm>
              <a:off x="3490" y="1250"/>
              <a:ext cx="128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b="1">
                  <a:solidFill>
                    <a:srgbClr val="CC0000"/>
                  </a:solidFill>
                  <a:latin typeface="Times New Roman" panose="02020603050405020304" pitchFamily="18" charset="0"/>
                  <a:cs typeface="Times New Roman" panose="02020603050405020304" pitchFamily="18" charset="0"/>
                </a:rPr>
                <a:t>Hút</a:t>
              </a:r>
            </a:p>
          </p:txBody>
        </p:sp>
        <p:sp>
          <p:nvSpPr>
            <p:cNvPr id="92" name="Text Box 55"/>
            <p:cNvSpPr txBox="1">
              <a:spLocks noChangeArrowheads="1"/>
            </p:cNvSpPr>
            <p:nvPr/>
          </p:nvSpPr>
          <p:spPr bwMode="auto">
            <a:xfrm>
              <a:off x="5168" y="1250"/>
              <a:ext cx="128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b="1">
                  <a:solidFill>
                    <a:srgbClr val="CC0000"/>
                  </a:solidFill>
                  <a:latin typeface="Times New Roman" panose="02020603050405020304" pitchFamily="18" charset="0"/>
                  <a:cs typeface="Times New Roman" panose="02020603050405020304" pitchFamily="18" charset="0"/>
                </a:rPr>
                <a:t>Hút</a:t>
              </a:r>
            </a:p>
          </p:txBody>
        </p:sp>
      </p:grpSp>
      <p:grpSp>
        <p:nvGrpSpPr>
          <p:cNvPr id="93" name="Group 75"/>
          <p:cNvGrpSpPr>
            <a:grpSpLocks/>
          </p:cNvGrpSpPr>
          <p:nvPr/>
        </p:nvGrpSpPr>
        <p:grpSpPr bwMode="auto">
          <a:xfrm>
            <a:off x="4456111" y="3441794"/>
            <a:ext cx="7034213" cy="560388"/>
            <a:chOff x="2018" y="1232"/>
            <a:chExt cx="4431" cy="353"/>
          </a:xfrm>
        </p:grpSpPr>
        <p:sp>
          <p:nvSpPr>
            <p:cNvPr id="94" name="Text Box 40"/>
            <p:cNvSpPr txBox="1">
              <a:spLocks noChangeArrowheads="1"/>
            </p:cNvSpPr>
            <p:nvPr/>
          </p:nvSpPr>
          <p:spPr bwMode="auto">
            <a:xfrm>
              <a:off x="2018" y="1253"/>
              <a:ext cx="128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b="1">
                  <a:solidFill>
                    <a:srgbClr val="CC0000"/>
                  </a:solidFill>
                  <a:latin typeface="Times New Roman" panose="02020603050405020304" pitchFamily="18" charset="0"/>
                  <a:cs typeface="Times New Roman" panose="02020603050405020304" pitchFamily="18" charset="0"/>
                </a:rPr>
                <a:t>Hút</a:t>
              </a:r>
            </a:p>
          </p:txBody>
        </p:sp>
        <p:sp>
          <p:nvSpPr>
            <p:cNvPr id="95" name="Text Box 54"/>
            <p:cNvSpPr txBox="1">
              <a:spLocks noChangeArrowheads="1"/>
            </p:cNvSpPr>
            <p:nvPr/>
          </p:nvSpPr>
          <p:spPr bwMode="auto">
            <a:xfrm>
              <a:off x="3514" y="1258"/>
              <a:ext cx="128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b="1">
                  <a:solidFill>
                    <a:srgbClr val="CC0000"/>
                  </a:solidFill>
                  <a:latin typeface="Times New Roman" panose="02020603050405020304" pitchFamily="18" charset="0"/>
                  <a:cs typeface="Times New Roman" panose="02020603050405020304" pitchFamily="18" charset="0"/>
                </a:rPr>
                <a:t>Hút</a:t>
              </a:r>
            </a:p>
          </p:txBody>
        </p:sp>
        <p:sp>
          <p:nvSpPr>
            <p:cNvPr id="96" name="Text Box 55"/>
            <p:cNvSpPr txBox="1">
              <a:spLocks noChangeArrowheads="1"/>
            </p:cNvSpPr>
            <p:nvPr/>
          </p:nvSpPr>
          <p:spPr bwMode="auto">
            <a:xfrm>
              <a:off x="5167" y="1232"/>
              <a:ext cx="128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b="1">
                  <a:solidFill>
                    <a:srgbClr val="CC0000"/>
                  </a:solidFill>
                  <a:latin typeface="Times New Roman" panose="02020603050405020304" pitchFamily="18" charset="0"/>
                  <a:cs typeface="Times New Roman" panose="02020603050405020304" pitchFamily="18" charset="0"/>
                </a:rPr>
                <a:t>Hút</a:t>
              </a:r>
            </a:p>
          </p:txBody>
        </p:sp>
      </p:grpSp>
      <p:grpSp>
        <p:nvGrpSpPr>
          <p:cNvPr id="97" name="Group 75"/>
          <p:cNvGrpSpPr>
            <a:grpSpLocks/>
          </p:cNvGrpSpPr>
          <p:nvPr/>
        </p:nvGrpSpPr>
        <p:grpSpPr bwMode="auto">
          <a:xfrm>
            <a:off x="4532310" y="4229194"/>
            <a:ext cx="7081838" cy="614363"/>
            <a:chOff x="2018" y="1200"/>
            <a:chExt cx="4461" cy="387"/>
          </a:xfrm>
        </p:grpSpPr>
        <p:sp>
          <p:nvSpPr>
            <p:cNvPr id="98" name="Text Box 40"/>
            <p:cNvSpPr txBox="1">
              <a:spLocks noChangeArrowheads="1"/>
            </p:cNvSpPr>
            <p:nvPr/>
          </p:nvSpPr>
          <p:spPr bwMode="auto">
            <a:xfrm>
              <a:off x="2018" y="1253"/>
              <a:ext cx="128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b="1">
                  <a:solidFill>
                    <a:srgbClr val="CC0000"/>
                  </a:solidFill>
                  <a:latin typeface="Times New Roman" panose="02020603050405020304" pitchFamily="18" charset="0"/>
                  <a:cs typeface="Times New Roman" panose="02020603050405020304" pitchFamily="18" charset="0"/>
                </a:rPr>
                <a:t>Hút</a:t>
              </a:r>
            </a:p>
          </p:txBody>
        </p:sp>
        <p:sp>
          <p:nvSpPr>
            <p:cNvPr id="99" name="Text Box 54"/>
            <p:cNvSpPr txBox="1">
              <a:spLocks noChangeArrowheads="1"/>
            </p:cNvSpPr>
            <p:nvPr/>
          </p:nvSpPr>
          <p:spPr bwMode="auto">
            <a:xfrm>
              <a:off x="3466" y="1260"/>
              <a:ext cx="128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b="1">
                  <a:solidFill>
                    <a:srgbClr val="CC0000"/>
                  </a:solidFill>
                  <a:latin typeface="Times New Roman" panose="02020603050405020304" pitchFamily="18" charset="0"/>
                  <a:cs typeface="Times New Roman" panose="02020603050405020304" pitchFamily="18" charset="0"/>
                </a:rPr>
                <a:t>Hút</a:t>
              </a:r>
            </a:p>
          </p:txBody>
        </p:sp>
        <p:sp>
          <p:nvSpPr>
            <p:cNvPr id="100" name="Text Box 55"/>
            <p:cNvSpPr txBox="1">
              <a:spLocks noChangeArrowheads="1"/>
            </p:cNvSpPr>
            <p:nvPr/>
          </p:nvSpPr>
          <p:spPr bwMode="auto">
            <a:xfrm>
              <a:off x="5197" y="1200"/>
              <a:ext cx="128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b="1">
                  <a:solidFill>
                    <a:srgbClr val="CC0000"/>
                  </a:solidFill>
                  <a:latin typeface="Times New Roman" panose="02020603050405020304" pitchFamily="18" charset="0"/>
                  <a:cs typeface="Times New Roman" panose="02020603050405020304" pitchFamily="18" charset="0"/>
                </a:rPr>
                <a:t>Hút</a:t>
              </a:r>
            </a:p>
          </p:txBody>
        </p:sp>
      </p:grpSp>
      <p:grpSp>
        <p:nvGrpSpPr>
          <p:cNvPr id="101" name="Group 75"/>
          <p:cNvGrpSpPr>
            <a:grpSpLocks/>
          </p:cNvGrpSpPr>
          <p:nvPr/>
        </p:nvGrpSpPr>
        <p:grpSpPr bwMode="auto">
          <a:xfrm>
            <a:off x="4532310" y="5018181"/>
            <a:ext cx="7081838" cy="588963"/>
            <a:chOff x="2018" y="1217"/>
            <a:chExt cx="4461" cy="371"/>
          </a:xfrm>
        </p:grpSpPr>
        <p:sp>
          <p:nvSpPr>
            <p:cNvPr id="102" name="Text Box 40"/>
            <p:cNvSpPr txBox="1">
              <a:spLocks noChangeArrowheads="1"/>
            </p:cNvSpPr>
            <p:nvPr/>
          </p:nvSpPr>
          <p:spPr bwMode="auto">
            <a:xfrm>
              <a:off x="2018" y="1253"/>
              <a:ext cx="128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b="1">
                  <a:solidFill>
                    <a:srgbClr val="CC0000"/>
                  </a:solidFill>
                  <a:latin typeface="Times New Roman" panose="02020603050405020304" pitchFamily="18" charset="0"/>
                  <a:cs typeface="Times New Roman" panose="02020603050405020304" pitchFamily="18" charset="0"/>
                </a:rPr>
                <a:t>Hút</a:t>
              </a:r>
            </a:p>
          </p:txBody>
        </p:sp>
        <p:sp>
          <p:nvSpPr>
            <p:cNvPr id="103" name="Text Box 54"/>
            <p:cNvSpPr txBox="1">
              <a:spLocks noChangeArrowheads="1"/>
            </p:cNvSpPr>
            <p:nvPr/>
          </p:nvSpPr>
          <p:spPr bwMode="auto">
            <a:xfrm>
              <a:off x="3512" y="1217"/>
              <a:ext cx="128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b="1">
                  <a:solidFill>
                    <a:srgbClr val="CC0000"/>
                  </a:solidFill>
                  <a:latin typeface="Times New Roman" panose="02020603050405020304" pitchFamily="18" charset="0"/>
                  <a:cs typeface="Times New Roman" panose="02020603050405020304" pitchFamily="18" charset="0"/>
                </a:rPr>
                <a:t>Hút</a:t>
              </a:r>
            </a:p>
          </p:txBody>
        </p:sp>
        <p:sp>
          <p:nvSpPr>
            <p:cNvPr id="104" name="Text Box 55"/>
            <p:cNvSpPr txBox="1">
              <a:spLocks noChangeArrowheads="1"/>
            </p:cNvSpPr>
            <p:nvPr/>
          </p:nvSpPr>
          <p:spPr bwMode="auto">
            <a:xfrm>
              <a:off x="5197" y="1261"/>
              <a:ext cx="128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800" b="1">
                  <a:solidFill>
                    <a:srgbClr val="CC0000"/>
                  </a:solidFill>
                  <a:latin typeface="Times New Roman" panose="02020603050405020304" pitchFamily="18" charset="0"/>
                  <a:cs typeface="Times New Roman" panose="02020603050405020304" pitchFamily="18" charset="0"/>
                </a:rPr>
                <a:t>Hút</a:t>
              </a:r>
            </a:p>
          </p:txBody>
        </p:sp>
      </p:grpSp>
      <p:sp>
        <p:nvSpPr>
          <p:cNvPr id="105" name="TextBox 104"/>
          <p:cNvSpPr txBox="1"/>
          <p:nvPr/>
        </p:nvSpPr>
        <p:spPr>
          <a:xfrm>
            <a:off x="64041" y="524858"/>
            <a:ext cx="6726735" cy="954107"/>
          </a:xfrm>
          <a:prstGeom prst="rect">
            <a:avLst/>
          </a:prstGeom>
          <a:noFill/>
        </p:spPr>
        <p:txBody>
          <a:bodyPr wrap="square" rtlCol="0">
            <a:spAutoFit/>
          </a:bodyPr>
          <a:lstStyle/>
          <a:p>
            <a:pPr>
              <a:defRPr/>
            </a:pPr>
            <a:r>
              <a:rPr lang="en-US" sz="2800" b="1">
                <a:solidFill>
                  <a:srgbClr val="FF0000"/>
                </a:solidFill>
                <a:latin typeface="Times New Roman" pitchFamily="18" charset="0"/>
                <a:cs typeface="Times New Roman" pitchFamily="18" charset="0"/>
              </a:rPr>
              <a:t>I. SỰ NHIỄM ĐIỆN DO CỌ XÁT.</a:t>
            </a:r>
          </a:p>
          <a:p>
            <a:pPr>
              <a:defRPr/>
            </a:pPr>
            <a:r>
              <a:rPr lang="en-US" sz="2800">
                <a:latin typeface="Times New Roman" pitchFamily="18" charset="0"/>
                <a:cs typeface="Times New Roman" pitchFamily="18" charset="0"/>
              </a:rPr>
              <a:t>1. Làm vật nhiễm điện bằng cách cọ xát.</a:t>
            </a:r>
          </a:p>
        </p:txBody>
      </p:sp>
      <p:sp>
        <p:nvSpPr>
          <p:cNvPr id="106" name="TextBox 105"/>
          <p:cNvSpPr txBox="1"/>
          <p:nvPr/>
        </p:nvSpPr>
        <p:spPr>
          <a:xfrm>
            <a:off x="3602309" y="-29817"/>
            <a:ext cx="5128591" cy="584775"/>
          </a:xfrm>
          <a:prstGeom prst="rect">
            <a:avLst/>
          </a:prstGeom>
          <a:noFill/>
        </p:spPr>
        <p:txBody>
          <a:bodyPr wrap="square" rtlCol="0">
            <a:spAutoFit/>
          </a:bodyPr>
          <a:lstStyle/>
          <a:p>
            <a:r>
              <a:rPr lang="en-US" sz="3200" b="1">
                <a:solidFill>
                  <a:srgbClr val="0070C0"/>
                </a:solidFill>
                <a:latin typeface="Times New Roman" pitchFamily="18" charset="0"/>
                <a:cs typeface="Times New Roman" pitchFamily="18" charset="0"/>
              </a:rPr>
              <a:t>BÀI 20: SỰ NHIỄM ĐIỆN </a:t>
            </a:r>
          </a:p>
        </p:txBody>
      </p:sp>
      <p:sp>
        <p:nvSpPr>
          <p:cNvPr id="2" name="Rectangle 1"/>
          <p:cNvSpPr/>
          <p:nvPr/>
        </p:nvSpPr>
        <p:spPr>
          <a:xfrm>
            <a:off x="6327773" y="1005533"/>
            <a:ext cx="3849245" cy="584775"/>
          </a:xfrm>
          <a:prstGeom prst="rect">
            <a:avLst/>
          </a:prstGeom>
        </p:spPr>
        <p:txBody>
          <a:bodyPr wrap="square">
            <a:spAutoFit/>
          </a:bodyPr>
          <a:lstStyle/>
          <a:p>
            <a:r>
              <a:rPr lang="en-US" altLang="en-US" sz="3200" b="1">
                <a:solidFill>
                  <a:srgbClr val="0070C0"/>
                </a:solidFill>
                <a:latin typeface="Times New Roman" panose="02020603050405020304" pitchFamily="18" charset="0"/>
                <a:cs typeface="Times New Roman" panose="02020603050405020304" pitchFamily="18" charset="0"/>
              </a:rPr>
              <a:t>Kết quả thí nghiệm:</a:t>
            </a:r>
          </a:p>
        </p:txBody>
      </p:sp>
    </p:spTree>
    <p:extLst>
      <p:ext uri="{BB962C8B-B14F-4D97-AF65-F5344CB8AC3E}">
        <p14:creationId xmlns:p14="http://schemas.microsoft.com/office/powerpoint/2010/main" val="317183955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89"/>
                                        </p:tgtEl>
                                        <p:attrNameLst>
                                          <p:attrName>style.visibility</p:attrName>
                                        </p:attrNameLst>
                                      </p:cBhvr>
                                      <p:to>
                                        <p:strVal val="visible"/>
                                      </p:to>
                                    </p:set>
                                    <p:animEffect transition="in" filter="blinds(horizontal)">
                                      <p:cBhvr>
                                        <p:cTn id="13" dur="500"/>
                                        <p:tgtEl>
                                          <p:spTgt spid="8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93"/>
                                        </p:tgtEl>
                                        <p:attrNameLst>
                                          <p:attrName>style.visibility</p:attrName>
                                        </p:attrNameLst>
                                      </p:cBhvr>
                                      <p:to>
                                        <p:strVal val="visible"/>
                                      </p:to>
                                    </p:set>
                                    <p:animEffect transition="in" filter="blinds(horizontal)">
                                      <p:cBhvr>
                                        <p:cTn id="18" dur="500"/>
                                        <p:tgtEl>
                                          <p:spTgt spid="93"/>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blinds(horizontal)">
                                      <p:cBhvr>
                                        <p:cTn id="23" dur="500"/>
                                        <p:tgtEl>
                                          <p:spTgt spid="9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01"/>
                                        </p:tgtEl>
                                        <p:attrNameLst>
                                          <p:attrName>style.visibility</p:attrName>
                                        </p:attrNameLst>
                                      </p:cBhvr>
                                      <p:to>
                                        <p:strVal val="visible"/>
                                      </p:to>
                                    </p:set>
                                    <p:animEffect transition="in" filter="blinds(horizontal)">
                                      <p:cBhvr>
                                        <p:cTn id="28"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6EB0EA38-7264-4C28-8B8F-648D27A73282}&quot;/&gt;&lt;filename val=&quot;C:\Users\PC\AppData\Local\Temp\PR\data\asimages\{6EB0EA38-7264-4C28-8B8F-648D27A73282}.png&quot;/&gt;&lt;hasEffects val=&quot;1&quot;/&gt;&lt;left val=&quot;184.56&quot;/&gt;&lt;top val=&quot;173.28&quot;/&gt;&lt;width val=&quot;265.2&quot;/&gt;&lt;height val=&quot;83.76&quot;/&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8F5D84B9-0217-40C5-8F3D-FB6ED007A3D6}&quot;/&gt;&lt;filename val=&quot;C:\Users\PC\AppData\Local\Temp\PR\data\asimages\{8F5D84B9-0217-40C5-8F3D-FB6ED007A3D6}.png&quot;/&gt;&lt;hasEffects val=&quot;1&quot;/&gt;&lt;left val=&quot;149.28&quot;/&gt;&lt;top val=&quot;210&quot;/&gt;&lt;width val=&quot;178.32&quot;/&gt;&lt;height val=&quot;51.6&quot;/&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49AE98D4-F395-4524-9891-E28CA44D9D26}&quot;/&gt;&lt;filename val=&quot;C:\Users\PC\AppData\Local\Temp\PR\data\asimages\{49AE98D4-F395-4524-9891-E28CA44D9D26}.png&quot;/&gt;&lt;hasEffects val=&quot;1&quot;/&gt;&lt;left val=&quot;347.28&quot;/&gt;&lt;top val=&quot;275.28&quot;/&gt;&lt;width val=&quot;293.04&quot;/&gt;&lt;height val=&quot;167.04&quot;/&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1FCE4057-4AF8-418F-9FB4-A9227D73A518}&quot;/&gt;&lt;filename val=&quot;C:\Users\PC\AppData\Local\Temp\PR\data\asimages\{1FCE4057-4AF8-418F-9FB4-A9227D73A518}.png&quot;/&gt;&lt;hasEffects val=&quot;1&quot;/&gt;&lt;left val=&quot;735.12&quot;/&gt;&lt;top val=&quot;186.72&quot;/&gt;&lt;width val=&quot;216.48&quot;/&gt;&lt;height val=&quot;172.32&quot;/&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95A71254-BA6C-4F16-ACC5-0A30BE2A2DF4}&quot;/&gt;&lt;filename val=&quot;C:\Users\PC\AppData\Local\Temp\PR\data\asimages\{95A71254-BA6C-4F16-ACC5-0A30BE2A2DF4}.png&quot;/&gt;&lt;hasEffects val=&quot;1&quot;/&gt;&lt;left val=&quot;401.28&quot;/&gt;&lt;top val=&quot;314.16&quot;/&gt;&lt;width val=&quot;167.04&quot;/&gt;&lt;height val=&quot;89.04&quot;/&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1168</TotalTime>
  <Words>2524</Words>
  <Application>Microsoft Office PowerPoint</Application>
  <PresentationFormat>Widescreen</PresentationFormat>
  <Paragraphs>215</Paragraphs>
  <Slides>33</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2</vt:i4>
      </vt:variant>
      <vt:variant>
        <vt:lpstr>Slide Titles</vt:lpstr>
      </vt:variant>
      <vt:variant>
        <vt:i4>33</vt:i4>
      </vt:variant>
    </vt:vector>
  </HeadingPairs>
  <TitlesOfParts>
    <vt:vector size="42" baseType="lpstr">
      <vt:lpstr>Arial</vt:lpstr>
      <vt:lpstr>Calibri</vt:lpstr>
      <vt:lpstr>Calibri Light</vt:lpstr>
      <vt:lpstr>Cambria</vt:lpstr>
      <vt:lpstr>Times New Roman</vt:lpstr>
      <vt:lpstr>Office Theme</vt:lpstr>
      <vt:lpstr>1_Office Theme</vt:lpstr>
      <vt:lpstr>Clip</vt:lpstr>
      <vt:lpstr>Equation</vt:lpstr>
      <vt:lpstr>Bài 20:  SỰ NHIỄM ĐIỆN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PC</cp:lastModifiedBy>
  <cp:revision>129</cp:revision>
  <dcterms:created xsi:type="dcterms:W3CDTF">2021-01-17T02:54:42Z</dcterms:created>
  <dcterms:modified xsi:type="dcterms:W3CDTF">2026-02-27T00:58:12Z</dcterms:modified>
</cp:coreProperties>
</file>