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58" r:id="rId2"/>
    <p:sldMasterId id="2147483767" r:id="rId3"/>
    <p:sldMasterId id="2147483872" r:id="rId4"/>
  </p:sldMasterIdLst>
  <p:notesMasterIdLst>
    <p:notesMasterId r:id="rId19"/>
  </p:notesMasterIdLst>
  <p:sldIdLst>
    <p:sldId id="449" r:id="rId5"/>
    <p:sldId id="355" r:id="rId6"/>
    <p:sldId id="258" r:id="rId7"/>
    <p:sldId id="448" r:id="rId8"/>
    <p:sldId id="465" r:id="rId9"/>
    <p:sldId id="466" r:id="rId10"/>
    <p:sldId id="467" r:id="rId11"/>
    <p:sldId id="432" r:id="rId12"/>
    <p:sldId id="451" r:id="rId13"/>
    <p:sldId id="453" r:id="rId14"/>
    <p:sldId id="455" r:id="rId15"/>
    <p:sldId id="468" r:id="rId16"/>
    <p:sldId id="459" r:id="rId17"/>
    <p:sldId id="463" r:id="rId18"/>
  </p:sldIdLst>
  <p:sldSz cx="9144000" cy="5143500" type="screen16x9"/>
  <p:notesSz cx="6858000" cy="9144000"/>
  <p:embeddedFontLst>
    <p:embeddedFont>
      <p:font typeface="Merriweather Light" panose="020B0604020202020204" charset="0"/>
      <p:regular r:id="rId20"/>
      <p:bold r:id="rId21"/>
      <p:italic r:id="rId22"/>
      <p:boldItalic r:id="rId23"/>
    </p:embeddedFont>
    <p:embeddedFont>
      <p:font typeface="MS Mincho" panose="020B0604020202020204" charset="-128"/>
      <p:regular r:id="rId24"/>
    </p:embeddedFont>
    <p:embeddedFont>
      <p:font typeface="Calibri" panose="020F0502020204030204" pitchFamily="34" charset="0"/>
      <p:regular r:id="rId25"/>
      <p:bold r:id="rId26"/>
      <p:italic r:id="rId27"/>
      <p:boldItalic r:id="rId28"/>
    </p:embeddedFont>
    <p:embeddedFont>
      <p:font typeface="Garamond" panose="02020404030301010803" pitchFamily="18" charset="0"/>
      <p:regular r:id="rId29"/>
      <p:bold r:id="rId30"/>
      <p:italic r:id="rId31"/>
    </p:embeddedFont>
    <p:embeddedFont>
      <p:font typeface="微软雅黑" panose="020B0503020204020204" pitchFamily="34" charset="-122"/>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3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831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91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2/26/2026</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4AAD347D-5ACD-4C99-B74B-A9C85AD731AF}" type="datetimeFigureOut">
              <a:rPr lang="en-US" smtClean="0"/>
              <a:t>2/26/2026</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02111984F565}" type="slidenum">
              <a:rPr lang="en-US" smtClean="0"/>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52070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9101789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58848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624776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535024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2/26/2026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99483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14974">
              <a:defRPr/>
            </a:pPr>
            <a:endParaRPr lang="en-US" sz="1600">
              <a:solidFill>
                <a:prstClr val="black"/>
              </a:solidFill>
            </a:endParaRPr>
          </a:p>
        </p:txBody>
      </p:sp>
      <p:sp>
        <p:nvSpPr>
          <p:cNvPr id="3" name="Footer Placeholder 2"/>
          <p:cNvSpPr>
            <a:spLocks noGrp="1"/>
          </p:cNvSpPr>
          <p:nvPr>
            <p:ph type="ftr" sz="quarter" idx="11"/>
          </p:nvPr>
        </p:nvSpPr>
        <p:spPr/>
        <p:txBody>
          <a:bodyPr/>
          <a:lstStyle/>
          <a:p>
            <a:pPr defTabSz="814974">
              <a:defRPr/>
            </a:pPr>
            <a:endParaRPr lang="en-US" sz="1600">
              <a:solidFill>
                <a:prstClr val="black"/>
              </a:solidFill>
            </a:endParaRPr>
          </a:p>
        </p:txBody>
      </p:sp>
      <p:sp>
        <p:nvSpPr>
          <p:cNvPr id="4" name="Slide Number Placeholder 3"/>
          <p:cNvSpPr>
            <a:spLocks noGrp="1"/>
          </p:cNvSpPr>
          <p:nvPr>
            <p:ph type="sldNum" sz="quarter" idx="12"/>
          </p:nvPr>
        </p:nvSpPr>
        <p:spPr/>
        <p:txBody>
          <a:body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725915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592025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4705843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5348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52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31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78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199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0422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644132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29745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75009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285182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2/26/2026</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644700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1.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2/26/2026</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85753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microsoft.com/office/2007/relationships/hdphoto" Target="../media/hdphoto2.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960051" y="0"/>
            <a:ext cx="5371042" cy="1420491"/>
          </a:xfrm>
          <a:prstGeom prst="rect">
            <a:avLst/>
          </a:prstGeom>
        </p:spPr>
      </p:pic>
      <p:sp>
        <p:nvSpPr>
          <p:cNvPr id="7" name="Rectangle 6"/>
          <p:cNvSpPr/>
          <p:nvPr/>
        </p:nvSpPr>
        <p:spPr>
          <a:xfrm>
            <a:off x="924911" y="1154101"/>
            <a:ext cx="8219089" cy="461665"/>
          </a:xfrm>
          <a:prstGeom prst="rect">
            <a:avLst/>
          </a:prstGeom>
        </p:spPr>
        <p:txBody>
          <a:bodyPr wrap="square">
            <a:spAutoFit/>
          </a:bodyPr>
          <a:lstStyle/>
          <a:p>
            <a:pPr algn="just">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Hãy</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giải</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thích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nghĩa</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của</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từ</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trách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nhiệm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trong</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câu</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văn</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sau</a:t>
            </a:r>
            <a:r>
              <a:rPr lang="en-US" sz="2400" i="1" kern="1200" dirty="0" smtClean="0">
                <a:solidFill>
                  <a:schemeClr val="tx1"/>
                </a:solidFill>
                <a:latin typeface="Times New Roman" panose="02020603050405020304" pitchFamily="18" charset="0"/>
                <a:cs typeface="Times New Roman" panose="02020603050405020304" pitchFamily="18" charset="0"/>
              </a:rPr>
              <a:t> :</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55835" y="1858559"/>
            <a:ext cx="6962757" cy="461665"/>
          </a:xfrm>
          <a:prstGeom prst="rect">
            <a:avLst/>
          </a:prstGeom>
        </p:spPr>
        <p:txBody>
          <a:bodyPr wrap="square">
            <a:spAutoFit/>
          </a:bodyPr>
          <a:lstStyle/>
          <a:p>
            <a:pPr algn="ctr"/>
            <a:r>
              <a:rPr lang="en-US" sz="2400" b="1" i="1" kern="1200" dirty="0">
                <a:solidFill>
                  <a:schemeClr val="tx1"/>
                </a:solidFill>
                <a:latin typeface="Times New Roman" panose="02020603050405020304" pitchFamily="18" charset="0"/>
                <a:cs typeface="Times New Roman" panose="02020603050405020304" pitchFamily="18" charset="0"/>
              </a:rPr>
              <a:t>“</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có</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trách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nhiệm</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với</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bông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hồng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của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016469" y="1902373"/>
            <a:ext cx="1629103" cy="38632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a:t>
            </a:r>
            <a:r>
              <a:rPr lang="en-US" sz="2400" dirty="0" err="1" smtClean="0">
                <a:latin typeface="Times New Roman" panose="02020603050405020304" pitchFamily="18" charset="0"/>
                <a:cs typeface="Times New Roman" panose="02020603050405020304" pitchFamily="18" charset="0"/>
              </a:rPr>
              <a:t>rách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nhiệm</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090042"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73063"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16469" y="2427890"/>
            <a:ext cx="409903"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83117" y="2427890"/>
            <a:ext cx="462455"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86455" y="2827283"/>
            <a:ext cx="1734207" cy="461665"/>
          </a:xfrm>
          <a:prstGeom prst="rect">
            <a:avLst/>
          </a:prstGeom>
        </p:spPr>
        <p:txBody>
          <a:bodyPr wrap="square">
            <a:spAutoFit/>
          </a:bodyPr>
          <a:lstStyle/>
          <a:p>
            <a:pPr algn="ctr">
              <a:buClrTx/>
              <a:buFontTx/>
              <a:buNone/>
            </a:pP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err="1" smtClean="0">
                <a:solidFill>
                  <a:schemeClr val="tx1"/>
                </a:solidFill>
                <a:latin typeface="Times New Roman" panose="02020603050405020304" pitchFamily="18" charset="0"/>
                <a:cs typeface="Times New Roman" panose="02020603050405020304" pitchFamily="18" charset="0"/>
              </a:rPr>
              <a:t>phụ</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trách</a:t>
            </a:r>
            <a:r>
              <a:rPr lang="en-US" sz="2400" i="1" kern="1200" dirty="0" smtClean="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20662" y="2815982"/>
            <a:ext cx="3147849" cy="461665"/>
          </a:xfrm>
          <a:prstGeom prst="rect">
            <a:avLst/>
          </a:prstGeom>
        </p:spPr>
        <p:txBody>
          <a:bodyPr wrap="square">
            <a:spAutoFit/>
          </a:bodyPr>
          <a:lstStyle/>
          <a:p>
            <a:pPr algn="ctr">
              <a:buClrTx/>
              <a:buFontTx/>
              <a:buNone/>
            </a:pP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err="1" smtClean="0">
                <a:solidFill>
                  <a:schemeClr val="tx1"/>
                </a:solidFill>
                <a:latin typeface="Times New Roman" panose="02020603050405020304" pitchFamily="18" charset="0"/>
                <a:cs typeface="Times New Roman" panose="02020603050405020304" pitchFamily="18" charset="0"/>
              </a:rPr>
              <a:t>gánh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vác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đảm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nhận</a:t>
            </a:r>
            <a:r>
              <a:rPr lang="en-US" sz="2400" i="1" kern="1200" dirty="0" smtClean="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1813557" y="3717695"/>
            <a:ext cx="5627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gánh</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vác</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đó</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rgbClr val="FF9999">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947817" y="3602991"/>
            <a:ext cx="1060405" cy="1060405"/>
          </a:xfrm>
          <a:prstGeom prst="rect">
            <a:avLst/>
          </a:prstGeom>
        </p:spPr>
      </p:pic>
    </p:spTree>
    <p:extLst>
      <p:ext uri="{BB962C8B-B14F-4D97-AF65-F5344CB8AC3E}">
        <p14:creationId xmlns:p14="http://schemas.microsoft.com/office/powerpoint/2010/main" val="406919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80">
                                          <p:stCondLst>
                                            <p:cond delay="0"/>
                                          </p:stCondLst>
                                        </p:cTn>
                                        <p:tgtEl>
                                          <p:spTgt spid="23"/>
                                        </p:tgtEl>
                                      </p:cBhvr>
                                    </p:animEffect>
                                    <p:anim calcmode="lin" valueType="num">
                                      <p:cBhvr>
                                        <p:cTn id="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9" dur="26">
                                          <p:stCondLst>
                                            <p:cond delay="650"/>
                                          </p:stCondLst>
                                        </p:cTn>
                                        <p:tgtEl>
                                          <p:spTgt spid="23"/>
                                        </p:tgtEl>
                                      </p:cBhvr>
                                      <p:to x="100000" y="60000"/>
                                    </p:animScale>
                                    <p:animScale>
                                      <p:cBhvr>
                                        <p:cTn id="80" dur="166" decel="50000">
                                          <p:stCondLst>
                                            <p:cond delay="676"/>
                                          </p:stCondLst>
                                        </p:cTn>
                                        <p:tgtEl>
                                          <p:spTgt spid="23"/>
                                        </p:tgtEl>
                                      </p:cBhvr>
                                      <p:to x="100000" y="100000"/>
                                    </p:animScale>
                                    <p:animScale>
                                      <p:cBhvr>
                                        <p:cTn id="81" dur="26">
                                          <p:stCondLst>
                                            <p:cond delay="1312"/>
                                          </p:stCondLst>
                                        </p:cTn>
                                        <p:tgtEl>
                                          <p:spTgt spid="23"/>
                                        </p:tgtEl>
                                      </p:cBhvr>
                                      <p:to x="100000" y="80000"/>
                                    </p:animScale>
                                    <p:animScale>
                                      <p:cBhvr>
                                        <p:cTn id="82" dur="166" decel="50000">
                                          <p:stCondLst>
                                            <p:cond delay="1338"/>
                                          </p:stCondLst>
                                        </p:cTn>
                                        <p:tgtEl>
                                          <p:spTgt spid="23"/>
                                        </p:tgtEl>
                                      </p:cBhvr>
                                      <p:to x="100000" y="100000"/>
                                    </p:animScale>
                                    <p:animScale>
                                      <p:cBhvr>
                                        <p:cTn id="83" dur="26">
                                          <p:stCondLst>
                                            <p:cond delay="1642"/>
                                          </p:stCondLst>
                                        </p:cTn>
                                        <p:tgtEl>
                                          <p:spTgt spid="23"/>
                                        </p:tgtEl>
                                      </p:cBhvr>
                                      <p:to x="100000" y="90000"/>
                                    </p:animScale>
                                    <p:animScale>
                                      <p:cBhvr>
                                        <p:cTn id="84" dur="166" decel="50000">
                                          <p:stCondLst>
                                            <p:cond delay="1668"/>
                                          </p:stCondLst>
                                        </p:cTn>
                                        <p:tgtEl>
                                          <p:spTgt spid="23"/>
                                        </p:tgtEl>
                                      </p:cBhvr>
                                      <p:to x="100000" y="100000"/>
                                    </p:animScale>
                                    <p:animScale>
                                      <p:cBhvr>
                                        <p:cTn id="85" dur="26">
                                          <p:stCondLst>
                                            <p:cond delay="1808"/>
                                          </p:stCondLst>
                                        </p:cTn>
                                        <p:tgtEl>
                                          <p:spTgt spid="23"/>
                                        </p:tgtEl>
                                      </p:cBhvr>
                                      <p:to x="100000" y="95000"/>
                                    </p:animScale>
                                    <p:animScale>
                                      <p:cBhvr>
                                        <p:cTn id="8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sau</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Sửa</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Cốt</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Đơn</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smtClean="0">
                <a:solidFill>
                  <a:schemeClr val="tx1"/>
                </a:solidFill>
                <a:latin typeface="Times New Roman" panose="02020603050405020304" pitchFamily="18" charset="0"/>
                <a:cs typeface="Times New Roman" panose="02020603050405020304" pitchFamily="18" charset="0"/>
              </a:rPr>
              <a:t>Trống</a:t>
            </a:r>
            <a:r>
              <a:rPr lang="en-US" sz="2200" b="1" i="1" kern="1200" dirty="0" smtClean="0">
                <a:solidFill>
                  <a:schemeClr val="tx1"/>
                </a:solidFill>
                <a:latin typeface="Times New Roman" panose="02020603050405020304" pitchFamily="18" charset="0"/>
                <a:cs typeface="Times New Roman" panose="02020603050405020304" pitchFamily="18" charset="0"/>
              </a:rPr>
              <a:t> </a:t>
            </a:r>
            <a:r>
              <a:rPr lang="en-US" sz="2200" b="1" i="1" kern="1200" dirty="0" err="1" smtClean="0">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smtClean="0">
                <a:solidFill>
                  <a:schemeClr val="tx1"/>
                </a:solidFill>
                <a:latin typeface="Times New Roman" panose="02020603050405020304" pitchFamily="18" charset="0"/>
                <a:cs typeface="Times New Roman" panose="02020603050405020304" pitchFamily="18" charset="0"/>
              </a:rPr>
              <a:t>Kiên</a:t>
            </a:r>
            <a:r>
              <a:rPr lang="en-US" sz="2400" b="1" i="1" kern="1200" dirty="0" smtClean="0">
                <a:solidFill>
                  <a:schemeClr val="tx1"/>
                </a:solidFill>
                <a:latin typeface="Times New Roman" panose="02020603050405020304" pitchFamily="18" charset="0"/>
                <a:cs typeface="Times New Roman" panose="02020603050405020304" pitchFamily="18" charset="0"/>
              </a:rPr>
              <a:t> </a:t>
            </a:r>
            <a:r>
              <a:rPr lang="en-US" sz="2400" b="1" i="1" kern="1200" dirty="0" err="1" smtClean="0">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a:t>
            </a:r>
            <a:r>
              <a:rPr lang="en-US" sz="2200" dirty="0" err="1" smtClean="0">
                <a:latin typeface="Times New Roman" panose="02020603050405020304" pitchFamily="18" charset="0"/>
                <a:cs typeface="Times New Roman" panose="02020603050405020304" pitchFamily="18" charset="0"/>
              </a:rPr>
              <a:t>ền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câu</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với</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các</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từ</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sau</a:t>
            </a:r>
            <a:r>
              <a:rPr lang="en-US" sz="2400" b="1"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cốt</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lõi</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kiên</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nhẫn</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đơn</a:t>
            </a:r>
            <a:r>
              <a:rPr lang="en-US" sz="2400" i="1" kern="1200" dirty="0" smtClean="0">
                <a:solidFill>
                  <a:schemeClr val="bg1"/>
                </a:solidFill>
                <a:latin typeface="Times New Roman" pitchFamily="18" charset="0"/>
                <a:ea typeface="+mn-ea"/>
                <a:cs typeface="Times New Roman" pitchFamily="18" charset="0"/>
              </a:rPr>
              <a:t> </a:t>
            </a:r>
            <a:r>
              <a:rPr lang="en-US" sz="2400" i="1" kern="1200" dirty="0" err="1" smtClean="0">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Kiên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nhẫn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là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một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đức</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tính</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tốt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mà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mỗi</a:t>
            </a:r>
            <a:r>
              <a:rPr lang="en-US" sz="2400" dirty="0" smtClean="0">
                <a:solidFill>
                  <a:srgbClr val="000000"/>
                </a:solidFill>
                <a:latin typeface="Times New Roman" pitchFamily="18" charset="0"/>
                <a:cs typeface="Calibri" pitchFamily="34" charset="0"/>
              </a:rPr>
              <a:t> con </a:t>
            </a:r>
            <a:r>
              <a:rPr lang="en-US" sz="2400" dirty="0" err="1" smtClean="0">
                <a:solidFill>
                  <a:srgbClr val="000000"/>
                </a:solidFill>
                <a:latin typeface="Times New Roman" pitchFamily="18" charset="0"/>
                <a:cs typeface="Calibri" pitchFamily="34" charset="0"/>
              </a:rPr>
              <a:t>người</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cần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trang</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bị</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và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rèn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Không</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có</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bạn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bè</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cuộc</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sống</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của</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chúng</a:t>
            </a:r>
            <a:r>
              <a:rPr lang="en-US" sz="2400" dirty="0" smtClean="0">
                <a:solidFill>
                  <a:srgbClr val="000000"/>
                </a:solidFill>
                <a:latin typeface="Times New Roman" pitchFamily="18" charset="0"/>
                <a:cs typeface="Calibri" pitchFamily="34" charset="0"/>
              </a:rPr>
              <a:t> ta </a:t>
            </a:r>
            <a:r>
              <a:rPr lang="en-US" sz="2400" dirty="0" err="1" smtClean="0">
                <a:solidFill>
                  <a:srgbClr val="000000"/>
                </a:solidFill>
                <a:latin typeface="Times New Roman" pitchFamily="18" charset="0"/>
                <a:cs typeface="Calibri" pitchFamily="34" charset="0"/>
              </a:rPr>
              <a:t>thật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đơn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điệu</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và</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buồn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chán</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biết</a:t>
            </a:r>
            <a:r>
              <a:rPr lang="en-US" sz="2400" dirty="0" smtClean="0">
                <a:solidFill>
                  <a:srgbClr val="000000"/>
                </a:solidFill>
                <a:latin typeface="Times New Roman" pitchFamily="18" charset="0"/>
                <a:cs typeface="Calibri" pitchFamily="34" charset="0"/>
              </a:rPr>
              <a:t> </a:t>
            </a:r>
            <a:r>
              <a:rPr lang="en-US" sz="2400" dirty="0" err="1" smtClean="0">
                <a:solidFill>
                  <a:srgbClr val="000000"/>
                </a:solidFill>
                <a:latin typeface="Times New Roman" pitchFamily="18" charset="0"/>
                <a:cs typeface="Calibri" pitchFamily="34" charset="0"/>
              </a:rPr>
              <a:t>bao</a:t>
            </a:r>
            <a:r>
              <a:rPr lang="en-US" sz="2400" dirty="0" smtClean="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461637"/>
          </a:xfrm>
          <a:prstGeom prst="rect">
            <a:avLst/>
          </a:prstGeom>
          <a:solidFill>
            <a:srgbClr val="EF6F81"/>
          </a:solidFill>
          <a:ln>
            <a:noFill/>
          </a:ln>
        </p:spPr>
        <p:txBody>
          <a:bodyPr wrap="square" lIns="91412" tIns="45706" rIns="91412" bIns="45706" rtlCol="0">
            <a:spAutoFit/>
          </a:bodyPr>
          <a:lstStyle/>
          <a:p>
            <a:pPr algn="ctr" defTabSz="913414">
              <a:buClrTx/>
            </a:pPr>
            <a:r>
              <a:rPr lang="en-US" sz="2400" b="1" i="1" kern="1200" dirty="0" err="1" smtClean="0">
                <a:solidFill>
                  <a:schemeClr val="bg1"/>
                </a:solidFill>
                <a:latin typeface="Times New Roman" pitchFamily="18" charset="0"/>
                <a:ea typeface="+mn-ea"/>
                <a:cs typeface="Times New Roman" pitchFamily="18" charset="0"/>
              </a:rPr>
              <a:t>Bài</a:t>
            </a:r>
            <a:r>
              <a:rPr lang="en-US" sz="2400" b="1" i="1" kern="1200" dirty="0" smtClean="0">
                <a:solidFill>
                  <a:schemeClr val="bg1"/>
                </a:solidFill>
                <a:latin typeface="Times New Roman" pitchFamily="18" charset="0"/>
                <a:ea typeface="+mn-ea"/>
                <a:cs typeface="Times New Roman" pitchFamily="18" charset="0"/>
              </a:rPr>
              <a:t> </a:t>
            </a:r>
            <a:r>
              <a:rPr lang="en-US" sz="2400" b="1" i="1" kern="1200" dirty="0" err="1" smtClean="0">
                <a:solidFill>
                  <a:schemeClr val="bg1"/>
                </a:solidFill>
                <a:latin typeface="Times New Roman" pitchFamily="18" charset="0"/>
                <a:ea typeface="+mn-ea"/>
                <a:cs typeface="Times New Roman" pitchFamily="18" charset="0"/>
              </a:rPr>
              <a:t>tập</a:t>
            </a:r>
            <a:r>
              <a:rPr lang="en-US" sz="2400" b="1" i="1" kern="1200" dirty="0" smtClean="0">
                <a:solidFill>
                  <a:schemeClr val="bg1"/>
                </a:solidFill>
                <a:latin typeface="Times New Roman" pitchFamily="18" charset="0"/>
                <a:ea typeface="+mn-ea"/>
                <a:cs typeface="Times New Roman" pitchFamily="18" charset="0"/>
              </a:rPr>
              <a:t> 4</a:t>
            </a:r>
            <a:endParaRPr lang="en-US" sz="2400" i="1"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smtClean="0">
                <a:solidFill>
                  <a:srgbClr val="EF6F81"/>
                </a:solidFill>
                <a:latin typeface="Times New Roman" pitchFamily="18" charset="0"/>
                <a:cs typeface="Calibri" pitchFamily="34" charset="0"/>
              </a:rPr>
              <a:t>Điều</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cốt</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lõi</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vô</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hình</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trong</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mắt</a:t>
            </a:r>
            <a:r>
              <a:rPr lang="en-US" sz="2000" b="1" kern="1200" dirty="0" smtClean="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a:t>
            </a:r>
            <a:r>
              <a:rPr lang="en-US" sz="2000" b="1" kern="1200" dirty="0" err="1" smtClean="0">
                <a:solidFill>
                  <a:srgbClr val="EF6F81"/>
                </a:solidFill>
                <a:latin typeface="Times New Roman" pitchFamily="18" charset="0"/>
                <a:cs typeface="Calibri" pitchFamily="34" charset="0"/>
              </a:rPr>
              <a:t>hính</a:t>
            </a:r>
            <a:r>
              <a:rPr lang="en-US" sz="2000" b="1" kern="1200" dirty="0" smtClean="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smtClean="0">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smtClean="0">
                <a:solidFill>
                  <a:srgbClr val="EF6F81"/>
                </a:solidFill>
                <a:latin typeface="Times New Roman" pitchFamily="18" charset="0"/>
                <a:cs typeface="Calibri" pitchFamily="34" charset="0"/>
              </a:rPr>
              <a:t>Bạn</a:t>
            </a:r>
            <a:r>
              <a:rPr lang="en-US" sz="2000" b="1" kern="1200" dirty="0" smtClean="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smtClean="0">
                <a:solidFill>
                  <a:srgbClr val="EF6F81"/>
                </a:solidFill>
                <a:latin typeface="Times New Roman" pitchFamily="18" charset="0"/>
                <a:cs typeface="Calibri" pitchFamily="34" charset="0"/>
              </a:rPr>
              <a:t>Xin </a:t>
            </a:r>
            <a:r>
              <a:rPr lang="en-US" sz="2000" b="1" kern="1200" dirty="0" err="1" smtClean="0">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smtClean="0">
                <a:solidFill>
                  <a:schemeClr val="tx1"/>
                </a:solidFill>
                <a:latin typeface="Times New Roman" panose="02020603050405020304" pitchFamily="18" charset="0"/>
                <a:cs typeface="Times New Roman" panose="02020603050405020304" pitchFamily="18" charset="0"/>
              </a:rPr>
              <a:t>                              - </a:t>
            </a:r>
            <a:r>
              <a:rPr lang="en-US" sz="2400" i="1" kern="1200" spc="-4" dirty="0" err="1" smtClean="0">
                <a:solidFill>
                  <a:schemeClr val="tx1"/>
                </a:solidFill>
                <a:latin typeface="Times New Roman" panose="02020603050405020304" pitchFamily="18" charset="0"/>
                <a:cs typeface="Times New Roman" panose="02020603050405020304" pitchFamily="18" charset="0"/>
              </a:rPr>
              <a:t>Tạo</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tính</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nhạc</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tính</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thơ</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cho</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văn</a:t>
            </a:r>
            <a:r>
              <a:rPr lang="en-US" sz="2400" i="1" kern="1200" spc="-4" dirty="0" smtClean="0">
                <a:solidFill>
                  <a:schemeClr val="tx1"/>
                </a:solidFill>
                <a:latin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smtClean="0">
                <a:solidFill>
                  <a:srgbClr val="FF0000"/>
                </a:solidFill>
                <a:latin typeface="Times New Roman" panose="02020603050405020304" pitchFamily="18" charset="0"/>
                <a:cs typeface="Times New Roman" panose="02020603050405020304" pitchFamily="18" charset="0"/>
              </a:rPr>
              <a:t>Tác</a:t>
            </a:r>
            <a:r>
              <a:rPr lang="en-US" sz="2800" b="1" i="1" kern="1200" dirty="0" smtClean="0">
                <a:solidFill>
                  <a:srgbClr val="FF0000"/>
                </a:solidFill>
                <a:latin typeface="Times New Roman" panose="02020603050405020304" pitchFamily="18" charset="0"/>
                <a:cs typeface="Times New Roman" panose="02020603050405020304" pitchFamily="18" charset="0"/>
              </a:rPr>
              <a:t> </a:t>
            </a:r>
            <a:r>
              <a:rPr lang="en-US" sz="2800" b="1" i="1" kern="1200" dirty="0" err="1" smtClean="0">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1938992"/>
          </a:xfrm>
          <a:prstGeom prst="rect">
            <a:avLst/>
          </a:prstGeom>
        </p:spPr>
        <p:txBody>
          <a:bodyPr wrap="square">
            <a:spAutoFit/>
          </a:bodyPr>
          <a:lstStyle/>
          <a:p>
            <a:pPr lvl="0" algn="ctr" fontAlgn="base">
              <a:spcBef>
                <a:spcPct val="0"/>
              </a:spcBef>
              <a:spcAft>
                <a:spcPct val="0"/>
              </a:spcAft>
              <a:tabLst>
                <a:tab pos="1385888" algn="l"/>
              </a:tabLst>
              <a:defRPr/>
            </a:pPr>
            <a:r>
              <a:rPr lang="en-US" sz="2000" dirty="0" err="1" smtClean="0">
                <a:solidFill>
                  <a:schemeClr val="bg1"/>
                </a:solidFill>
                <a:latin typeface="Times New Roman" pitchFamily="18" charset="0"/>
                <a:ea typeface="MS Mincho" pitchFamily="49" charset="-128"/>
                <a:cs typeface="Arial" charset="0"/>
              </a:rPr>
              <a:t>Viết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đoạn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văn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khoảng</a:t>
            </a:r>
            <a:r>
              <a:rPr lang="en-US" sz="2000" dirty="0" smtClean="0">
                <a:solidFill>
                  <a:schemeClr val="bg1"/>
                </a:solidFill>
                <a:latin typeface="Times New Roman" pitchFamily="18" charset="0"/>
                <a:ea typeface="MS Mincho" pitchFamily="49" charset="-128"/>
                <a:cs typeface="Arial" charset="0"/>
              </a:rPr>
              <a:t> 5-7 </a:t>
            </a:r>
            <a:r>
              <a:rPr lang="en-US" sz="2000" dirty="0" err="1" smtClean="0">
                <a:solidFill>
                  <a:schemeClr val="bg1"/>
                </a:solidFill>
                <a:latin typeface="Times New Roman" pitchFamily="18" charset="0"/>
                <a:ea typeface="MS Mincho" pitchFamily="49" charset="-128"/>
                <a:cs typeface="Arial" charset="0"/>
              </a:rPr>
              <a:t>câu</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trình</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bày</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cảm</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nhận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của</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em</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về</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nhân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vật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hoàng</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tử</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bé</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hoặc</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nhân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vật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cáo</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trong</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đoạn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văn</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có</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sử</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dụng</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ít</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nhất</a:t>
            </a:r>
            <a:r>
              <a:rPr lang="en-US" sz="2000" dirty="0" smtClean="0">
                <a:solidFill>
                  <a:schemeClr val="bg1"/>
                </a:solidFill>
                <a:latin typeface="Times New Roman" pitchFamily="18" charset="0"/>
                <a:ea typeface="MS Mincho" pitchFamily="49" charset="-128"/>
                <a:cs typeface="Arial" charset="0"/>
              </a:rPr>
              <a:t> 2 </a:t>
            </a:r>
            <a:r>
              <a:rPr lang="en-US" sz="2000" dirty="0" err="1" smtClean="0">
                <a:solidFill>
                  <a:schemeClr val="bg1"/>
                </a:solidFill>
                <a:latin typeface="Times New Roman" pitchFamily="18" charset="0"/>
                <a:ea typeface="MS Mincho" pitchFamily="49" charset="-128"/>
                <a:cs typeface="Arial" charset="0"/>
              </a:rPr>
              <a:t>từ</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ghép</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và</a:t>
            </a:r>
            <a:r>
              <a:rPr lang="en-US" sz="2000" dirty="0" smtClean="0">
                <a:solidFill>
                  <a:schemeClr val="bg1"/>
                </a:solidFill>
                <a:latin typeface="Times New Roman" pitchFamily="18" charset="0"/>
                <a:ea typeface="MS Mincho" pitchFamily="49" charset="-128"/>
                <a:cs typeface="Arial" charset="0"/>
              </a:rPr>
              <a:t> 2 </a:t>
            </a:r>
            <a:r>
              <a:rPr lang="en-US" sz="2000" dirty="0" err="1" smtClean="0">
                <a:solidFill>
                  <a:schemeClr val="bg1"/>
                </a:solidFill>
                <a:latin typeface="Times New Roman" pitchFamily="18" charset="0"/>
                <a:ea typeface="MS Mincho" pitchFamily="49" charset="-128"/>
                <a:cs typeface="Arial" charset="0"/>
              </a:rPr>
              <a:t>từ</a:t>
            </a:r>
            <a:r>
              <a:rPr lang="en-US" sz="2000" dirty="0" smtClean="0">
                <a:solidFill>
                  <a:schemeClr val="bg1"/>
                </a:solidFill>
                <a:latin typeface="Times New Roman" pitchFamily="18" charset="0"/>
                <a:ea typeface="MS Mincho" pitchFamily="49" charset="-128"/>
                <a:cs typeface="Arial" charset="0"/>
              </a:rPr>
              <a:t> </a:t>
            </a:r>
            <a:r>
              <a:rPr lang="en-US" sz="2000" dirty="0" err="1" smtClean="0">
                <a:solidFill>
                  <a:schemeClr val="bg1"/>
                </a:solidFill>
                <a:latin typeface="Times New Roman" pitchFamily="18" charset="0"/>
                <a:ea typeface="MS Mincho" pitchFamily="49" charset="-128"/>
                <a:cs typeface="Arial" charset="0"/>
              </a:rPr>
              <a:t>láy</a:t>
            </a:r>
            <a:endParaRPr lang="en-US" sz="2000" dirty="0">
              <a:solidFill>
                <a:schemeClr val="bg1"/>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smtClean="0">
                  <a:latin typeface="Times New Roman" panose="02020603050405020304" pitchFamily="18" charset="0"/>
                  <a:cs typeface="Times New Roman" panose="02020603050405020304" pitchFamily="18" charset="0"/>
                </a:rPr>
                <a:t>Nhân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trong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cuốn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truyện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cùng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văn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Ăng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toan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Xanh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tơ</a:t>
              </a:r>
              <a:r>
                <a:rPr lang="en-US" sz="2200" kern="1200" dirty="0" smtClean="0">
                  <a:latin typeface="Times New Roman" panose="02020603050405020304" pitchFamily="18" charset="0"/>
                  <a:cs typeface="Times New Roman" panose="02020603050405020304" pitchFamily="18" charset="0"/>
                </a:rPr>
                <a:t> Ê-</a:t>
              </a:r>
              <a:r>
                <a:rPr lang="en-US" sz="2200" kern="1200" dirty="0" err="1" smtClean="0">
                  <a:latin typeface="Times New Roman" panose="02020603050405020304" pitchFamily="18" charset="0"/>
                  <a:cs typeface="Times New Roman" panose="02020603050405020304" pitchFamily="18" charset="0"/>
                </a:rPr>
                <a:t>ru</a:t>
              </a:r>
              <a:r>
                <a:rPr lang="en-US" sz="2200" kern="1200" dirty="0" smtClean="0">
                  <a:latin typeface="Times New Roman" panose="02020603050405020304" pitchFamily="18" charset="0"/>
                  <a:cs typeface="Times New Roman" panose="02020603050405020304" pitchFamily="18" charset="0"/>
                </a:rPr>
                <a:t>-</a:t>
              </a:r>
              <a:r>
                <a:rPr lang="en-US" sz="2200" kern="1200" dirty="0" err="1" smtClean="0">
                  <a:latin typeface="Times New Roman" panose="02020603050405020304" pitchFamily="18" charset="0"/>
                  <a:cs typeface="Times New Roman" panose="02020603050405020304" pitchFamily="18" charset="0"/>
                </a:rPr>
                <a:t>pê-ri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chính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trẻ</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nhỏ</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Dưới</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mắt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cậu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mọi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đều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hồn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nhiên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đáng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yêu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Vượt</a:t>
              </a:r>
              <a:r>
                <a:rPr lang="en-US" sz="2200" kern="1200" dirty="0" smtClean="0">
                  <a:latin typeface="Times New Roman" panose="02020603050405020304" pitchFamily="18" charset="0"/>
                  <a:cs typeface="Times New Roman" panose="02020603050405020304" pitchFamily="18" charset="0"/>
                </a:rPr>
                <a:t> qua </a:t>
              </a:r>
              <a:r>
                <a:rPr lang="en-US" sz="2200" kern="1200" dirty="0" err="1" smtClean="0">
                  <a:latin typeface="Times New Roman" panose="02020603050405020304" pitchFamily="18" charset="0"/>
                  <a:cs typeface="Times New Roman" panose="02020603050405020304" pitchFamily="18" charset="0"/>
                </a:rPr>
                <a:t>khoảng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về</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địa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gặp</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ở </a:t>
              </a:r>
              <a:r>
                <a:rPr lang="en-US" sz="2200" kern="1200" dirty="0" err="1" smtClean="0">
                  <a:latin typeface="Times New Roman" panose="02020603050405020304" pitchFamily="18" charset="0"/>
                  <a:cs typeface="Times New Roman" panose="02020603050405020304" pitchFamily="18" charset="0"/>
                </a:rPr>
                <a:t>trái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đất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bạn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đẹp</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Quá</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hóa</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dạy</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em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them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người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bạn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em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biết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phải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có</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trách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nhiệm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dành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thời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gian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gì</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yêu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thương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thực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gần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gũi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thấu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hiểu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chia </a:t>
              </a:r>
              <a:r>
                <a:rPr lang="en-US" sz="2200" kern="1200" dirty="0" err="1" smtClean="0">
                  <a:latin typeface="Times New Roman" panose="02020603050405020304" pitchFamily="18" charset="0"/>
                  <a:cs typeface="Times New Roman" panose="02020603050405020304" pitchFamily="18" charset="0"/>
                </a:rPr>
                <a:t>sẻ</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Em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sẽ</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nhớ</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câu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nhắc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lại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lời</a:t>
              </a:r>
              <a:r>
                <a:rPr lang="en-US" sz="2200" kern="1200" dirty="0" smtClean="0">
                  <a:latin typeface="Times New Roman" panose="02020603050405020304" pitchFamily="18" charset="0"/>
                  <a:cs typeface="Times New Roman" panose="02020603050405020304" pitchFamily="18" charset="0"/>
                </a:rPr>
                <a:t> con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để</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tự</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nhắc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nhở</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chính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5"/>
          <a:stretch>
            <a:fillRect/>
          </a:stretch>
        </p:blipFill>
        <p:spPr>
          <a:xfrm>
            <a:off x="4749469" y="207862"/>
            <a:ext cx="4480948" cy="1176630"/>
          </a:xfrm>
          <a:prstGeom prst="rect">
            <a:avLst/>
          </a:prstGeom>
        </p:spPr>
      </p:pic>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57239" y="0"/>
            <a:ext cx="6868954" cy="3901634"/>
          </a:xfrm>
          <a:prstGeom prst="rect">
            <a:avLst/>
          </a:prstGeom>
        </p:spPr>
      </p:pic>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804176" y="1681657"/>
            <a:ext cx="5535648" cy="178018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 </a:t>
            </a:r>
            <a:r>
              <a:rPr lang="pt-BR" altLang="en-US" sz="2400" i="1" kern="1200" dirty="0" smtClean="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smtClean="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smtClean="0">
                <a:solidFill>
                  <a:srgbClr val="000000"/>
                </a:solidFill>
                <a:latin typeface="Times New Roman" panose="02020603050405020304" pitchFamily="18" charset="0"/>
                <a:cs typeface="Times New Roman" panose="02020603050405020304" pitchFamily="18" charset="0"/>
              </a:rPr>
              <a:t>+</a:t>
            </a:r>
            <a:r>
              <a:rPr lang="pt-BR" altLang="en-US" sz="2400" i="1" kern="1200" dirty="0" smtClean="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smtClean="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smtClean="0">
                <a:solidFill>
                  <a:srgbClr val="FF0000"/>
                </a:solidFill>
                <a:latin typeface="Times New Roman" panose="02020603050405020304" pitchFamily="18" charset="0"/>
                <a:cs typeface="Times New Roman" panose="02020603050405020304" pitchFamily="18" charset="0"/>
              </a:rPr>
              <a:t>1. </a:t>
            </a:r>
            <a:r>
              <a:rPr lang="en-US" sz="3200" b="1" kern="1200" dirty="0" err="1" smtClean="0">
                <a:solidFill>
                  <a:srgbClr val="FF0000"/>
                </a:solidFill>
                <a:latin typeface="Times New Roman" panose="02020603050405020304" pitchFamily="18" charset="0"/>
                <a:cs typeface="Times New Roman" panose="02020603050405020304" pitchFamily="18" charset="0"/>
              </a:rPr>
              <a:t>Nghĩa</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của</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từ</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là</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tựa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hơn</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kém</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thua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bằng</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khác</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nào</a:t>
            </a:r>
            <a:r>
              <a:rPr lang="en-US" sz="2400" kern="1200" dirty="0">
                <a:solidFill>
                  <a:schemeClr val="tx1"/>
                </a:solidFill>
                <a:latin typeface="Times New Roman" pitchFamily="18" charset="0"/>
                <a:ea typeface="微软雅黑"/>
                <a:cs typeface="Times New Roman" pitchFamily="18" charset="0"/>
              </a:rPr>
              <a:t>….</a:t>
            </a:r>
            <a:endParaRPr lang="en-US" sz="2400" b="1" kern="1200" dirty="0">
              <a:solidFill>
                <a:schemeClr val="tx1"/>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smtClean="0">
                <a:solidFill>
                  <a:srgbClr val="FF0000"/>
                </a:solidFill>
                <a:latin typeface="Times New Roman" panose="02020603050405020304" pitchFamily="18" charset="0"/>
                <a:cs typeface="Times New Roman" panose="02020603050405020304" pitchFamily="18" charset="0"/>
              </a:rPr>
              <a:t>2. BPTT so </a:t>
            </a:r>
            <a:r>
              <a:rPr lang="en-US" sz="3200" b="1" kern="1200" dirty="0" err="1" smtClean="0">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i="1" kern="1200" dirty="0" smtClean="0">
                <a:solidFill>
                  <a:srgbClr val="FFFFFF"/>
                </a:solidFill>
                <a:latin typeface="Times New Roman" pitchFamily="18" charset="0"/>
                <a:ea typeface="+mn-ea"/>
                <a:cs typeface="Times New Roman" pitchFamily="18" charset="0"/>
              </a:rPr>
              <a:t>3. </a:t>
            </a:r>
            <a:r>
              <a:rPr lang="en-US" sz="2800" b="1" i="1" kern="1200" dirty="0" err="1" smtClean="0">
                <a:solidFill>
                  <a:srgbClr val="FFFFFF"/>
                </a:solidFill>
                <a:latin typeface="Times New Roman" pitchFamily="18" charset="0"/>
                <a:ea typeface="+mn-ea"/>
                <a:cs typeface="Times New Roman" pitchFamily="18" charset="0"/>
              </a:rPr>
              <a:t>Từ</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ghép</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và</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từ</a:t>
            </a:r>
            <a:r>
              <a:rPr lang="en-US" sz="2800" b="1" i="1" kern="1200" dirty="0" smtClean="0">
                <a:solidFill>
                  <a:srgbClr val="FFFFFF"/>
                </a:solidFill>
                <a:latin typeface="Times New Roman" pitchFamily="18" charset="0"/>
                <a:ea typeface="+mn-ea"/>
                <a:cs typeface="Times New Roman" pitchFamily="18" charset="0"/>
              </a:rPr>
              <a:t> </a:t>
            </a:r>
            <a:r>
              <a:rPr lang="en-US" sz="2800" b="1" i="1" kern="1200" dirty="0" err="1" smtClean="0">
                <a:solidFill>
                  <a:srgbClr val="FFFFFF"/>
                </a:solidFill>
                <a:latin typeface="Times New Roman" pitchFamily="18" charset="0"/>
                <a:ea typeface="+mn-ea"/>
                <a:cs typeface="Times New Roman" pitchFamily="18" charset="0"/>
              </a:rPr>
              <a:t>láy</a:t>
            </a:r>
            <a:endParaRPr lang="en-US" sz="2800" i="1"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2292348" y="1561770"/>
            <a:ext cx="4456562" cy="2139881"/>
          </a:xfrm>
          <a:prstGeom prst="rect">
            <a:avLst/>
          </a:prstGeom>
        </p:spPr>
      </p:pic>
    </p:spTree>
    <p:extLst>
      <p:ext uri="{BB962C8B-B14F-4D97-AF65-F5344CB8AC3E}">
        <p14:creationId xmlns:p14="http://schemas.microsoft.com/office/powerpoint/2010/main" val="2366015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smtClean="0">
                  <a:solidFill>
                    <a:srgbClr val="FF0000"/>
                  </a:solidFill>
                  <a:latin typeface="Times New Roman" panose="02020603050405020304" pitchFamily="18" charset="0"/>
                  <a:ea typeface="Times New Roman" panose="02020603050405020304" pitchFamily="18" charset="0"/>
                </a:rPr>
                <a:t>Cảm</a:t>
              </a:r>
              <a:r>
                <a:rPr lang="en-US" sz="3000" b="1" kern="1200" dirty="0" smtClean="0">
                  <a:solidFill>
                    <a:srgbClr val="FF0000"/>
                  </a:solidFill>
                  <a:latin typeface="Times New Roman" panose="02020603050405020304" pitchFamily="18" charset="0"/>
                  <a:ea typeface="Times New Roman" panose="02020603050405020304" pitchFamily="18" charset="0"/>
                </a:rPr>
                <a:t> </a:t>
              </a:r>
              <a:r>
                <a:rPr lang="en-US" sz="3000" b="1" kern="1200" dirty="0" err="1" smtClean="0">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Cảm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xúc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tình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Biến</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đổi</a:t>
            </a:r>
            <a:r>
              <a:rPr lang="en-US" sz="2400" i="1" kern="1200" dirty="0" smtClean="0">
                <a:solidFill>
                  <a:schemeClr val="tx1"/>
                </a:solidFill>
                <a:latin typeface="Times New Roman" panose="02020603050405020304" pitchFamily="18" charset="0"/>
                <a:cs typeface="Times New Roman" panose="02020603050405020304" pitchFamily="18" charset="0"/>
              </a:rPr>
              <a: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biến</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hóa</a:t>
            </a:r>
            <a:endParaRPr lang="en-US" sz="2400" i="1" kern="1200" dirty="0" smtClean="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cho</a:t>
            </a:r>
            <a:r>
              <a:rPr lang="en-US" sz="2400" i="1" kern="1200" dirty="0" smtClean="0">
                <a:solidFill>
                  <a:schemeClr val="tx1"/>
                </a:solidFill>
                <a:latin typeface="Times New Roman" panose="02020603050405020304" pitchFamily="18" charset="0"/>
                <a:cs typeface="Times New Roman" panose="02020603050405020304" pitchFamily="18" charset="0"/>
              </a:rPr>
              <a:t> rung </a:t>
            </a:r>
            <a:r>
              <a:rPr lang="en-US" sz="2400" i="1" kern="1200" dirty="0" err="1" smtClean="0">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smtClean="0">
                <a:solidFill>
                  <a:schemeClr val="tx1"/>
                </a:solidFill>
                <a:latin typeface="Times New Roman" panose="02020603050405020304" pitchFamily="18" charset="0"/>
                <a:cs typeface="Times New Roman" panose="02020603050405020304" pitchFamily="18" charset="0"/>
              </a:rPr>
              <a:t>Trở</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thành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cho</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trở</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thành</a:t>
            </a:r>
            <a:r>
              <a:rPr lang="en-US" sz="2400" i="1" kern="1200" dirty="0" smtClean="0">
                <a:solidFill>
                  <a:schemeClr val="tx1"/>
                </a:solidFill>
                <a:latin typeface="Times New Roman" panose="02020603050405020304" pitchFamily="18" charset="0"/>
                <a:cs typeface="Times New Roman" panose="02020603050405020304" pitchFamily="18" charset="0"/>
              </a:rPr>
              <a:t> hay </a:t>
            </a:r>
            <a:r>
              <a:rPr lang="en-US" sz="2400" i="1" kern="1200" dirty="0" err="1" smtClean="0">
                <a:solidFill>
                  <a:schemeClr val="tx1"/>
                </a:solidFill>
                <a:latin typeface="Times New Roman" panose="02020603050405020304" pitchFamily="18" charset="0"/>
                <a:cs typeface="Times New Roman" panose="02020603050405020304" pitchFamily="18" charset="0"/>
              </a:rPr>
              <a:t>làm</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cho</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có</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tính</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chất</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mà</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trước</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đó</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chưa</a:t>
            </a:r>
            <a:r>
              <a:rPr lang="en-US" sz="2400" i="1" kern="1200" dirty="0" smtClean="0">
                <a:solidFill>
                  <a:schemeClr val="tx1"/>
                </a:solidFill>
                <a:latin typeface="Times New Roman" panose="02020603050405020304" pitchFamily="18" charset="0"/>
                <a:cs typeface="Times New Roman" panose="02020603050405020304" pitchFamily="18" charset="0"/>
              </a:rPr>
              <a:t> </a:t>
            </a:r>
            <a:r>
              <a:rPr lang="en-US" sz="2400" i="1" kern="1200" dirty="0" err="1" smtClean="0">
                <a:solidFill>
                  <a:schemeClr val="tx1"/>
                </a:solidFill>
                <a:latin typeface="Times New Roman" panose="02020603050405020304" pitchFamily="18" charset="0"/>
                <a:cs typeface="Times New Roman" panose="02020603050405020304" pitchFamily="18" charset="0"/>
              </a:rPr>
              <a:t>có</a:t>
            </a:r>
            <a:r>
              <a:rPr lang="en-US" sz="2400" i="1" kern="1200" dirty="0" smtClean="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Tha</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Nhân</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cách</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Đồng</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smtClean="0">
                <a:solidFill>
                  <a:schemeClr val="bg1"/>
                </a:solidFill>
                <a:latin typeface="Times New Roman" panose="02020603050405020304" pitchFamily="18" charset="0"/>
                <a:cs typeface="Times New Roman" panose="02020603050405020304" pitchFamily="18" charset="0"/>
              </a:rPr>
              <a:t>Trẻ</a:t>
            </a:r>
            <a:r>
              <a:rPr lang="en-US" sz="2400" b="1" i="1" kern="1200" dirty="0" smtClean="0">
                <a:solidFill>
                  <a:schemeClr val="bg1"/>
                </a:solidFill>
                <a:latin typeface="Times New Roman" panose="02020603050405020304" pitchFamily="18" charset="0"/>
                <a:cs typeface="Times New Roman" panose="02020603050405020304" pitchFamily="18" charset="0"/>
              </a:rPr>
              <a:t> </a:t>
            </a:r>
            <a:r>
              <a:rPr lang="en-US" sz="2400" b="1" i="1" kern="1200" dirty="0" err="1" smtClean="0">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smtClean="0">
                <a:solidFill>
                  <a:schemeClr val="tx1"/>
                </a:solidFill>
                <a:latin typeface="Times New Roman" panose="02020603050405020304" pitchFamily="18" charset="0"/>
                <a:cs typeface="Times New Roman" panose="02020603050405020304" pitchFamily="18" charset="0"/>
              </a:rPr>
              <a:t>Biến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thành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cái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khác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mang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đặc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điểm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trái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ngược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xuống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với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bản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chất</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vốn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có</a:t>
            </a:r>
            <a:r>
              <a:rPr lang="en-US" sz="2200" kern="1200" dirty="0" smtClean="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smtClean="0">
                <a:solidFill>
                  <a:schemeClr val="tx1"/>
                </a:solidFill>
                <a:latin typeface="Times New Roman" panose="02020603050405020304" pitchFamily="18" charset="0"/>
                <a:cs typeface="Times New Roman" panose="02020603050405020304" pitchFamily="18" charset="0"/>
              </a:rPr>
              <a:t>Làm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thay</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đổi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bản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cho</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giống</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như</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của</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smtClean="0">
                <a:latin typeface="Times New Roman" pitchFamily="18" charset="0"/>
                <a:cs typeface="Calibri" pitchFamily="34" charset="0"/>
              </a:rPr>
              <a:t>Gán</a:t>
            </a:r>
            <a:r>
              <a:rPr lang="en-US" sz="2200" dirty="0" smtClean="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smtClean="0">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smtClean="0">
                <a:solidFill>
                  <a:schemeClr val="tx1"/>
                </a:solidFill>
                <a:latin typeface="Times New Roman" panose="02020603050405020304" pitchFamily="18" charset="0"/>
                <a:cs typeface="Times New Roman" panose="02020603050405020304" pitchFamily="18" charset="0"/>
              </a:rPr>
              <a:t>Làm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cho</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thành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phần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gồm</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có</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nhiều</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người</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trẻ</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hơn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để</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có</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nhiều</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nhân</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tố</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tích</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cực</a:t>
            </a:r>
            <a:r>
              <a:rPr lang="en-US" sz="2200" kern="1200" dirty="0" smtClean="0">
                <a:solidFill>
                  <a:schemeClr val="tx1"/>
                </a:solidFill>
                <a:latin typeface="Times New Roman" panose="02020603050405020304" pitchFamily="18" charset="0"/>
                <a:cs typeface="Times New Roman" panose="02020603050405020304" pitchFamily="18" charset="0"/>
              </a:rPr>
              <a:t> </a:t>
            </a:r>
            <a:r>
              <a:rPr lang="en-US" sz="2200" kern="1200" dirty="0" err="1" smtClean="0">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TotalTime>
  <Words>882</Words>
  <Application>Microsoft Office PowerPoint</Application>
  <PresentationFormat>On-screen Show (16:9)</PresentationFormat>
  <Paragraphs>64</Paragraphs>
  <Slides>14</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Times New Roman</vt:lpstr>
      <vt:lpstr>Merriweather Light</vt:lpstr>
      <vt:lpstr>MS Mincho</vt:lpstr>
      <vt:lpstr>Wingdings</vt:lpstr>
      <vt:lpstr>Calibri</vt:lpstr>
      <vt:lpstr>Garamond</vt:lpstr>
      <vt:lpstr>微软雅黑</vt:lpstr>
      <vt:lpstr>3_Office Theme</vt:lpstr>
      <vt:lpstr>https://www.freeppt7.com</vt:lpstr>
      <vt:lpstr>1_https://www.freeppt7.com</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STD</cp:lastModifiedBy>
  <cp:revision>290</cp:revision>
  <dcterms:modified xsi:type="dcterms:W3CDTF">2026-02-26T07:19:41Z</dcterms:modified>
</cp:coreProperties>
</file>