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385" r:id="rId3"/>
    <p:sldId id="257" r:id="rId4"/>
    <p:sldId id="259" r:id="rId5"/>
    <p:sldId id="384" r:id="rId6"/>
    <p:sldId id="306" r:id="rId7"/>
    <p:sldId id="258" r:id="rId8"/>
    <p:sldId id="387" r:id="rId9"/>
    <p:sldId id="388" r:id="rId10"/>
    <p:sldId id="268" r:id="rId11"/>
    <p:sldId id="270" r:id="rId12"/>
    <p:sldId id="398" r:id="rId13"/>
    <p:sldId id="313" r:id="rId14"/>
    <p:sldId id="389" r:id="rId15"/>
    <p:sldId id="391" r:id="rId16"/>
    <p:sldId id="417" r:id="rId17"/>
    <p:sldId id="418" r:id="rId18"/>
    <p:sldId id="393" r:id="rId19"/>
    <p:sldId id="392" r:id="rId20"/>
    <p:sldId id="378" r:id="rId21"/>
    <p:sldId id="419" r:id="rId22"/>
    <p:sldId id="420" r:id="rId23"/>
    <p:sldId id="421" r:id="rId24"/>
    <p:sldId id="273" r:id="rId25"/>
    <p:sldId id="386" r:id="rId26"/>
    <p:sldId id="394" r:id="rId27"/>
    <p:sldId id="395" r:id="rId28"/>
    <p:sldId id="396" r:id="rId29"/>
    <p:sldId id="307" r:id="rId30"/>
    <p:sldId id="310" r:id="rId31"/>
    <p:sldId id="397" r:id="rId32"/>
    <p:sldId id="269" r:id="rId33"/>
    <p:sldId id="308" r:id="rId34"/>
    <p:sldId id="265" r:id="rId35"/>
    <p:sldId id="326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EDF5"/>
    <a:srgbClr val="FFF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15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92" y="-132"/>
      </p:cViewPr>
      <p:guideLst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E62D0-8161-4A54-9410-595C045B46FA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8.png"/><Relationship Id="rId5" Type="http://schemas.openxmlformats.org/officeDocument/2006/relationships/image" Target="../media/image50.png"/><Relationship Id="rId10" Type="http://schemas.openxmlformats.org/officeDocument/2006/relationships/image" Target="../media/image52.svg"/><Relationship Id="rId4" Type="http://schemas.openxmlformats.org/officeDocument/2006/relationships/image" Target="../media/image10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5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28.png"/><Relationship Id="rId5" Type="http://schemas.openxmlformats.org/officeDocument/2006/relationships/image" Target="../media/image55.png"/><Relationship Id="rId10" Type="http://schemas.openxmlformats.org/officeDocument/2006/relationships/image" Target="../media/image52.svg"/><Relationship Id="rId4" Type="http://schemas.openxmlformats.org/officeDocument/2006/relationships/image" Target="../media/image10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openxmlformats.org/officeDocument/2006/relationships/image" Target="../media/image3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6.png"/><Relationship Id="rId7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3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0.png"/><Relationship Id="rId5" Type="http://schemas.openxmlformats.org/officeDocument/2006/relationships/image" Target="../media/image63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63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slide" Target="slide29.xml"/><Relationship Id="rId18" Type="http://schemas.openxmlformats.org/officeDocument/2006/relationships/image" Target="../media/image79.jpeg"/><Relationship Id="rId26" Type="http://schemas.openxmlformats.org/officeDocument/2006/relationships/image" Target="../media/image87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2.jpeg"/><Relationship Id="rId34" Type="http://schemas.openxmlformats.org/officeDocument/2006/relationships/image" Target="../media/image94.jpeg"/><Relationship Id="rId7" Type="http://schemas.openxmlformats.org/officeDocument/2006/relationships/slide" Target="slide27.xml"/><Relationship Id="rId12" Type="http://schemas.openxmlformats.org/officeDocument/2006/relationships/image" Target="../media/image75.jpeg"/><Relationship Id="rId17" Type="http://schemas.openxmlformats.org/officeDocument/2006/relationships/image" Target="../media/image78.jpeg"/><Relationship Id="rId25" Type="http://schemas.openxmlformats.org/officeDocument/2006/relationships/image" Target="../media/image86.jpeg"/><Relationship Id="rId33" Type="http://schemas.openxmlformats.org/officeDocument/2006/relationships/image" Target="../media/image93.jpeg"/><Relationship Id="rId2" Type="http://schemas.openxmlformats.org/officeDocument/2006/relationships/audio" Target="../media/media2.mp3"/><Relationship Id="rId16" Type="http://schemas.openxmlformats.org/officeDocument/2006/relationships/image" Target="../media/image77.jpeg"/><Relationship Id="rId20" Type="http://schemas.openxmlformats.org/officeDocument/2006/relationships/image" Target="../media/image81.jpeg"/><Relationship Id="rId29" Type="http://schemas.openxmlformats.org/officeDocument/2006/relationships/image" Target="../media/image90.png"/><Relationship Id="rId1" Type="http://schemas.microsoft.com/office/2007/relationships/media" Target="../media/media2.mp3"/><Relationship Id="rId6" Type="http://schemas.openxmlformats.org/officeDocument/2006/relationships/image" Target="../media/image72.jpeg"/><Relationship Id="rId11" Type="http://schemas.openxmlformats.org/officeDocument/2006/relationships/slide" Target="slide32.xml"/><Relationship Id="rId24" Type="http://schemas.openxmlformats.org/officeDocument/2006/relationships/image" Target="../media/image85.jpeg"/><Relationship Id="rId32" Type="http://schemas.openxmlformats.org/officeDocument/2006/relationships/image" Target="../media/image92.jpeg"/><Relationship Id="rId5" Type="http://schemas.openxmlformats.org/officeDocument/2006/relationships/slide" Target="slide28.xml"/><Relationship Id="rId15" Type="http://schemas.openxmlformats.org/officeDocument/2006/relationships/slide" Target="slide33.xml"/><Relationship Id="rId23" Type="http://schemas.openxmlformats.org/officeDocument/2006/relationships/image" Target="../media/image84.jpeg"/><Relationship Id="rId28" Type="http://schemas.openxmlformats.org/officeDocument/2006/relationships/image" Target="../media/image89.jpeg"/><Relationship Id="rId10" Type="http://schemas.openxmlformats.org/officeDocument/2006/relationships/image" Target="../media/image74.jpeg"/><Relationship Id="rId19" Type="http://schemas.openxmlformats.org/officeDocument/2006/relationships/image" Target="../media/image80.jpeg"/><Relationship Id="rId31" Type="http://schemas.openxmlformats.org/officeDocument/2006/relationships/slide" Target="slide31.xml"/><Relationship Id="rId4" Type="http://schemas.openxmlformats.org/officeDocument/2006/relationships/image" Target="../media/image71.png"/><Relationship Id="rId9" Type="http://schemas.openxmlformats.org/officeDocument/2006/relationships/slide" Target="slide30.xml"/><Relationship Id="rId14" Type="http://schemas.openxmlformats.org/officeDocument/2006/relationships/image" Target="../media/image76.jpeg"/><Relationship Id="rId22" Type="http://schemas.openxmlformats.org/officeDocument/2006/relationships/image" Target="../media/image83.jpeg"/><Relationship Id="rId27" Type="http://schemas.openxmlformats.org/officeDocument/2006/relationships/image" Target="../media/image88.jpeg"/><Relationship Id="rId30" Type="http://schemas.openxmlformats.org/officeDocument/2006/relationships/image" Target="../media/image91.png"/><Relationship Id="rId35" Type="http://schemas.openxmlformats.org/officeDocument/2006/relationships/image" Target="../media/image95.png"/><Relationship Id="rId8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audio" Target="../media/audio2.wav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96.png"/><Relationship Id="rId4" Type="http://schemas.openxmlformats.org/officeDocument/2006/relationships/audio" Target="../media/audio3.wav"/><Relationship Id="rId9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audio" Target="../media/audio3.wav"/><Relationship Id="rId7" Type="http://schemas.openxmlformats.org/officeDocument/2006/relationships/slide" Target="slide26.xml"/><Relationship Id="rId12" Type="http://schemas.openxmlformats.org/officeDocument/2006/relationships/image" Target="../media/image10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7.png"/><Relationship Id="rId5" Type="http://schemas.openxmlformats.org/officeDocument/2006/relationships/image" Target="../media/image103.png"/><Relationship Id="rId10" Type="http://schemas.openxmlformats.org/officeDocument/2006/relationships/image" Target="../media/image106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10" Type="http://schemas.openxmlformats.org/officeDocument/2006/relationships/image" Target="../media/image102.jpeg"/><Relationship Id="rId4" Type="http://schemas.openxmlformats.org/officeDocument/2006/relationships/audio" Target="../media/audio2.wav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74.jpeg"/><Relationship Id="rId3" Type="http://schemas.openxmlformats.org/officeDocument/2006/relationships/audio" Target="../media/audio3.wav"/><Relationship Id="rId7" Type="http://schemas.openxmlformats.org/officeDocument/2006/relationships/image" Target="../media/image112.png"/><Relationship Id="rId12" Type="http://schemas.openxmlformats.org/officeDocument/2006/relationships/image" Target="../media/image10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slide" Target="slide26.xml"/><Relationship Id="rId5" Type="http://schemas.openxmlformats.org/officeDocument/2006/relationships/image" Target="../media/image97.jpeg"/><Relationship Id="rId10" Type="http://schemas.openxmlformats.org/officeDocument/2006/relationships/image" Target="../media/image115.png"/><Relationship Id="rId4" Type="http://schemas.openxmlformats.org/officeDocument/2006/relationships/image" Target="../media/image96.png"/><Relationship Id="rId9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audio" Target="../media/audio3.wav"/><Relationship Id="rId7" Type="http://schemas.openxmlformats.org/officeDocument/2006/relationships/image" Target="../media/image105.jpeg"/><Relationship Id="rId12" Type="http://schemas.openxmlformats.org/officeDocument/2006/relationships/image" Target="../media/image10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image" Target="../media/image122.png"/><Relationship Id="rId5" Type="http://schemas.openxmlformats.org/officeDocument/2006/relationships/image" Target="../media/image97.jpeg"/><Relationship Id="rId10" Type="http://schemas.openxmlformats.org/officeDocument/2006/relationships/image" Target="../media/image121.png"/><Relationship Id="rId4" Type="http://schemas.openxmlformats.org/officeDocument/2006/relationships/image" Target="../media/image104.png"/><Relationship Id="rId9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0.jpeg"/><Relationship Id="rId5" Type="http://schemas.openxmlformats.org/officeDocument/2006/relationships/image" Target="../media/image104.png"/><Relationship Id="rId10" Type="http://schemas.openxmlformats.org/officeDocument/2006/relationships/image" Target="../media/image95.png"/><Relationship Id="rId4" Type="http://schemas.openxmlformats.org/officeDocument/2006/relationships/audio" Target="../media/audio2.wav"/><Relationship Id="rId9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6.xml"/><Relationship Id="rId5" Type="http://schemas.openxmlformats.org/officeDocument/2006/relationships/image" Target="../media/image104.png"/><Relationship Id="rId10" Type="http://schemas.openxmlformats.org/officeDocument/2006/relationships/image" Target="../media/image95.png"/><Relationship Id="rId4" Type="http://schemas.openxmlformats.org/officeDocument/2006/relationships/audio" Target="../media/audio2.wav"/><Relationship Id="rId9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4431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ĐẾN VỚI BÀI HỌC HÔM NAY!</a:t>
            </a:r>
            <a:endParaRPr lang="en-US" sz="6000" b="1" dirty="0">
              <a:solidFill>
                <a:schemeClr val="bg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GV. TRẦN THỊ THÊU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TRƯỜNG TH&amp;THCS HÀ SEN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0600" y="4083099"/>
            <a:ext cx="16341026" cy="1822402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886707" y="3467887"/>
                  <a:ext cx="15029693" cy="270980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P</a:t>
                  </a:r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hép quay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và phép quay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giữ nguyên mọi điểm</a:t>
                  </a:r>
                  <a:r>
                    <a:rPr lang="en-US" alt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endParaRPr lang="en-US" altLang="vi-VN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6707" y="3467887"/>
                  <a:ext cx="15029693" cy="2709802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6600446" y="100664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>
                  <a:solidFill>
                    <a:schemeClr val="tx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Tổng quan</a:t>
              </a:r>
              <a:endParaRPr sz="5500" b="1" dirty="0">
                <a:solidFill>
                  <a:schemeClr val="tx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4736" y="1714500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2072" y="-2667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4572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22229" y="837677"/>
                <a:ext cx="13632527" cy="4201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a) Tìm điểm đối xứng của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qua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b) Chỉ ra phép quay thuận chiều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phép quay đó biến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thành điểm đối xứng với nó qua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229" y="837677"/>
                <a:ext cx="13632527" cy="4201471"/>
              </a:xfrm>
              <a:prstGeom prst="rect">
                <a:avLst/>
              </a:prstGeom>
              <a:blipFill rotWithShape="1">
                <a:blip r:embed="rId3"/>
                <a:stretch>
                  <a:fillRect l="-2" t="-3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7557" y="8840849"/>
            <a:ext cx="2057400" cy="1216947"/>
          </a:xfrm>
          <a:prstGeom prst="rect">
            <a:avLst/>
          </a:prstGeom>
        </p:spPr>
      </p:pic>
      <p:grpSp>
        <p:nvGrpSpPr>
          <p:cNvPr id="2" name="Google Shape;305;p14"/>
          <p:cNvGrpSpPr/>
          <p:nvPr/>
        </p:nvGrpSpPr>
        <p:grpSpPr>
          <a:xfrm flipH="1">
            <a:off x="3258460" y="5094947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05400" y="6006465"/>
                <a:ext cx="11711305" cy="34861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Điểm đối xứng của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qua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Phép quay thuận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sẽ biến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thành điểm đối xứng với nó qua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kern="1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006465"/>
                <a:ext cx="11711305" cy="348615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8" y="5847930"/>
            <a:ext cx="6075433" cy="4257213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2072" y="-2667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457200" y="837677"/>
            <a:ext cx="2867336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Luyện tập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59810" y="959485"/>
                <a:ext cx="13994765" cy="2066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hình vuông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chỉ ra phép quay thuận chiều tâm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phép quay đó biến mỗi điểm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 điểm đối xứng với nó qua tâm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810" y="959485"/>
                <a:ext cx="13994765" cy="206692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7557" y="8840849"/>
            <a:ext cx="2057400" cy="1216947"/>
          </a:xfrm>
          <a:prstGeom prst="rect">
            <a:avLst/>
          </a:prstGeom>
        </p:spPr>
      </p:pic>
      <p:grpSp>
        <p:nvGrpSpPr>
          <p:cNvPr id="2" name="Google Shape;305;p14"/>
          <p:cNvGrpSpPr/>
          <p:nvPr/>
        </p:nvGrpSpPr>
        <p:grpSpPr>
          <a:xfrm flipH="1">
            <a:off x="691690" y="3020517"/>
            <a:ext cx="3523340" cy="1477424"/>
            <a:chOff x="7837953" y="804641"/>
            <a:chExt cx="2022200" cy="1392391"/>
          </a:xfrm>
        </p:grpSpPr>
        <p:pic>
          <p:nvPicPr>
            <p:cNvPr id="3" name="Google Shape;306;p14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/>
            <p:cNvSpPr txBox="1"/>
            <p:nvPr/>
          </p:nvSpPr>
          <p:spPr>
            <a:xfrm>
              <a:off x="7837953" y="873633"/>
              <a:ext cx="2022200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Hướng dẫn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15030" y="6035238"/>
                <a:ext cx="11349357" cy="3440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Điểm đối xứng của mỗi điểm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qua tâm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lần lượt là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Phép quay thuận chiều</a:t>
                </a:r>
                <a14:m>
                  <m:oMath xmlns:m="http://schemas.openxmlformats.org/officeDocument/2006/math">
                    <m:r>
                      <a:rPr lang="en-US" sz="4000" b="0" i="0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180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sẽ biến mỗi điểm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thành điểm đối xứng với nó qua tâm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030" y="6035238"/>
                <a:ext cx="11349357" cy="3440237"/>
              </a:xfrm>
              <a:prstGeom prst="rect">
                <a:avLst/>
              </a:prstGeom>
              <a:blipFill rotWithShape="1">
                <a:blip r:embed="rId6"/>
                <a:stretch>
                  <a:fillRect l="-5" t="-6" r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oogle Shape;305;p14"/>
          <p:cNvGrpSpPr/>
          <p:nvPr/>
        </p:nvGrpSpPr>
        <p:grpSpPr>
          <a:xfrm>
            <a:off x="14835808" y="5306257"/>
            <a:ext cx="2590800" cy="1141648"/>
            <a:chOff x="7837953" y="804641"/>
            <a:chExt cx="2022200" cy="1289304"/>
          </a:xfrm>
        </p:grpSpPr>
        <p:pic>
          <p:nvPicPr>
            <p:cNvPr id="14" name="Google Shape;306;p14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37953" y="873633"/>
              <a:ext cx="2022200" cy="667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116951" y="3102820"/>
                <a:ext cx="11349357" cy="2781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Bước 1: Xác định điểm đối xứng của mỗi điểm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qua tâm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Bước 2: Xác định phép quay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biến mỗi điểm thành điểm đối xứng với nó 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951" y="3102820"/>
                <a:ext cx="11349357" cy="2781595"/>
              </a:xfrm>
              <a:prstGeom prst="rect">
                <a:avLst/>
              </a:prstGeom>
              <a:blipFill rotWithShape="1">
                <a:blip r:embed="rId7"/>
                <a:stretch>
                  <a:fillRect l="-2" t="-8" r="2" b="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669" y="5015594"/>
            <a:ext cx="4684767" cy="443372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0" y="2014522"/>
            <a:ext cx="16397386" cy="3170320"/>
            <a:chOff x="2193759" y="2917658"/>
            <a:chExt cx="13362212" cy="3177319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23880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nl-NL" sz="5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nl-NL" sz="53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PHÉP QUAY GIỮ NGUYÊN HÌNH ĐA GIÁC ĐỀU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467157" y="333827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HĐ2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886" y="9214155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500727">
            <a:off x="-566520" y="9349320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53734" y="1281575"/>
                <a:ext cx="10514046" cy="7597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 một miếng bìa có dạng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ghim miếng bìa đó lên bảng tại điểm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Quay miếng bìa đó theo phép quay thuận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i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 cho biết qua phép quay trên: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Các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quay đến vị trí mới là các điểm nào.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sau khi quay đến một hình mới có trùng với chính nó hay không.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734" y="1281575"/>
                <a:ext cx="10514046" cy="7597273"/>
              </a:xfrm>
              <a:prstGeom prst="rect">
                <a:avLst/>
              </a:prstGeom>
              <a:blipFill rotWithShape="1">
                <a:blip r:embed="rId5"/>
                <a:stretch>
                  <a:fillRect l="-5" t="-2" r="3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1" y="5219700"/>
            <a:ext cx="3429000" cy="3245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33" y="907205"/>
            <a:ext cx="5490585" cy="3847395"/>
          </a:xfrm>
          <a:prstGeom prst="rect">
            <a:avLst/>
          </a:prstGeom>
        </p:spPr>
      </p:pic>
      <p:sp>
        <p:nvSpPr>
          <p:cNvPr id="13" name="Freeform 2"/>
          <p:cNvSpPr/>
          <p:nvPr/>
        </p:nvSpPr>
        <p:spPr>
          <a:xfrm rot="20316153">
            <a:off x="14262582" y="6391523"/>
            <a:ext cx="303343" cy="619621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6"/>
          <p:cNvSpPr/>
          <p:nvPr/>
        </p:nvSpPr>
        <p:spPr>
          <a:xfrm rot="5400000">
            <a:off x="14259704" y="4644505"/>
            <a:ext cx="769637" cy="293320"/>
          </a:xfrm>
          <a:custGeom>
            <a:avLst/>
            <a:gdLst/>
            <a:ahLst/>
            <a:cxnLst/>
            <a:rect l="l" t="t" r="r" b="b"/>
            <a:pathLst>
              <a:path w="1997852" h="1132771">
                <a:moveTo>
                  <a:pt x="0" y="0"/>
                </a:moveTo>
                <a:lnTo>
                  <a:pt x="1997852" y="0"/>
                </a:lnTo>
                <a:lnTo>
                  <a:pt x="1997852" y="1132771"/>
                </a:lnTo>
                <a:lnTo>
                  <a:pt x="0" y="1132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/>
          <p:cNvSpPr/>
          <p:nvPr/>
        </p:nvSpPr>
        <p:spPr>
          <a:xfrm>
            <a:off x="16890705" y="8893045"/>
            <a:ext cx="412845" cy="327365"/>
          </a:xfrm>
          <a:custGeom>
            <a:avLst/>
            <a:gdLst/>
            <a:ahLst/>
            <a:cxnLst/>
            <a:rect l="l" t="t" r="r" b="b"/>
            <a:pathLst>
              <a:path w="1985600" h="1122766">
                <a:moveTo>
                  <a:pt x="0" y="0"/>
                </a:moveTo>
                <a:lnTo>
                  <a:pt x="1985600" y="0"/>
                </a:lnTo>
                <a:lnTo>
                  <a:pt x="1985600" y="1122766"/>
                </a:lnTo>
                <a:lnTo>
                  <a:pt x="0" y="11227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467157" y="333827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HĐ2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886" y="9214155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500727">
            <a:off x="-566520" y="9349320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9600" y="1400175"/>
                <a:ext cx="10895046" cy="76428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 một miếng bìa có dạng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ghim miếng bìa đó lên bảng tại điểm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i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Quay miếng bìa đó theo phép quay ngược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i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 cho biết qua phép quay trên: 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Các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quay đến vị trí mới là các điểm nào.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sau khi quay đến một hình mới có trùng với chính nó hay không.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400175"/>
                <a:ext cx="10895046" cy="7642860"/>
              </a:xfrm>
              <a:prstGeom prst="rect">
                <a:avLst/>
              </a:prstGeom>
              <a:blipFill rotWithShape="1">
                <a:blip r:embed="rId5"/>
                <a:stretch>
                  <a:fillRect r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1034965"/>
            <a:ext cx="5260148" cy="3685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876" y="5717339"/>
            <a:ext cx="3225752" cy="3052896"/>
          </a:xfrm>
          <a:prstGeom prst="rect">
            <a:avLst/>
          </a:prstGeom>
        </p:spPr>
      </p:pic>
      <p:sp>
        <p:nvSpPr>
          <p:cNvPr id="10" name="Freeform 2"/>
          <p:cNvSpPr/>
          <p:nvPr/>
        </p:nvSpPr>
        <p:spPr>
          <a:xfrm rot="20316153">
            <a:off x="14099974" y="6657710"/>
            <a:ext cx="303343" cy="619621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 rot="5400000">
            <a:off x="14250878" y="4865115"/>
            <a:ext cx="803350" cy="293320"/>
          </a:xfrm>
          <a:custGeom>
            <a:avLst/>
            <a:gdLst/>
            <a:ahLst/>
            <a:cxnLst/>
            <a:rect l="l" t="t" r="r" b="b"/>
            <a:pathLst>
              <a:path w="1997852" h="1132771">
                <a:moveTo>
                  <a:pt x="0" y="0"/>
                </a:moveTo>
                <a:lnTo>
                  <a:pt x="1997852" y="0"/>
                </a:lnTo>
                <a:lnTo>
                  <a:pt x="1997852" y="1132771"/>
                </a:lnTo>
                <a:lnTo>
                  <a:pt x="0" y="1132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/>
          <p:cNvSpPr/>
          <p:nvPr/>
        </p:nvSpPr>
        <p:spPr>
          <a:xfrm>
            <a:off x="16890705" y="8893045"/>
            <a:ext cx="412845" cy="327365"/>
          </a:xfrm>
          <a:custGeom>
            <a:avLst/>
            <a:gdLst/>
            <a:ahLst/>
            <a:cxnLst/>
            <a:rect l="l" t="t" r="r" b="b"/>
            <a:pathLst>
              <a:path w="1985600" h="1122766">
                <a:moveTo>
                  <a:pt x="0" y="0"/>
                </a:moveTo>
                <a:lnTo>
                  <a:pt x="1985600" y="0"/>
                </a:lnTo>
                <a:lnTo>
                  <a:pt x="1985600" y="1122766"/>
                </a:lnTo>
                <a:lnTo>
                  <a:pt x="0" y="11227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0264" y="9070053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5434" y="2301641"/>
                <a:ext cx="14264966" cy="7950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a) Khi quay miếng bìa theo phép quay thuận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i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Các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quay đến vị trí mới là các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 khi quay đến một hình mới trùng với chính nó.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Quay miếng bìa đó theo phép quay ngược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i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Các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quay đến vị trí mới là các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sau khi quay đến một hình mới trùng với chính nó.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34" y="2301641"/>
                <a:ext cx="14264966" cy="7950835"/>
              </a:xfrm>
              <a:prstGeom prst="rect">
                <a:avLst/>
              </a:prstGeom>
              <a:blipFill rotWithShape="1">
                <a:blip r:embed="rId4"/>
                <a:stretch>
                  <a:fillRect l="-2" t="-5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872" y="5752684"/>
            <a:ext cx="3505200" cy="3317369"/>
          </a:xfrm>
          <a:prstGeom prst="rect">
            <a:avLst/>
          </a:prstGeom>
        </p:spPr>
      </p:pic>
      <p:sp>
        <p:nvSpPr>
          <p:cNvPr id="17" name="Freeform 2"/>
          <p:cNvSpPr/>
          <p:nvPr/>
        </p:nvSpPr>
        <p:spPr>
          <a:xfrm rot="20316153">
            <a:off x="15785240" y="6886177"/>
            <a:ext cx="320703" cy="644786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8" name="Google Shape;305;p14"/>
          <p:cNvGrpSpPr/>
          <p:nvPr/>
        </p:nvGrpSpPr>
        <p:grpSpPr>
          <a:xfrm flipH="1">
            <a:off x="561110" y="539114"/>
            <a:ext cx="2506664" cy="1371600"/>
            <a:chOff x="7837953" y="804641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37953" y="873633"/>
              <a:ext cx="2022200" cy="667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011" y="2101834"/>
            <a:ext cx="3429000" cy="3245253"/>
          </a:xfrm>
          <a:prstGeom prst="rect">
            <a:avLst/>
          </a:prstGeom>
        </p:spPr>
      </p:pic>
      <p:sp>
        <p:nvSpPr>
          <p:cNvPr id="22" name="Freeform 2"/>
          <p:cNvSpPr/>
          <p:nvPr/>
        </p:nvSpPr>
        <p:spPr>
          <a:xfrm rot="20316153">
            <a:off x="15806592" y="3273657"/>
            <a:ext cx="303343" cy="619621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09600" y="720556"/>
            <a:ext cx="2611859" cy="108284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Nhận xét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0264" y="9070053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62200" y="4237078"/>
                <a:ext cx="13174664" cy="494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Hình a                              Hình b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• Ở hình a c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ó 6 phép quay thuận chiều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giữ nguyên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nhận các giá trị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;…; 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• Ở hình b có 6 phép quay ngược chiều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 nguyên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nhận các giá trị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;…; 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237078"/>
                <a:ext cx="13174664" cy="4949825"/>
              </a:xfrm>
              <a:prstGeom prst="rect">
                <a:avLst/>
              </a:prstGeom>
              <a:blipFill rotWithShape="1">
                <a:blip r:embed="rId4"/>
                <a:stretch>
                  <a:fillRect t="-7" r="2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52969"/>
            <a:ext cx="3429000" cy="3245253"/>
          </a:xfrm>
          <a:prstGeom prst="rect">
            <a:avLst/>
          </a:prstGeom>
        </p:spPr>
      </p:pic>
      <p:sp>
        <p:nvSpPr>
          <p:cNvPr id="14" name="Freeform 2"/>
          <p:cNvSpPr/>
          <p:nvPr/>
        </p:nvSpPr>
        <p:spPr>
          <a:xfrm rot="20316153">
            <a:off x="6109181" y="1924792"/>
            <a:ext cx="303343" cy="619621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919709"/>
            <a:ext cx="3505200" cy="3317369"/>
          </a:xfrm>
          <a:prstGeom prst="rect">
            <a:avLst/>
          </a:prstGeom>
        </p:spPr>
      </p:pic>
      <p:sp>
        <p:nvSpPr>
          <p:cNvPr id="17" name="Freeform 2"/>
          <p:cNvSpPr/>
          <p:nvPr/>
        </p:nvSpPr>
        <p:spPr>
          <a:xfrm rot="20316153">
            <a:off x="11223368" y="2053202"/>
            <a:ext cx="320703" cy="644786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73487" y="4083099"/>
            <a:ext cx="16341026" cy="3231160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880937" y="3467886"/>
                  <a:ext cx="15035464" cy="22914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hình đa giác đều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≥3,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có tâm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Phép quay giữ nguyên hình đa giác đều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là phép quay tâm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𝑂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biến mỗi đỉnh của hình đa giác đều thành một đỉnh của hình đa giác đều đó</a:t>
                  </a:r>
                  <a:r>
                    <a:rPr lang="en-US" sz="4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4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937" y="3467886"/>
                  <a:ext cx="15035464" cy="2291472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6600446" y="100664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>
                  <a:solidFill>
                    <a:schemeClr val="tx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Tổng quan</a:t>
              </a:r>
              <a:endParaRPr sz="5500" b="1" dirty="0">
                <a:solidFill>
                  <a:schemeClr val="tx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736" y="1714500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20595" y="1680845"/>
            <a:ext cx="15505430" cy="6539230"/>
            <a:chOff x="2514600" y="2093498"/>
            <a:chExt cx="14325600" cy="609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14600" y="2093498"/>
              <a:ext cx="14325600" cy="609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086100" y="2251938"/>
                  <a:ext cx="13182600" cy="5543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100"/>
                    </a:spcBef>
                    <a:spcAft>
                      <a:spcPts val="0"/>
                    </a:spcAft>
                  </a:pPr>
                  <a:r>
                    <a:rPr lang="nl-NL" sz="4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Chú ý:</a:t>
                  </a:r>
                  <a:endPara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Người ta chứng mình được rằng chỉ có các phép quay sau đây giữ nguyên hình đa giác đều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≥3,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với tâm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các phép quay thuận chiều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tâm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các phép quay ngược chiều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tâm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với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 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lần lượt nhận các giá trị </a:t>
                  </a: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360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2.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360°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;…; 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.360°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=360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°.</m:t>
                        </m:r>
                      </m:oMath>
                    </m:oMathPara>
                  </a14:m>
                  <a:endParaRPr lang="en-US" sz="40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6100" y="2251938"/>
                  <a:ext cx="13182600" cy="5543110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2000" y="6819900"/>
            <a:ext cx="3932367" cy="37383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1901">
            <a:off x="15530698" y="291410"/>
            <a:ext cx="2183861" cy="55986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63418" y="8998469"/>
            <a:ext cx="2120571" cy="1318610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7999" y="342900"/>
            <a:ext cx="12192001" cy="1476826"/>
            <a:chOff x="5420131" y="238626"/>
            <a:chExt cx="5765227" cy="1447800"/>
          </a:xfrm>
        </p:grpSpPr>
        <p:sp>
          <p:nvSpPr>
            <p:cNvPr id="10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5638801" y="342900"/>
              <a:ext cx="5334000" cy="1019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 XEM VIDEO VÀ TRẢ LỜI CÂU HỎI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hép qu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7662" y="1926091"/>
            <a:ext cx="14325601" cy="80581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416555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90082" y="430843"/>
                <a:ext cx="15344299" cy="1828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:r>
                  <a:rPr kumimoji="0" lang="en-US" sz="40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hình vuông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ì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𝑛h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29)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Nêu các phép quay giữ nguyên hình vuông đó.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82" y="430843"/>
                <a:ext cx="15344299" cy="1828386"/>
              </a:xfrm>
              <a:prstGeom prst="rect">
                <a:avLst/>
              </a:prstGeom>
              <a:blipFill rotWithShape="1">
                <a:blip r:embed="rId2"/>
                <a:stretch>
                  <a:fillRect l="-1" t="-17" r="2" b="-250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534284" y="4290977"/>
                <a:ext cx="12962117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Các phép quay giữ nguyên hình vuông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</a:p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• Bốn phép quay thuận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lần lượt nhận các giá trị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90°, 180°, 270°, 360°.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• Bốn phép quay ngược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lần lượt nhận các giá trị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90°, 180°, 270°, 360°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284" y="4290977"/>
                <a:ext cx="12962117" cy="3170099"/>
              </a:xfrm>
              <a:prstGeom prst="rect">
                <a:avLst/>
              </a:prstGeom>
              <a:blipFill rotWithShape="1">
                <a:blip r:embed="rId6"/>
                <a:stretch>
                  <a:fillRect l="-2" t="-9" r="1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/>
          <p:cNvGrpSpPr/>
          <p:nvPr/>
        </p:nvGrpSpPr>
        <p:grpSpPr>
          <a:xfrm flipH="1">
            <a:off x="5105400" y="2812332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3107586"/>
            <a:ext cx="4851802" cy="459181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416555"/>
            <a:ext cx="2772318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tập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662350" y="555470"/>
                <a:ext cx="15344299" cy="2485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kumimoji="0" lang="en-US" sz="36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:r>
                  <a:rPr lang="en-US" sz="3600" noProof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hình vuông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6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ì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𝑛h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30)</m:t>
                    </m:r>
                  </m:oMath>
                </a14:m>
                <a:r>
                  <a:rPr lang="en-US" sz="36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vi-VN" sz="36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 quay thuận chiều tâm O biến điểm A thành điểm D thì các điểm B, C, D tương ứng biến thành các điểm nào?</a:t>
                </a:r>
                <a:endParaRPr lang="en-US" sz="36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350" y="555470"/>
                <a:ext cx="15344299" cy="2485745"/>
              </a:xfrm>
              <a:prstGeom prst="rect">
                <a:avLst/>
              </a:prstGeom>
              <a:blipFill rotWithShape="1">
                <a:blip r:embed="rId2"/>
                <a:stretch>
                  <a:fillRect l="-4" t="-19" r="1" b="-11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grpSp>
        <p:nvGrpSpPr>
          <p:cNvPr id="15" name="Google Shape;305;p14"/>
          <p:cNvGrpSpPr/>
          <p:nvPr/>
        </p:nvGrpSpPr>
        <p:grpSpPr>
          <a:xfrm>
            <a:off x="14677827" y="2209600"/>
            <a:ext cx="2431240" cy="1345901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93" y="3709378"/>
            <a:ext cx="4851802" cy="4591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191000" y="3731503"/>
                <a:ext cx="13792200" cy="4869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 hình vuông nên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⊥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𝐵𝐷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𝑂𝐶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𝑂𝐷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𝐷𝑂𝐴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Ta có góc được tạo bởi khi quay tia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đến tia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𝑂𝐷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thuận chiều quay của kim đồng hồ là:</a:t>
                </a:r>
                <a:endParaRPr lang="en-US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270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Như vậy, phép quay thuận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270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biến điểm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thành điểm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biến các điểm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tương ứng thành các điểm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731503"/>
                <a:ext cx="13792200" cy="4869410"/>
              </a:xfrm>
              <a:prstGeom prst="rect">
                <a:avLst/>
              </a:prstGeom>
              <a:blipFill rotWithShape="1">
                <a:blip r:embed="rId8"/>
                <a:stretch>
                  <a:fillRect t="-5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416555"/>
            <a:ext cx="2772318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tập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noProof="0" dirty="0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04595" y="806450"/>
                <a:ext cx="15609570" cy="31921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sz="44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hình ngũ giác đều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𝐴𝐵𝐶𝐷𝐸</m:t>
                    </m:r>
                  </m:oMath>
                </a14:m>
                <a:r>
                  <a:rPr lang="en-US" sz="44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tâm O.</a:t>
                </a:r>
                <a:endParaRPr lang="en-US" sz="440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Phép quay ngược chiều tâm O biến điểm A thành điểm E thì các điểm B, C, D, E tương ứng biến thành các điểm nào? </a:t>
                </a:r>
                <a:endParaRPr lang="en-US" sz="440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Chỉ ra các phép quay tâm O giữ nguyên hình ngũ giác đều đã cho.</a:t>
                </a:r>
                <a:endParaRPr lang="en-US" sz="440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595" y="806450"/>
                <a:ext cx="15609570" cy="319214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67600" y="3924300"/>
            <a:ext cx="4380865" cy="4333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grpSp>
        <p:nvGrpSpPr>
          <p:cNvPr id="15" name="Google Shape;305;p14"/>
          <p:cNvGrpSpPr/>
          <p:nvPr/>
        </p:nvGrpSpPr>
        <p:grpSpPr>
          <a:xfrm>
            <a:off x="14020800" y="416555"/>
            <a:ext cx="2431240" cy="1345901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56400" y="460543"/>
                <a:ext cx="17068800" cy="9791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Vì ngũ giác đều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có tâm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𝑂𝐷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𝑂𝐸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ngũ giác đều nên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𝐷𝐸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𝐸𝐴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𝑂𝐵𝐶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có: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Chứng minh tương tự ta có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𝐶𝑂𝐷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𝐷𝑂𝐸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𝐸𝑂𝐴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𝐷𝑂𝐸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𝐸𝑂𝐴</m:t>
                        </m:r>
                      </m:e>
                    </m:acc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𝐷𝑂𝐸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𝐸𝑂𝐴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đó 5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𝐷𝑂𝐸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𝐸𝑂𝐴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360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72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Như vậy, phép quay ngược chiều 72° tâm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giữ nguyên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biến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thành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thuộc đường tròn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sao cho tia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quay ngược chiều kim đồng hồ đến tia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tạo nên cung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𝐴𝐸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 số đo 72°.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 đó, phép quay ngược chiều 72° tâm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biến các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tương ứng thành các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b) Các phép quay giữ nguyên hình ngũ giác đều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là: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Năm phép quay thuận chiều α° tâm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với α° lần lượt nhận các giá trị 72°; 144°; 216°; 288°; 360°.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Năm phép quay ngược chiều α° tâm O với α° lần lượt nhận các giá trị 72°; 144°; 216°; 288°; 360°.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00" y="460543"/>
                <a:ext cx="17068800" cy="9791065"/>
              </a:xfrm>
              <a:prstGeom prst="rect">
                <a:avLst/>
              </a:prstGeom>
              <a:blipFill rotWithShape="1">
                <a:blip r:embed="rId7"/>
                <a:stretch>
                  <a:fillRect l="-1" t="-2" r="1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439140" y="1714500"/>
            <a:ext cx="4202430" cy="4157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9800" y="1747611"/>
            <a:ext cx="684334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Mini Game</a:t>
            </a:r>
            <a:r>
              <a:rPr lang="en-US" sz="7500" b="1" dirty="0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6174" y="2994106"/>
            <a:ext cx="14524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E9D8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đất lý tưởng trên bầu trời</a:t>
            </a:r>
            <a:endParaRPr lang="en-US" sz="8000" b="1" dirty="0">
              <a:solidFill>
                <a:srgbClr val="E9D8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567588" y="8370278"/>
            <a:ext cx="11361750" cy="484748"/>
          </a:xfrm>
          <a:prstGeom prst="roundRect">
            <a:avLst/>
          </a:prstGeom>
          <a:solidFill>
            <a:srgbClr val="E9D8C4"/>
          </a:solidFill>
          <a:ln>
            <a:solidFill>
              <a:srgbClr val="E9D8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0242" name="Picture 2" descr="Premium Vector | Cute alien in spaceship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08" y="7901645"/>
            <a:ext cx="1906760" cy="190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ART"/>
          <p:cNvSpPr/>
          <p:nvPr/>
        </p:nvSpPr>
        <p:spPr>
          <a:xfrm>
            <a:off x="8256344" y="6964681"/>
            <a:ext cx="1512276" cy="615461"/>
          </a:xfrm>
          <a:prstGeom prst="roundRect">
            <a:avLst/>
          </a:prstGeom>
          <a:solidFill>
            <a:srgbClr val="E9D8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2"/>
                </a:solidFill>
                <a:latin typeface="SVN-Adam Gorry" panose="02040603050506020204" pitchFamily="18" charset="0"/>
              </a:rPr>
              <a:t>start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96"/>
    </mc:Choice>
    <mc:Fallback xmlns="">
      <p:transition spd="slow" advTm="195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58164 0.0002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7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ACESHIP-WELC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095500"/>
            <a:ext cx="16535400" cy="7467600"/>
          </a:xfrm>
        </p:spPr>
        <p:txBody>
          <a:bodyPr>
            <a:normAutofit/>
          </a:bodyPr>
          <a:lstStyle/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 từng tổ chọn hành tinh tương ứng với câu hỏi bất kì và thảo luận theo tổ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các đáp án A,B,C hoặc D .</a:t>
            </a:r>
          </a:p>
          <a:p>
            <a:pPr marL="514350" indent="-514350" algn="just">
              <a:buAutoNum type="arabicPeriod"/>
            </a:pP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10s. Sau 10s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 giành quyền trả lời.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trả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nhường quyền trả lời cho 3 tổ còn lại.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trả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nhiều nhất sẽ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46" y="-48450"/>
            <a:ext cx="18476433" cy="10400641"/>
          </a:xfrm>
          <a:prstGeom prst="rect">
            <a:avLst/>
          </a:prstGeom>
        </p:spPr>
      </p:pic>
      <p:sp>
        <p:nvSpPr>
          <p:cNvPr id="21" name="Arc 20"/>
          <p:cNvSpPr/>
          <p:nvPr/>
        </p:nvSpPr>
        <p:spPr>
          <a:xfrm rot="757452">
            <a:off x="-1654523" y="6713652"/>
            <a:ext cx="6044142" cy="6152442"/>
          </a:xfrm>
          <a:prstGeom prst="arc">
            <a:avLst>
              <a:gd name="adj1" fmla="val 13725321"/>
              <a:gd name="adj2" fmla="val 21324796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Arc 21"/>
          <p:cNvSpPr/>
          <p:nvPr/>
        </p:nvSpPr>
        <p:spPr>
          <a:xfrm rot="757452">
            <a:off x="-2248593" y="5242526"/>
            <a:ext cx="8396787" cy="8467248"/>
          </a:xfrm>
          <a:prstGeom prst="arc">
            <a:avLst>
              <a:gd name="adj1" fmla="val 13251747"/>
              <a:gd name="adj2" fmla="val 743912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Arc 22"/>
          <p:cNvSpPr/>
          <p:nvPr/>
        </p:nvSpPr>
        <p:spPr>
          <a:xfrm rot="757452">
            <a:off x="-3654655" y="3477877"/>
            <a:ext cx="11651357" cy="11787743"/>
          </a:xfrm>
          <a:prstGeom prst="arc">
            <a:avLst>
              <a:gd name="adj1" fmla="val 13719587"/>
              <a:gd name="adj2" fmla="val 743912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Arc 23"/>
          <p:cNvSpPr/>
          <p:nvPr/>
        </p:nvSpPr>
        <p:spPr>
          <a:xfrm rot="757452">
            <a:off x="-4005432" y="1745073"/>
            <a:ext cx="13992081" cy="14124795"/>
          </a:xfrm>
          <a:prstGeom prst="arc">
            <a:avLst>
              <a:gd name="adj1" fmla="val 13719587"/>
              <a:gd name="adj2" fmla="val 768098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Arc 24"/>
          <p:cNvSpPr/>
          <p:nvPr/>
        </p:nvSpPr>
        <p:spPr>
          <a:xfrm rot="757452">
            <a:off x="-4894077" y="-149850"/>
            <a:ext cx="16897010" cy="16848029"/>
          </a:xfrm>
          <a:prstGeom prst="arc">
            <a:avLst>
              <a:gd name="adj1" fmla="val 13719587"/>
              <a:gd name="adj2" fmla="val 768098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Arc 25"/>
          <p:cNvSpPr/>
          <p:nvPr/>
        </p:nvSpPr>
        <p:spPr>
          <a:xfrm rot="757452">
            <a:off x="-4867823" y="-1320713"/>
            <a:ext cx="19534191" cy="17107443"/>
          </a:xfrm>
          <a:prstGeom prst="arc">
            <a:avLst>
              <a:gd name="adj1" fmla="val 13719587"/>
              <a:gd name="adj2" fmla="val 1290517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Arc 26"/>
          <p:cNvSpPr/>
          <p:nvPr/>
        </p:nvSpPr>
        <p:spPr>
          <a:xfrm rot="757452">
            <a:off x="-2438279" y="-1807151"/>
            <a:ext cx="19534191" cy="17107443"/>
          </a:xfrm>
          <a:prstGeom prst="arc">
            <a:avLst>
              <a:gd name="adj1" fmla="val 13719587"/>
              <a:gd name="adj2" fmla="val 1290517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Arc 27"/>
          <p:cNvSpPr/>
          <p:nvPr/>
        </p:nvSpPr>
        <p:spPr>
          <a:xfrm rot="757452">
            <a:off x="-437103" y="-2340972"/>
            <a:ext cx="19534191" cy="21027434"/>
          </a:xfrm>
          <a:prstGeom prst="arc">
            <a:avLst>
              <a:gd name="adj1" fmla="val 13719587"/>
              <a:gd name="adj2" fmla="val 1290517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30" name="Venus" descr="Premium Vector | Hand drawn vector cute cartoon illustration planet venus  with fac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68" y="3652177"/>
            <a:ext cx="3151286" cy="31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mercury" descr="Mercury cartoon icon a planet solar system flat Vector Imag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20315" r="24936" b="39251"/>
          <a:stretch>
            <a:fillRect/>
          </a:stretch>
        </p:blipFill>
        <p:spPr bwMode="auto">
          <a:xfrm>
            <a:off x="3832227" y="7707125"/>
            <a:ext cx="2035290" cy="18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mars" descr="Cute funny happy Mars planet. Vector hand drawn cartoon kawaii character  illustration icon. Isolated on white background. Space exploration, Mars  planet cosmos character concept Stock Vector Image &amp; Art - Alamy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10582" r="3266" b="14955"/>
          <a:stretch>
            <a:fillRect/>
          </a:stretch>
        </p:blipFill>
        <p:spPr bwMode="auto">
          <a:xfrm>
            <a:off x="4504193" y="1926446"/>
            <a:ext cx="2899730" cy="257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jupiter" descr="Cartoon cute jupiter planet isolated on white Vector Image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6510" r="18208" b="33513"/>
          <a:stretch>
            <a:fillRect/>
          </a:stretch>
        </p:blipFill>
        <p:spPr bwMode="auto">
          <a:xfrm>
            <a:off x="9922624" y="4334249"/>
            <a:ext cx="3209255" cy="317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earth" descr="Premium Photo | Earth day happy planet earth cartoon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11904" r="20690" b="13986"/>
          <a:stretch>
            <a:fillRect/>
          </a:stretch>
        </p:blipFill>
        <p:spPr bwMode="auto">
          <a:xfrm>
            <a:off x="6106823" y="5526020"/>
            <a:ext cx="3033782" cy="244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neptune" descr="Cute cartoon neptune planet Royalty Free Vector Image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10581" r="11563" b="16576"/>
          <a:stretch>
            <a:fillRect/>
          </a:stretch>
        </p:blipFill>
        <p:spPr bwMode="auto">
          <a:xfrm>
            <a:off x="14125509" y="472055"/>
            <a:ext cx="2774577" cy="287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Cartoon Star Vector Art, Icons, and Graphics for Free Download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371" y="8629707"/>
            <a:ext cx="1657293" cy="16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hooting star cartoon 10467472 Vector Art at Vecteezy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240">
            <a:off x="12557803" y="8158649"/>
            <a:ext cx="1790774" cy="17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88" y="9156356"/>
            <a:ext cx="825009" cy="77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9578" y="1539695"/>
            <a:ext cx="943076" cy="8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7531">
            <a:off x="17247425" y="3156133"/>
            <a:ext cx="858695" cy="8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0090">
            <a:off x="343832" y="6150432"/>
            <a:ext cx="684936" cy="64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9376">
            <a:off x="8847900" y="3523719"/>
            <a:ext cx="541254" cy="51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89" y="2091075"/>
            <a:ext cx="984923" cy="9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549">
            <a:off x="11972022" y="115580"/>
            <a:ext cx="775944" cy="7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ute cartoon star on white background Royalty Free Vector"/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6859" r="6395" b="17080"/>
          <a:stretch>
            <a:fillRect/>
          </a:stretch>
        </p:blipFill>
        <p:spPr bwMode="auto">
          <a:xfrm rot="1726732">
            <a:off x="16444736" y="6728083"/>
            <a:ext cx="1247690" cy="122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2" descr="Cute cartoon star on white background Royalty Free Vector"/>
          <p:cNvPicPr>
            <a:picLocks noChangeAspect="1" noChangeArrowheads="1"/>
          </p:cNvPicPr>
          <p:nvPr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6859" r="6395" b="17080"/>
          <a:stretch>
            <a:fillRect/>
          </a:stretch>
        </p:blipFill>
        <p:spPr bwMode="auto">
          <a:xfrm rot="17775836">
            <a:off x="2284891" y="2513785"/>
            <a:ext cx="967043" cy="9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artoon star Royalty Free Vector Image - VectorStock"/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1802" r="245" b="9190"/>
          <a:stretch>
            <a:fillRect/>
          </a:stretch>
        </p:blipFill>
        <p:spPr bwMode="auto">
          <a:xfrm>
            <a:off x="9923802" y="8756379"/>
            <a:ext cx="938937" cy="90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0" descr="kawaii Cute star yellow color with smile Faces cartoon on transparent  Background for kids. illustration PNG. cute star cartoon stickers. 21595420  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7877">
            <a:off x="5167223" y="5492472"/>
            <a:ext cx="532290" cy="54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568050" y="6628512"/>
            <a:ext cx="27968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Kim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17545" y="4403991"/>
            <a:ext cx="27280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Hoả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451573" y="2990766"/>
            <a:ext cx="28144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Thổ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462654" y="3407877"/>
            <a:ext cx="45243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Hải Vương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19741" y="9466675"/>
            <a:ext cx="29738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Thuỷ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76011" y="8012901"/>
            <a:ext cx="26522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Trái Đất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312643" y="7395844"/>
            <a:ext cx="3149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Mộc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1068" name="sun" descr="Sun Cartoon Character - Free vector graphic on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76" y="7554092"/>
            <a:ext cx="2838018" cy="270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saturn" descr="Planet saturn with face in cartoon style. Greeting card with cute planet  4342577 Vector Art at Vecteezy">
            <a:hlinkClick r:id="rId3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2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15310" r="9608" b="32072"/>
          <a:stretch>
            <a:fillRect/>
          </a:stretch>
        </p:blipFill>
        <p:spPr bwMode="auto">
          <a:xfrm>
            <a:off x="8346724" y="176802"/>
            <a:ext cx="4611446" cy="309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9376">
            <a:off x="4519906" y="903122"/>
            <a:ext cx="401870" cy="3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2" descr="Cute cartoon star on white background Royalty Free Vector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6859" r="6395" b="17080"/>
          <a:stretch>
            <a:fillRect/>
          </a:stretch>
        </p:blipFill>
        <p:spPr bwMode="auto">
          <a:xfrm rot="17775836">
            <a:off x="1616754" y="42593"/>
            <a:ext cx="523194" cy="51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y2meta.com - [NO COPYRIGHT MUSIC] Cute background music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" y="-921023"/>
            <a:ext cx="731045" cy="731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65"/>
    </mc:Choice>
    <mc:Fallback xmlns="">
      <p:transition spd="slow" advTm="130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7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7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7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7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7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2583" cy="10287000"/>
          </a:xfrm>
          <a:prstGeom prst="rect">
            <a:avLst/>
          </a:prstGeom>
          <a:noFill/>
        </p:spPr>
      </p:pic>
      <p:pic>
        <p:nvPicPr>
          <p:cNvPr id="3" name="Picture 10" descr="Mercury cartoon icon a planet solar system flat Vector Imag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20315" r="24936" b="39251"/>
          <a:stretch>
            <a:fillRect/>
          </a:stretch>
        </p:blipFill>
        <p:spPr bwMode="auto">
          <a:xfrm>
            <a:off x="190413" y="295031"/>
            <a:ext cx="2035290" cy="18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5703" y="677338"/>
            <a:ext cx="1560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ker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các hình dưới đây , hình nào vẽ hai điểm M và N thoả mãn phép quay thuận chiều 60° tâm O biến điểm M thành điểm N?</a:t>
            </a:r>
            <a:r>
              <a:rPr lang="en-US" sz="4000" b="1" ker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 - SLIDE 2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6" name="B - SLIDE 2"/>
          <p:cNvSpPr/>
          <p:nvPr/>
        </p:nvSpPr>
        <p:spPr>
          <a:xfrm>
            <a:off x="1953120" y="4677223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sp>
        <p:nvSpPr>
          <p:cNvPr id="7" name="CORRECT SLIDE 2"/>
          <p:cNvSpPr/>
          <p:nvPr/>
        </p:nvSpPr>
        <p:spPr>
          <a:xfrm>
            <a:off x="1953120" y="8410602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p:sp>
        <p:nvSpPr>
          <p:cNvPr id="8" name="D - SLIDE 2"/>
          <p:cNvSpPr/>
          <p:nvPr/>
        </p:nvSpPr>
        <p:spPr>
          <a:xfrm>
            <a:off x="1895475" y="6355903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1723" y="2990171"/>
            <a:ext cx="2706677" cy="84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a</a:t>
            </a:r>
          </a:p>
        </p:txBody>
      </p:sp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31878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953120" y="4674061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895474" y="6293573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99368" y="4945481"/>
            <a:ext cx="2706677" cy="84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99368" y="6566211"/>
            <a:ext cx="2706677" cy="84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99368" y="8646902"/>
            <a:ext cx="2706677" cy="84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70" y="2990171"/>
            <a:ext cx="13213107" cy="4879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026 -0.5780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1"/>
            <a:ext cx="18282583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5703" y="359493"/>
            <a:ext cx="160622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BA450F"/>
                </a:solidFill>
              </a:rPr>
              <a:t>Cho vòng quay mặt trời gồm tám cabin nh</a:t>
            </a:r>
            <a:r>
              <a:rPr lang="en-US" sz="4400" b="1">
                <a:solidFill>
                  <a:srgbClr val="BA450F"/>
                </a:solidFill>
              </a:rPr>
              <a:t>ư hình</a:t>
            </a:r>
            <a:r>
              <a:rPr lang="vi-VN" sz="4400" b="1">
                <a:solidFill>
                  <a:srgbClr val="BA450F"/>
                </a:solidFill>
              </a:rPr>
              <a:t>. Hỏi để cabin A di chuyển đến vị trí cao nhất thì vòng quay phải quay thuận chiều kim đồng hồ quanh tâm bao nhiêu độ?</a:t>
            </a:r>
            <a:endParaRPr lang="en-US" sz="4400" b="1" dirty="0">
              <a:solidFill>
                <a:srgbClr val="BA45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 - SLIDE 2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6" name="B - SLIDE 2"/>
          <p:cNvSpPr/>
          <p:nvPr/>
        </p:nvSpPr>
        <p:spPr>
          <a:xfrm>
            <a:off x="1967408" y="6736646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7" name="CORRECT SLIDE 2"/>
          <p:cNvSpPr/>
          <p:nvPr/>
        </p:nvSpPr>
        <p:spPr>
          <a:xfrm>
            <a:off x="1953120" y="476083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sp>
        <p:nvSpPr>
          <p:cNvPr id="8" name="D - SLIDE 2"/>
          <p:cNvSpPr/>
          <p:nvPr/>
        </p:nvSpPr>
        <p:spPr>
          <a:xfrm>
            <a:off x="1953120" y="8697265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21195" y="4945631"/>
                <a:ext cx="22700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135</m:t>
                      </m:r>
                      <m:r>
                        <a:rPr lang="en-US" sz="5400" b="0" i="1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195" y="4945631"/>
                <a:ext cx="2270005" cy="923330"/>
              </a:xfrm>
              <a:prstGeom prst="rect">
                <a:avLst/>
              </a:prstGeom>
              <a:blipFill rotWithShape="1">
                <a:blip r:embed="rId5"/>
                <a:stretch>
                  <a:fillRect l="-5" t="-27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31878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953120" y="6748253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967408" y="8680208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p:pic>
        <p:nvPicPr>
          <p:cNvPr id="2" name="Picture 6" descr="Premium Vector | Hand drawn vector cute cartoon illustration planet venus  with fac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7138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8059" y="3062403"/>
            <a:ext cx="6156339" cy="5332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634944" y="2791061"/>
                <a:ext cx="22700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5400" b="0" i="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5400" b="0" i="1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944" y="2791061"/>
                <a:ext cx="2270005" cy="923330"/>
              </a:xfrm>
              <a:prstGeom prst="rect">
                <a:avLst/>
              </a:prstGeom>
              <a:blipFill rotWithShape="1">
                <a:blip r:embed="rId10"/>
                <a:stretch>
                  <a:fillRect l="-9" t="-26" r="4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535483" y="7008548"/>
                <a:ext cx="22700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5400" b="0" i="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80</m:t>
                      </m:r>
                      <m:r>
                        <a:rPr lang="en-US" sz="5400" b="0" i="1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483" y="7008548"/>
                <a:ext cx="2270005" cy="923330"/>
              </a:xfrm>
              <a:prstGeom prst="rect">
                <a:avLst/>
              </a:prstGeom>
              <a:blipFill rotWithShape="1">
                <a:blip r:embed="rId11"/>
                <a:stretch>
                  <a:fillRect l="-19" t="-6" r="14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21194" y="8825762"/>
                <a:ext cx="22700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400" b="0" i="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5400" b="0" i="1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194" y="8825762"/>
                <a:ext cx="2270005" cy="923330"/>
              </a:xfrm>
              <a:prstGeom prst="rect">
                <a:avLst/>
              </a:prstGeom>
              <a:blipFill rotWithShape="1">
                <a:blip r:embed="rId12"/>
                <a:stretch>
                  <a:fillRect l="-5" t="-58" r="28" b="6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026 -0.5780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95" y="0"/>
            <a:ext cx="18282583" cy="10287000"/>
          </a:xfrm>
          <a:prstGeom prst="rect">
            <a:avLst/>
          </a:prstGeom>
        </p:spPr>
      </p:pic>
      <p:sp>
        <p:nvSpPr>
          <p:cNvPr id="6" name="B - SLIDE 2"/>
          <p:cNvSpPr/>
          <p:nvPr/>
        </p:nvSpPr>
        <p:spPr>
          <a:xfrm>
            <a:off x="1967407" y="6736646"/>
            <a:ext cx="7380779" cy="1214438"/>
          </a:xfrm>
          <a:custGeom>
            <a:avLst/>
            <a:gdLst>
              <a:gd name="connsiteX0" fmla="*/ 0 w 7380779"/>
              <a:gd name="connsiteY0" fmla="*/ 607219 h 1214438"/>
              <a:gd name="connsiteX1" fmla="*/ 3690390 w 7380779"/>
              <a:gd name="connsiteY1" fmla="*/ 0 h 1214438"/>
              <a:gd name="connsiteX2" fmla="*/ 7380780 w 7380779"/>
              <a:gd name="connsiteY2" fmla="*/ 607219 h 1214438"/>
              <a:gd name="connsiteX3" fmla="*/ 3690390 w 7380779"/>
              <a:gd name="connsiteY3" fmla="*/ 1214438 h 1214438"/>
              <a:gd name="connsiteX4" fmla="*/ 0 w 7380779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0779" h="1214438" fill="none" extrusionOk="0">
                <a:moveTo>
                  <a:pt x="0" y="607219"/>
                </a:moveTo>
                <a:cubicBezTo>
                  <a:pt x="-180686" y="197835"/>
                  <a:pt x="1515397" y="247281"/>
                  <a:pt x="3690390" y="0"/>
                </a:cubicBezTo>
                <a:cubicBezTo>
                  <a:pt x="5757981" y="33811"/>
                  <a:pt x="7387417" y="278646"/>
                  <a:pt x="7380780" y="607219"/>
                </a:cubicBezTo>
                <a:cubicBezTo>
                  <a:pt x="7088112" y="852891"/>
                  <a:pt x="5968439" y="1491491"/>
                  <a:pt x="3690390" y="1214438"/>
                </a:cubicBezTo>
                <a:cubicBezTo>
                  <a:pt x="1599680" y="1285505"/>
                  <a:pt x="-40694" y="905251"/>
                  <a:pt x="0" y="607219"/>
                </a:cubicBezTo>
                <a:close/>
              </a:path>
              <a:path w="7380779" h="1214438" stroke="0" extrusionOk="0">
                <a:moveTo>
                  <a:pt x="0" y="607219"/>
                </a:moveTo>
                <a:cubicBezTo>
                  <a:pt x="140353" y="65284"/>
                  <a:pt x="1791703" y="218592"/>
                  <a:pt x="3690390" y="0"/>
                </a:cubicBezTo>
                <a:cubicBezTo>
                  <a:pt x="5708759" y="-55050"/>
                  <a:pt x="7460013" y="319254"/>
                  <a:pt x="7380780" y="607219"/>
                </a:cubicBezTo>
                <a:cubicBezTo>
                  <a:pt x="7341162" y="510260"/>
                  <a:pt x="5571594" y="1285126"/>
                  <a:pt x="3690390" y="1214438"/>
                </a:cubicBezTo>
                <a:cubicBezTo>
                  <a:pt x="1642315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94C9D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latin typeface="Dreaming Outloud Pro" panose="03050502040302030504" pitchFamily="66" charset="0"/>
                <a:cs typeface="Dreaming Outloud Pro" panose="03050502040302030504" pitchFamily="66" charset="0"/>
              </a:rPr>
              <a:t>Mất lượt</a:t>
            </a:r>
            <a:endParaRPr lang="en-US" sz="675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31878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Premium Photo | Earth day happy planet earth cartoon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11904" r="20690" b="13986"/>
          <a:stretch>
            <a:fillRect/>
          </a:stretch>
        </p:blipFill>
        <p:spPr bwMode="auto">
          <a:xfrm>
            <a:off x="5955176" y="1691822"/>
            <a:ext cx="6786017" cy="54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m-thanh-tra-loi-sai-www_nhacchuongvui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1400" y="5524500"/>
            <a:ext cx="609600" cy="609600"/>
          </a:xfrm>
          <a:prstGeom prst="rect">
            <a:avLst/>
          </a:prstGeom>
        </p:spPr>
      </p:pic>
      <p:pic>
        <p:nvPicPr>
          <p:cNvPr id="8" name="Picture 18" descr="Premium Photo | Earth day happy planet earth cartoon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11904" r="20690" b="13986"/>
          <a:stretch>
            <a:fillRect/>
          </a:stretch>
        </p:blipFill>
        <p:spPr bwMode="auto">
          <a:xfrm>
            <a:off x="-111801" y="342900"/>
            <a:ext cx="226560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026 -0.5780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122208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45245" y="1449577"/>
                <a:ext cx="15595889" cy="4840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Giả sử chiếc kim đi qua điểm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thuộc đường tròn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𝑶</m:t>
                    </m:r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Bạn Ánh quay chiếc kim quanh điểm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𝑶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, theo chiều kim đồng hồ, sao cho chiếc kim đi qua điểm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thuộc đường tròn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𝑶</m:t>
                    </m:r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với cung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𝑨𝒎𝑩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có số đo 60°</a:t>
                </a:r>
                <a:r>
                  <a:rPr lang="en-US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>
                    <a:ea typeface="Calibri" panose="020F0502020204030204" pitchFamily="34" charset="0"/>
                    <a:cs typeface="Arial" panose="020B0604020202020204" pitchFamily="34" charset="0"/>
                  </a:rPr>
                  <a:t>(Hình 23).</a:t>
                </a:r>
                <a:endParaRPr lang="en-US" sz="4000" b="1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245" y="1449577"/>
                <a:ext cx="15595889" cy="4840428"/>
              </a:xfrm>
              <a:prstGeom prst="rect">
                <a:avLst/>
              </a:prstGeom>
              <a:blipFill rotWithShape="1">
                <a:blip r:embed="rId2"/>
                <a:stretch>
                  <a:fillRect l="-2" t="-10" r="4" b="-168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280" y="7030196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47425" y="5498542"/>
            <a:ext cx="2962412" cy="3091838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2823082" y="6501276"/>
            <a:ext cx="11372928" cy="2336147"/>
          </a:xfrm>
          <a:prstGeom prst="cloudCallout">
            <a:avLst>
              <a:gd name="adj1" fmla="val -50878"/>
              <a:gd name="adj2" fmla="val 4546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Phép quay như trên biến một điểm M khác điểm O thành điểm nào?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-142874"/>
            <a:ext cx="18282583" cy="10287000"/>
          </a:xfrm>
          <a:prstGeom prst="rect">
            <a:avLst/>
          </a:prstGeom>
        </p:spPr>
      </p:pic>
      <p:sp>
        <p:nvSpPr>
          <p:cNvPr id="5" name="A - SLIDE 2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6" name="B - SLIDE 2"/>
          <p:cNvSpPr/>
          <p:nvPr/>
        </p:nvSpPr>
        <p:spPr>
          <a:xfrm>
            <a:off x="1967408" y="6736646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7" name="CORRECT SLIDE 2"/>
          <p:cNvSpPr/>
          <p:nvPr/>
        </p:nvSpPr>
        <p:spPr>
          <a:xfrm>
            <a:off x="1996173" y="8513116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p:sp>
        <p:nvSpPr>
          <p:cNvPr id="8" name="D - SLIDE 2"/>
          <p:cNvSpPr/>
          <p:nvPr/>
        </p:nvSpPr>
        <p:spPr>
          <a:xfrm>
            <a:off x="1920277" y="4653687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31878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953120" y="672087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886167" y="4607458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225703" y="735265"/>
                <a:ext cx="160622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>
                    <a:solidFill>
                      <a:srgbClr val="BA45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 quay nào với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BA450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𝑶</m:t>
                    </m:r>
                  </m:oMath>
                </a14:m>
                <a:r>
                  <a:rPr lang="en-US" sz="4800" b="1">
                    <a:solidFill>
                      <a:srgbClr val="BA45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tâm biến tam giác đều thành chính nó?</a:t>
                </a:r>
                <a:endParaRPr lang="en-US" sz="4800" b="1" dirty="0">
                  <a:solidFill>
                    <a:srgbClr val="BA450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703" y="735265"/>
                <a:ext cx="16062297" cy="1569660"/>
              </a:xfrm>
              <a:prstGeom prst="rect">
                <a:avLst/>
              </a:prstGeom>
              <a:blipFill rotWithShape="1">
                <a:blip r:embed="rId6"/>
                <a:stretch>
                  <a:fillRect t="-36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541723" y="2963647"/>
                <a:ext cx="297939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smtClean="0">
                          <a:solidFill>
                            <a:srgbClr val="BA450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90°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723" y="2963647"/>
                <a:ext cx="2979395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11" t="-11" r="10" b="-36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92095" y="8842819"/>
                <a:ext cx="42989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>
                          <a:solidFill>
                            <a:srgbClr val="BA450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120°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095" y="8842819"/>
                <a:ext cx="4298946" cy="923330"/>
              </a:xfrm>
              <a:prstGeom prst="rect">
                <a:avLst/>
              </a:prstGeom>
              <a:blipFill rotWithShape="1">
                <a:blip r:embed="rId8"/>
                <a:stretch>
                  <a:fillRect l="-7" t="-48" r="6" b="-359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71136" y="6882200"/>
                <a:ext cx="297939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>
                          <a:solidFill>
                            <a:srgbClr val="BA450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110°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136" y="6882200"/>
                <a:ext cx="2979393" cy="923330"/>
              </a:xfrm>
              <a:prstGeom prst="rect">
                <a:avLst/>
              </a:prstGeom>
              <a:blipFill rotWithShape="1">
                <a:blip r:embed="rId9"/>
                <a:stretch>
                  <a:fillRect l="-7" t="-8" r="6" b="-36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836977" y="4835288"/>
                <a:ext cx="45778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>
                          <a:solidFill>
                            <a:srgbClr val="BA450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100°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977" y="4835288"/>
                <a:ext cx="4577877" cy="923330"/>
              </a:xfrm>
              <a:prstGeom prst="rect">
                <a:avLst/>
              </a:prstGeom>
              <a:blipFill rotWithShape="1">
                <a:blip r:embed="rId10"/>
                <a:stretch>
                  <a:fillRect l="-9" t="-43" r="13" b="-35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2" descr="Cute funny happy Mars planet. Vector hand drawn cartoon kawaii character  illustration icon. Isolated on white background. Space exploration, Mars  planet cosmos character concept Stock Vector Image &amp; Art - Alamy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10582" r="3266" b="14955"/>
          <a:stretch>
            <a:fillRect/>
          </a:stretch>
        </p:blipFill>
        <p:spPr bwMode="auto">
          <a:xfrm>
            <a:off x="290627" y="725101"/>
            <a:ext cx="1693085" cy="150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Cute funny happy Mars planet. Vector hand drawn cartoon kawaii character  illustration icon. Isolated on white background. Space exploration, Mars  planet cosmos character concept Stock Vector Image &amp; Art - Alamy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10582" r="3266" b="14955"/>
          <a:stretch>
            <a:fillRect/>
          </a:stretch>
        </p:blipFill>
        <p:spPr bwMode="auto">
          <a:xfrm>
            <a:off x="9230902" y="3674494"/>
            <a:ext cx="4813142" cy="427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026 -0.5780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" y="-78666"/>
            <a:ext cx="18276489" cy="10365665"/>
          </a:xfrm>
          <a:prstGeom prst="rect">
            <a:avLst/>
          </a:prstGeom>
        </p:spPr>
      </p:pic>
      <p:sp>
        <p:nvSpPr>
          <p:cNvPr id="5" name="A - SLIDE 2"/>
          <p:cNvSpPr/>
          <p:nvPr/>
        </p:nvSpPr>
        <p:spPr>
          <a:xfrm>
            <a:off x="2065520" y="8732438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C9B1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p:sp>
        <p:nvSpPr>
          <p:cNvPr id="6" name="B - SLIDE 2"/>
          <p:cNvSpPr/>
          <p:nvPr/>
        </p:nvSpPr>
        <p:spPr>
          <a:xfrm>
            <a:off x="1967408" y="6736646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C9B1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7" name="CORRECT SLIDE 2"/>
          <p:cNvSpPr/>
          <p:nvPr/>
        </p:nvSpPr>
        <p:spPr>
          <a:xfrm>
            <a:off x="1904424" y="2880702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C9B1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8" name="D - SLIDE 2"/>
          <p:cNvSpPr/>
          <p:nvPr/>
        </p:nvSpPr>
        <p:spPr>
          <a:xfrm>
            <a:off x="1904424" y="4752385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C9B1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60907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/>
          <p:cNvSpPr/>
          <p:nvPr/>
        </p:nvSpPr>
        <p:spPr>
          <a:xfrm>
            <a:off x="2051412" y="8690153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967408" y="6756106"/>
            <a:ext cx="1228725" cy="1164223"/>
          </a:xfrm>
          <a:custGeom>
            <a:avLst/>
            <a:gdLst>
              <a:gd name="connsiteX0" fmla="*/ 0 w 1228725"/>
              <a:gd name="connsiteY0" fmla="*/ 582112 h 1164223"/>
              <a:gd name="connsiteX1" fmla="*/ 614363 w 1228725"/>
              <a:gd name="connsiteY1" fmla="*/ 0 h 1164223"/>
              <a:gd name="connsiteX2" fmla="*/ 1228726 w 1228725"/>
              <a:gd name="connsiteY2" fmla="*/ 582112 h 1164223"/>
              <a:gd name="connsiteX3" fmla="*/ 614363 w 1228725"/>
              <a:gd name="connsiteY3" fmla="*/ 1164224 h 1164223"/>
              <a:gd name="connsiteX4" fmla="*/ 0 w 1228725"/>
              <a:gd name="connsiteY4" fmla="*/ 582112 h 116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164223" fill="none" extrusionOk="0">
                <a:moveTo>
                  <a:pt x="0" y="582112"/>
                </a:moveTo>
                <a:cubicBezTo>
                  <a:pt x="-90091" y="223711"/>
                  <a:pt x="229181" y="82903"/>
                  <a:pt x="614363" y="0"/>
                </a:cubicBezTo>
                <a:cubicBezTo>
                  <a:pt x="1007201" y="61473"/>
                  <a:pt x="1249115" y="281463"/>
                  <a:pt x="1228726" y="582112"/>
                </a:cubicBezTo>
                <a:cubicBezTo>
                  <a:pt x="1139064" y="876128"/>
                  <a:pt x="987676" y="1203501"/>
                  <a:pt x="614363" y="1164224"/>
                </a:cubicBezTo>
                <a:cubicBezTo>
                  <a:pt x="249423" y="1198886"/>
                  <a:pt x="-70704" y="838750"/>
                  <a:pt x="0" y="582112"/>
                </a:cubicBezTo>
                <a:close/>
              </a:path>
              <a:path w="1228725" h="1164223" stroke="0" extrusionOk="0">
                <a:moveTo>
                  <a:pt x="0" y="582112"/>
                </a:moveTo>
                <a:cubicBezTo>
                  <a:pt x="38694" y="203668"/>
                  <a:pt x="329049" y="84624"/>
                  <a:pt x="614363" y="0"/>
                </a:cubicBezTo>
                <a:cubicBezTo>
                  <a:pt x="948954" y="-13115"/>
                  <a:pt x="1305475" y="306528"/>
                  <a:pt x="1228726" y="582112"/>
                </a:cubicBezTo>
                <a:cubicBezTo>
                  <a:pt x="1219526" y="803218"/>
                  <a:pt x="888969" y="1193364"/>
                  <a:pt x="614363" y="1164224"/>
                </a:cubicBezTo>
                <a:cubicBezTo>
                  <a:pt x="264102" y="1111649"/>
                  <a:pt x="8269" y="915529"/>
                  <a:pt x="0" y="582112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890317" y="4771846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pic>
        <p:nvPicPr>
          <p:cNvPr id="3" name="Picture 14" descr="Planet saturn with face in cartoon style. Greeting card with cute planet  4342577 Vector Art at Vecteezy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15310" r="9608" b="32072"/>
          <a:stretch>
            <a:fillRect/>
          </a:stretch>
        </p:blipFill>
        <p:spPr bwMode="auto">
          <a:xfrm>
            <a:off x="0" y="524252"/>
            <a:ext cx="2452866" cy="164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70866" y="731977"/>
            <a:ext cx="160622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C9B1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 quay nào biến hình ngũ giác đều tâm I thành chính nó?</a:t>
            </a:r>
            <a:endParaRPr lang="en-US" sz="5250" b="1" dirty="0">
              <a:solidFill>
                <a:srgbClr val="C9B1D5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504121" y="3036422"/>
                <a:ext cx="20227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>
                  <a:solidFill>
                    <a:srgbClr val="C9B1D5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121" y="3036422"/>
                <a:ext cx="2022714" cy="923330"/>
              </a:xfrm>
              <a:prstGeom prst="rect">
                <a:avLst/>
              </a:prstGeom>
              <a:blipFill rotWithShape="1">
                <a:blip r:embed="rId8"/>
                <a:stretch>
                  <a:fillRect l="-9" t="-53" r="21" b="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475546" y="3026256"/>
                <a:ext cx="20227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>
                  <a:solidFill>
                    <a:srgbClr val="C9B1D5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546" y="3026256"/>
                <a:ext cx="2022714" cy="923330"/>
              </a:xfrm>
              <a:prstGeom prst="rect">
                <a:avLst/>
              </a:prstGeom>
              <a:blipFill rotWithShape="1">
                <a:blip r:embed="rId8"/>
                <a:stretch>
                  <a:fillRect l="-9" t="-52" r="21" b="5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04121" y="4897939"/>
                <a:ext cx="20227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5400" b="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>
                  <a:solidFill>
                    <a:srgbClr val="C9B1D5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121" y="4897939"/>
                <a:ext cx="2022714" cy="923330"/>
              </a:xfrm>
              <a:prstGeom prst="rect">
                <a:avLst/>
              </a:prstGeom>
              <a:blipFill rotWithShape="1">
                <a:blip r:embed="rId9"/>
                <a:stretch>
                  <a:fillRect l="-9" t="-20" r="21" b="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523171" y="6848301"/>
                <a:ext cx="20227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5400" b="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>
                  <a:solidFill>
                    <a:srgbClr val="C9B1D5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171" y="6848301"/>
                <a:ext cx="2022714" cy="923330"/>
              </a:xfrm>
              <a:prstGeom prst="rect">
                <a:avLst/>
              </a:prstGeom>
              <a:blipFill rotWithShape="1">
                <a:blip r:embed="rId10"/>
                <a:stretch>
                  <a:fillRect l="-9" t="-50" r="21" b="5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508883" y="8944217"/>
                <a:ext cx="20227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5400" b="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>
                  <a:solidFill>
                    <a:srgbClr val="C9B1D5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883" y="8944217"/>
                <a:ext cx="2022714" cy="923330"/>
              </a:xfrm>
              <a:prstGeom prst="rect">
                <a:avLst/>
              </a:prstGeom>
              <a:blipFill rotWithShape="1">
                <a:blip r:embed="rId11"/>
                <a:stretch>
                  <a:fillRect l="-25" t="-26" r="6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760" y="2446708"/>
            <a:ext cx="6598930" cy="6243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3951E-6 L 0.00026 -0.5780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289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" y="0"/>
            <a:ext cx="18276489" cy="10287000"/>
          </a:xfrm>
          <a:prstGeom prst="rect">
            <a:avLst/>
          </a:prstGeom>
        </p:spPr>
      </p:pic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37">
            <a:off x="-434177" y="8221429"/>
            <a:ext cx="2616697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 descr="Cartoon cute jupiter planet isolated on white Vector Imag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6510" r="18208" b="33513"/>
          <a:stretch>
            <a:fillRect/>
          </a:stretch>
        </p:blipFill>
        <p:spPr bwMode="auto">
          <a:xfrm>
            <a:off x="8547936" y="2729830"/>
            <a:ext cx="5257800" cy="52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Cartoon cute jupiter planet isolated on white Vector Imag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6510" r="18208" b="33513"/>
          <a:stretch>
            <a:fillRect/>
          </a:stretch>
        </p:blipFill>
        <p:spPr bwMode="auto">
          <a:xfrm>
            <a:off x="228600" y="114300"/>
            <a:ext cx="2103426" cy="208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 - SLIDE 2"/>
          <p:cNvSpPr/>
          <p:nvPr/>
        </p:nvSpPr>
        <p:spPr>
          <a:xfrm>
            <a:off x="6674369" y="2344810"/>
            <a:ext cx="2465618" cy="1214438"/>
          </a:xfrm>
          <a:custGeom>
            <a:avLst/>
            <a:gdLst>
              <a:gd name="connsiteX0" fmla="*/ 0 w 2465618"/>
              <a:gd name="connsiteY0" fmla="*/ 607219 h 1214438"/>
              <a:gd name="connsiteX1" fmla="*/ 1232809 w 2465618"/>
              <a:gd name="connsiteY1" fmla="*/ 0 h 1214438"/>
              <a:gd name="connsiteX2" fmla="*/ 2465618 w 2465618"/>
              <a:gd name="connsiteY2" fmla="*/ 607219 h 1214438"/>
              <a:gd name="connsiteX3" fmla="*/ 1232809 w 2465618"/>
              <a:gd name="connsiteY3" fmla="*/ 1214438 h 1214438"/>
              <a:gd name="connsiteX4" fmla="*/ 0 w 2465618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5618" h="1214438" fill="none" extrusionOk="0">
                <a:moveTo>
                  <a:pt x="0" y="607219"/>
                </a:moveTo>
                <a:cubicBezTo>
                  <a:pt x="-50042" y="251359"/>
                  <a:pt x="472141" y="144209"/>
                  <a:pt x="1232809" y="0"/>
                </a:cubicBezTo>
                <a:cubicBezTo>
                  <a:pt x="1943116" y="33811"/>
                  <a:pt x="2472255" y="278646"/>
                  <a:pt x="2465618" y="607219"/>
                </a:cubicBezTo>
                <a:cubicBezTo>
                  <a:pt x="2436715" y="933720"/>
                  <a:pt x="1980873" y="1292047"/>
                  <a:pt x="1232809" y="1214438"/>
                </a:cubicBezTo>
                <a:cubicBezTo>
                  <a:pt x="499383" y="1285505"/>
                  <a:pt x="-40694" y="905251"/>
                  <a:pt x="0" y="607219"/>
                </a:cubicBezTo>
                <a:close/>
              </a:path>
              <a:path w="2465618" h="1214438" stroke="0" extrusionOk="0">
                <a:moveTo>
                  <a:pt x="0" y="607219"/>
                </a:moveTo>
                <a:cubicBezTo>
                  <a:pt x="94731" y="132432"/>
                  <a:pt x="609151" y="89664"/>
                  <a:pt x="1232809" y="0"/>
                </a:cubicBezTo>
                <a:cubicBezTo>
                  <a:pt x="1893894" y="-55050"/>
                  <a:pt x="2544851" y="319254"/>
                  <a:pt x="2465618" y="607219"/>
                </a:cubicBezTo>
                <a:cubicBezTo>
                  <a:pt x="2450242" y="774787"/>
                  <a:pt x="1895229" y="1222744"/>
                  <a:pt x="1232809" y="1214438"/>
                </a:cubicBezTo>
                <a:cubicBezTo>
                  <a:pt x="542018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EFB97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latin typeface="Dreaming Outloud Pro" panose="03050502040302030504" pitchFamily="66" charset="0"/>
                <a:cs typeface="Dreaming Outloud Pro" panose="03050502040302030504" pitchFamily="66" charset="0"/>
              </a:rPr>
              <a:t>+1</a:t>
            </a:r>
            <a:endParaRPr lang="en-US" sz="675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4" name="Tieng-yeah-tre-con-www_nhacchuongvui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07050" y="492445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-1.48148E-6 L 0.39384 -0.4560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28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" y="-100468"/>
            <a:ext cx="18276489" cy="10387467"/>
          </a:xfrm>
          <a:prstGeom prst="rect">
            <a:avLst/>
          </a:prstGeom>
        </p:spPr>
      </p:pic>
      <p:sp>
        <p:nvSpPr>
          <p:cNvPr id="8" name="D - SLIDE 2"/>
          <p:cNvSpPr/>
          <p:nvPr/>
        </p:nvSpPr>
        <p:spPr>
          <a:xfrm>
            <a:off x="2128976" y="6403002"/>
            <a:ext cx="7408019" cy="1528875"/>
          </a:xfrm>
          <a:custGeom>
            <a:avLst/>
            <a:gdLst>
              <a:gd name="connsiteX0" fmla="*/ 0 w 7408019"/>
              <a:gd name="connsiteY0" fmla="*/ 764438 h 1528875"/>
              <a:gd name="connsiteX1" fmla="*/ 3704010 w 7408019"/>
              <a:gd name="connsiteY1" fmla="*/ 0 h 1528875"/>
              <a:gd name="connsiteX2" fmla="*/ 7408020 w 7408019"/>
              <a:gd name="connsiteY2" fmla="*/ 764438 h 1528875"/>
              <a:gd name="connsiteX3" fmla="*/ 3704010 w 7408019"/>
              <a:gd name="connsiteY3" fmla="*/ 1528876 h 1528875"/>
              <a:gd name="connsiteX4" fmla="*/ 0 w 7408019"/>
              <a:gd name="connsiteY4" fmla="*/ 764438 h 152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8019" h="1528875" fill="none" extrusionOk="0">
                <a:moveTo>
                  <a:pt x="0" y="764438"/>
                </a:moveTo>
                <a:cubicBezTo>
                  <a:pt x="-177943" y="269349"/>
                  <a:pt x="1538769" y="216067"/>
                  <a:pt x="3704010" y="0"/>
                </a:cubicBezTo>
                <a:cubicBezTo>
                  <a:pt x="5793960" y="50848"/>
                  <a:pt x="7471615" y="407263"/>
                  <a:pt x="7408020" y="764438"/>
                </a:cubicBezTo>
                <a:cubicBezTo>
                  <a:pt x="7192859" y="1120690"/>
                  <a:pt x="5989984" y="1806395"/>
                  <a:pt x="3704010" y="1528876"/>
                </a:cubicBezTo>
                <a:cubicBezTo>
                  <a:pt x="1632605" y="1563672"/>
                  <a:pt x="-53836" y="1137244"/>
                  <a:pt x="0" y="764438"/>
                </a:cubicBezTo>
                <a:close/>
              </a:path>
              <a:path w="7408019" h="1528875" stroke="0" extrusionOk="0">
                <a:moveTo>
                  <a:pt x="0" y="764438"/>
                </a:moveTo>
                <a:cubicBezTo>
                  <a:pt x="155289" y="113691"/>
                  <a:pt x="1690536" y="50462"/>
                  <a:pt x="3704010" y="0"/>
                </a:cubicBezTo>
                <a:cubicBezTo>
                  <a:pt x="5720666" y="-80755"/>
                  <a:pt x="7511266" y="404007"/>
                  <a:pt x="7408020" y="764438"/>
                </a:cubicBezTo>
                <a:cubicBezTo>
                  <a:pt x="7390356" y="993870"/>
                  <a:pt x="5714095" y="1544903"/>
                  <a:pt x="3704010" y="1528876"/>
                </a:cubicBezTo>
                <a:cubicBezTo>
                  <a:pt x="1653656" y="1506396"/>
                  <a:pt x="63259" y="1277845"/>
                  <a:pt x="0" y="764438"/>
                </a:cubicBezTo>
                <a:close/>
              </a:path>
            </a:pathLst>
          </a:custGeom>
          <a:solidFill>
            <a:srgbClr val="9CAB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Mất lượt</a:t>
            </a:r>
            <a:endParaRPr lang="en-US" sz="6750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3" name="Picture 20" descr="Cute cartoon neptune planet Royalty Free Vector Imag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10581" r="11563" b="16576"/>
          <a:stretch>
            <a:fillRect/>
          </a:stretch>
        </p:blipFill>
        <p:spPr bwMode="auto">
          <a:xfrm>
            <a:off x="7334625" y="1898219"/>
            <a:ext cx="5446479" cy="563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Cute cartoon neptune planet Royalty Free Vector Imag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10581" r="11563" b="16576"/>
          <a:stretch>
            <a:fillRect/>
          </a:stretch>
        </p:blipFill>
        <p:spPr bwMode="auto">
          <a:xfrm>
            <a:off x="228600" y="367672"/>
            <a:ext cx="1604885" cy="16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60907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m-thanh-tra-loi-sai-www_nhacchuongvui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21441" y="5448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3951E-6 L 0.00026 -0.5780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289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. </a:t>
              </a:r>
              <a:endParaRPr sz="40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SGK </a:t>
              </a:r>
              <a:r>
                <a:rPr lang="en-US" sz="400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trang</a:t>
              </a:r>
              <a:r>
                <a:rPr lang="en-US" sz="4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89.</a:t>
              </a:r>
              <a:endParaRPr sz="40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272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Chuẩn</a:t>
              </a:r>
              <a:r>
                <a:rPr lang="en-US" sz="3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bị 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b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“ Bài tập cuối chương IX”</a:t>
              </a:r>
              <a:endParaRPr sz="3800" b="1" i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2814276"/>
            <a:ext cx="14173200" cy="186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9</a:t>
            </a:r>
            <a:r>
              <a:rPr lang="vi-VN" sz="7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7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ĐA GIÁC ĐỀU</a:t>
            </a:r>
            <a:endParaRPr sz="770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5096026"/>
            <a:ext cx="11523694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2: PHÉP QUAY</a:t>
            </a:r>
            <a:endParaRPr sz="7500" b="1" dirty="0">
              <a:solidFill>
                <a:srgbClr val="FFFF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86200" y="3619077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 NIỆM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4203" y="6449290"/>
            <a:ext cx="1291180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 QUAY GIỮ NGUYÊN HÌNH ĐA GIÁC ĐỀU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477823" y="3619077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77823" y="6128266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198188" y="3390900"/>
              <a:ext cx="4652236" cy="1205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lang="nl-NL" sz="55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KHÁI NIỆM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HĐ1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566520" y="9349320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23211" y="1570934"/>
                <a:ext cx="15769389" cy="6223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cố định.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a) Xét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tuỳ ý (khác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đường tròn tâm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bán kính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Hãy tìm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’ thuộc đường trên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chiều quay từ tia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đến tia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cũng chiều quay của kim đồng hồ và cung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𝑀𝑛𝑀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số đo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Xét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tuỳ ý (khác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đường tròn tâm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bán kính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Hãy tìm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thuộc đường tròn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chiều quay từ tia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đến tia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ngược chiều quay của kim đồng hồ và cung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𝑁𝑝𝑁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số đo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300°.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211" y="1570934"/>
                <a:ext cx="15769389" cy="6223000"/>
              </a:xfrm>
              <a:prstGeom prst="rect">
                <a:avLst/>
              </a:prstGeom>
              <a:blipFill rotWithShape="1">
                <a:blip r:embed="rId6"/>
                <a:stretch>
                  <a:fillRect l="-1" t="-9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7"/>
          <p:cNvSpPr/>
          <p:nvPr/>
        </p:nvSpPr>
        <p:spPr>
          <a:xfrm>
            <a:off x="16499006" y="8014426"/>
            <a:ext cx="412845" cy="327365"/>
          </a:xfrm>
          <a:custGeom>
            <a:avLst/>
            <a:gdLst/>
            <a:ahLst/>
            <a:cxnLst/>
            <a:rect l="l" t="t" r="r" b="b"/>
            <a:pathLst>
              <a:path w="1985600" h="1122766">
                <a:moveTo>
                  <a:pt x="0" y="0"/>
                </a:moveTo>
                <a:lnTo>
                  <a:pt x="1985600" y="0"/>
                </a:lnTo>
                <a:lnTo>
                  <a:pt x="1985600" y="1122766"/>
                </a:lnTo>
                <a:lnTo>
                  <a:pt x="0" y="11227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09600" y="720556"/>
            <a:ext cx="2611859" cy="108284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Nhận xét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0264" y="9070053"/>
            <a:ext cx="2057400" cy="1216947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89036" y="4457700"/>
            <a:ext cx="134413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24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có phép quay thuận chiều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120°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25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có phép quay ngược chiều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300°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83158"/>
            <a:ext cx="4953000" cy="27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89036" y="6058426"/>
            <a:ext cx="16032164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cố định và số thực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Bằng cách tương tự như trên, ta nhận được: Phép quay thuận chiều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α°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0° &lt;α°&lt; 360°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tâm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giữ nguyên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biến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(khác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O)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thành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M'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thuộc đường tròn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(O, OM)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sao cho tia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quay thuận chiều kim đồng hồ đến tia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OM’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thì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tạo nên cung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MM’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số đo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α°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Định nghĩa tương tự cho phép quay ngược chiều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α° 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81200" y="2224405"/>
            <a:ext cx="14325600" cy="3738312"/>
            <a:chOff x="2514600" y="1866900"/>
            <a:chExt cx="14325600" cy="609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14600" y="1866900"/>
              <a:ext cx="14325600" cy="609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086100" y="2608305"/>
                  <a:ext cx="13182600" cy="43190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100"/>
                    </a:spcBef>
                    <a:spcAft>
                      <a:spcPts val="0"/>
                    </a:spcAft>
                  </a:pPr>
                  <a:r>
                    <a:rPr lang="nl-NL" sz="4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Chú ý:</a:t>
                  </a:r>
                  <a:endPara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20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P</a:t>
                  </a:r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hép quay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và phép quay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giữ nguyên mọi điểm</a:t>
                  </a:r>
                  <a:r>
                    <a:rPr lang="en-US" sz="4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endParaRPr lang="en-US" sz="40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6100" y="2608305"/>
                  <a:ext cx="13182600" cy="4319001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2000" y="6819900"/>
            <a:ext cx="3932367" cy="37383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1901">
            <a:off x="15530698" y="291410"/>
            <a:ext cx="2183861" cy="55986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63418" y="8998469"/>
            <a:ext cx="2120571" cy="1318610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2304</Words>
  <Application>Microsoft Office PowerPoint</Application>
  <PresentationFormat>Custom</PresentationFormat>
  <Paragraphs>178</Paragraphs>
  <Slides>35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Cambria Math</vt:lpstr>
      <vt:lpstr>SVN-Adam Gorry</vt:lpstr>
      <vt:lpstr>Arial</vt:lpstr>
      <vt:lpstr>Dreaming Outloud Pro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Theu Tran</cp:lastModifiedBy>
  <cp:revision>67</cp:revision>
  <dcterms:created xsi:type="dcterms:W3CDTF">2006-08-16T00:00:00Z</dcterms:created>
  <dcterms:modified xsi:type="dcterms:W3CDTF">2026-04-03T13:51:51Z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8C0D2AA28C6F4716AF22E5C8D72BC918_12</vt:lpwstr>
  </property>
  <property fmtid="{D5CDD505-2E9C-101B-9397-08002B2CF9AE}" pid="3" name="KSOProductBuildVer">
    <vt:lpwstr>1033-12.2.0.17153</vt:lpwstr>
  </property>
</Properties>
</file>