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CE13FD-14AA-D814-C05D-EDCB208F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373019C-DC3F-E012-05AA-33CB9601D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F5CC19-F7DD-8879-09BE-A1FAC1B7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DC9018-BEDB-6DF4-64DA-6D54CCBC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BE2EF77-856A-7174-B944-A9CBC4BC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8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5E995D-59FE-882B-73FB-8B8BEA05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17BC356-89E4-CD31-3564-3BAFA0587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4F349C-3AA8-BC31-C072-E11AEF6E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61F8AB4-142E-B6C7-EFD7-F9BD3BE8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6794D5-84B0-6162-6493-4E3E579F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59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338185-4F9E-FC41-3487-D12730594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D2FCA9B-C396-EFB1-54F3-46BF81E2A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B69ECB-BCCE-62F5-50AA-2EB9FFD6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209D257-BB6C-7342-5F31-A57A2547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E5A340-11E5-C4B5-7494-40B9EF9E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3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4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0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4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9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6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15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3BCD90-0B67-832E-76EA-81CD894B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2BAC9C1-8499-1919-66D3-836B7B9D9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63574C-1CAD-95B5-DADF-E90291EB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E6F35C6-2EF9-8580-06BC-5C4C1AF4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3AC53F-0C04-96E7-81FF-579DBCE2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15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45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A48029-1550-6B96-E2BF-F1516E3E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66AD970-2830-02D9-F229-AC32B549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E07AF7D-842A-DE7C-E935-BD94B374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C1926B-DF91-C2F0-79C2-63E70AD7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64B0431-E83F-EEB7-FB06-AF071381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62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52E1EC-5E58-9D3A-7BC6-8BDBF417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80ECA67-C584-89E3-9261-05D72234A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9DB8198-D427-8E4D-E585-964BA769B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36BF63-5267-6D4F-6504-5C214419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B5234B-74FE-9A53-A658-56E6F311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AF1FAE-7C6A-A236-CBAB-17C2D4C9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8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735C5C-D6D5-663A-5DAB-CE819CB0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E2F91-07F9-0DF6-6CF5-48B936886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9F1977E-2D9D-7D7F-7918-A09A3FB60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46B7F5B-AC53-B410-5ACC-B95348F5D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CA14F82-96FA-3634-3E5A-6789D9247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8233FD4-7021-E732-7302-ED81DE35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1BA688E-2618-025A-7879-F1315A3F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745CC62-70A4-CA20-D4B7-C8539986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3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8A5DA3-78E9-AC4D-1A23-3B942B98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CF71248-C747-C934-1A5B-21D8FE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52E5DFE-241B-E823-1897-2714FDCD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936C4DC-477A-57C1-7603-1D2A35E1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A45CA1E-F994-A616-F24A-FA18C685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B01B-7C1F-2326-70AB-CE60C4F9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253B9C8-B7BB-13B6-CFE2-138A742E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03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8C746-9E06-31F1-92D6-2B1E4F19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5A033AA-50CE-1C56-5EB1-E5022C0C0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FF7D9F-D4A9-3CBD-A43D-6B5E51197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398EE6B-2088-5A9F-4933-AC7C62AD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07C144E-3F34-735E-A79B-5127E207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1581B36-F0B1-4AC6-483E-970F976F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08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4B8E58-C6CF-A8F5-35F4-0BAB0561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48B5535-9513-C403-7478-3A24849AA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7B2E79A-A642-71FC-E926-E099BCDF4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E1F9CEE-56CD-EE1A-B69F-5DE6FC35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9C56532-78BD-9EFC-8A99-FF324147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B0E2FB5-C813-F105-DA75-FA9A26C6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84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F4D7B41-902F-1E5D-719B-44854FE4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D59E19-DBE8-AC7F-E9A6-0D592B5D2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57E1B-B3DA-6FED-D16A-53614A2A4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DCE5D2-BC21-7947-A15C-0FFA30B60D5D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B97525-4FDD-0EEB-7FE2-0D5EDDB8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6C7FC68-0CCE-724B-5152-8033837E2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64E78-39F0-C74D-8DDD-9E37437930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14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C945-CDBB-4AF5-BFB2-4D284C1ECB6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tergrundbild Blume Blüten - Kostenloses Foto auf Pixaba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1" y="-108284"/>
            <a:ext cx="12585030" cy="7387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278400-44D6-AE01-3C56-EF3E1C93B5BD}"/>
              </a:ext>
            </a:extLst>
          </p:cNvPr>
          <p:cNvSpPr txBox="1"/>
          <p:nvPr/>
        </p:nvSpPr>
        <p:spPr>
          <a:xfrm>
            <a:off x="-72187" y="27887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SG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ĐẶC KHU CÁT HẢI</a:t>
            </a:r>
          </a:p>
          <a:p>
            <a:pPr algn="ctr" defTabSz="914446"/>
            <a:r>
              <a:rPr lang="en-SG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TH&amp;THCS HÀ SEN</a:t>
            </a:r>
          </a:p>
          <a:p>
            <a:pPr algn="ctr" defTabSz="914446"/>
            <a:endParaRPr lang="en-SG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1B6DF-6D8D-A2D2-08B8-70E55E47EFAE}"/>
              </a:ext>
            </a:extLst>
          </p:cNvPr>
          <p:cNvSpPr txBox="1"/>
          <p:nvPr/>
        </p:nvSpPr>
        <p:spPr>
          <a:xfrm>
            <a:off x="92600" y="220820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SG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 – </a:t>
            </a:r>
            <a:r>
              <a:rPr lang="en-S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1</a:t>
            </a:r>
          </a:p>
          <a:p>
            <a:pPr algn="ctr" defTabSz="914446"/>
            <a:r>
              <a:rPr lang="en-SG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S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73,74,75 – Ba </a:t>
            </a:r>
            <a:r>
              <a:rPr lang="en-SG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S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2607B-196D-D83F-622C-BDFFA136E329}"/>
              </a:ext>
            </a:extLst>
          </p:cNvPr>
          <p:cNvSpPr txBox="1"/>
          <p:nvPr/>
        </p:nvSpPr>
        <p:spPr>
          <a:xfrm>
            <a:off x="1" y="5574184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SG" sz="35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5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3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Lê Thu Hường</a:t>
            </a:r>
            <a:endParaRPr lang="en-US" sz="3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3E948E-82F4-69EA-99FA-CA69C620B5A7}"/>
              </a:ext>
            </a:extLst>
          </p:cNvPr>
          <p:cNvCxnSpPr/>
          <p:nvPr/>
        </p:nvCxnSpPr>
        <p:spPr>
          <a:xfrm>
            <a:off x="4584030" y="1287381"/>
            <a:ext cx="3108960" cy="0"/>
          </a:xfrm>
          <a:prstGeom prst="line">
            <a:avLst/>
          </a:prstGeom>
          <a:ln w="38100">
            <a:solidFill>
              <a:srgbClr val="222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5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C53578D-65CF-B5CC-9D60-9A6EE186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B7CBBDD-437B-467A-DA21-2719C70055A5}"/>
              </a:ext>
            </a:extLst>
          </p:cNvPr>
          <p:cNvSpPr txBox="1"/>
          <p:nvPr/>
        </p:nvSpPr>
        <p:spPr>
          <a:xfrm>
            <a:off x="0" y="180779"/>
            <a:ext cx="704567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I.</a:t>
            </a:r>
            <a:r>
              <a:rPr lang="vi-VN" sz="3600" b="1" u="sng" spc="-1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b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b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endParaRPr lang="vi-VN" sz="36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66964F6-9AB8-1D75-8106-5FD9F2F5932D}"/>
              </a:ext>
            </a:extLst>
          </p:cNvPr>
          <p:cNvSpPr txBox="1"/>
          <p:nvPr/>
        </p:nvSpPr>
        <p:spPr>
          <a:xfrm>
            <a:off x="0" y="1006672"/>
            <a:ext cx="982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u="sng" spc="-55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vi-VN" sz="3600" b="1" i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hướng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trinh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endParaRPr lang="vi-VN" sz="3600" u="sng" dirty="0">
              <a:solidFill>
                <a:srgbClr val="FF0000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3D86724-6A1F-8417-CC28-EC273E60530A}"/>
              </a:ext>
            </a:extLst>
          </p:cNvPr>
          <p:cNvSpPr txBox="1"/>
          <p:nvPr/>
        </p:nvSpPr>
        <p:spPr>
          <a:xfrm>
            <a:off x="95401" y="1905505"/>
            <a:ext cx="86021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trinh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tóm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tắt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cốt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vi-VN" sz="36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vi-VN" sz="36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vi-VN" sz="36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</a:t>
            </a:r>
            <a:r>
              <a:rPr lang="vi-VN" sz="36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vi-VN" sz="36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vi-VN" sz="36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tra,</a:t>
            </a:r>
            <a:r>
              <a:rPr lang="vi-VN" sz="36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nhân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tra,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ra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nét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đặc</a:t>
            </a:r>
            <a:r>
              <a:rPr lang="vi-VN" sz="36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sắc</a:t>
            </a:r>
            <a:r>
              <a:rPr lang="vi-VN" sz="36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vi-VN" sz="36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vi-VN" sz="36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vi-VN" sz="36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36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endParaRPr lang="vi-VN" sz="3600" i="1" dirty="0"/>
          </a:p>
        </p:txBody>
      </p:sp>
    </p:spTree>
    <p:extLst>
      <p:ext uri="{BB962C8B-B14F-4D97-AF65-F5344CB8AC3E}">
        <p14:creationId xmlns:p14="http://schemas.microsoft.com/office/powerpoint/2010/main" val="14987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2309C3-07D2-0628-614A-6653ECC0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842660E-BCDF-BEC9-7C21-9BDEDE1CE25F}"/>
              </a:ext>
            </a:extLst>
          </p:cNvPr>
          <p:cNvSpPr txBox="1"/>
          <p:nvPr/>
        </p:nvSpPr>
        <p:spPr>
          <a:xfrm>
            <a:off x="0" y="-71438"/>
            <a:ext cx="679400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II.</a:t>
            </a:r>
            <a:r>
              <a:rPr lang="vi-VN" sz="3600" b="1" u="sng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Khám</a:t>
            </a:r>
            <a:r>
              <a:rPr lang="vi-VN" sz="3600" b="1" u="sng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</a:t>
            </a:r>
            <a:r>
              <a:rPr lang="vi-VN" sz="3600" b="1" u="sng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VB</a:t>
            </a:r>
            <a:endParaRPr lang="vi-VN" sz="36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3324B9F-C286-5460-3AF0-A41AECA03007}"/>
              </a:ext>
            </a:extLst>
          </p:cNvPr>
          <p:cNvSpPr txBox="1"/>
          <p:nvPr/>
        </p:nvSpPr>
        <p:spPr>
          <a:xfrm>
            <a:off x="211337" y="698691"/>
            <a:ext cx="777180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vi-VN" sz="36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849C5E9-32E3-D8B3-CA3C-DE6ACEBE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EC01B1-8DE4-8494-C00D-0548BF90D603}"/>
              </a:ext>
            </a:extLst>
          </p:cNvPr>
          <p:cNvSpPr txBox="1"/>
          <p:nvPr/>
        </p:nvSpPr>
        <p:spPr>
          <a:xfrm>
            <a:off x="2885777" y="1447360"/>
            <a:ext cx="6776144" cy="2731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vi-VN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PHIẾU BÀI TẬP SỐ 1:</a:t>
            </a:r>
          </a:p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vi-VN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......................................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Xuất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xứ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vi-VN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......................................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3500" algn="just">
              <a:lnSpc>
                <a:spcPct val="107000"/>
              </a:lnSpc>
              <a:spcAft>
                <a:spcPts val="800"/>
              </a:spcAft>
              <a:tabLst>
                <a:tab pos="181610" algn="l"/>
              </a:tabLst>
            </a:pP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vi-VN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......................................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2309C3-07D2-0628-614A-6653ECC0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842660E-BCDF-BEC9-7C21-9BDEDE1CE25F}"/>
              </a:ext>
            </a:extLst>
          </p:cNvPr>
          <p:cNvSpPr txBox="1"/>
          <p:nvPr/>
        </p:nvSpPr>
        <p:spPr>
          <a:xfrm>
            <a:off x="0" y="-71438"/>
            <a:ext cx="679400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II.</a:t>
            </a:r>
            <a:r>
              <a:rPr lang="vi-VN" sz="3600" b="1" u="sng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Khám</a:t>
            </a:r>
            <a:r>
              <a:rPr lang="vi-VN" sz="3600" b="1" u="sng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</a:t>
            </a:r>
            <a:r>
              <a:rPr lang="vi-VN" sz="3600" b="1" u="sng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VB</a:t>
            </a:r>
            <a:endParaRPr lang="vi-VN" sz="36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3324B9F-C286-5460-3AF0-A41AECA03007}"/>
              </a:ext>
            </a:extLst>
          </p:cNvPr>
          <p:cNvSpPr txBox="1"/>
          <p:nvPr/>
        </p:nvSpPr>
        <p:spPr>
          <a:xfrm>
            <a:off x="211337" y="698691"/>
            <a:ext cx="777180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vi-VN" sz="36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337268C-0EFC-6E8D-AE6B-BE8873F1982D}"/>
              </a:ext>
            </a:extLst>
          </p:cNvPr>
          <p:cNvSpPr txBox="1"/>
          <p:nvPr/>
        </p:nvSpPr>
        <p:spPr>
          <a:xfrm>
            <a:off x="211337" y="1521875"/>
            <a:ext cx="8128991" cy="3221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6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trinh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endParaRPr lang="vi-VN" sz="3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6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Xuất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xứ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in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trở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Sơ-lốc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Hôm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vi-VN" sz="3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3500" algn="just">
              <a:lnSpc>
                <a:spcPct val="107000"/>
              </a:lnSpc>
              <a:spcAft>
                <a:spcPts val="800"/>
              </a:spcAft>
              <a:tabLst>
                <a:tab pos="181610" algn="l"/>
              </a:tabLst>
            </a:pPr>
            <a:r>
              <a:rPr lang="en-US" sz="36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vi-VN" sz="3600" i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A-thơ</a:t>
            </a:r>
            <a:r>
              <a:rPr lang="vi-VN" sz="3600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Cô-nan</a:t>
            </a:r>
            <a:r>
              <a:rPr lang="vi-VN" sz="3600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Đoi-lơ</a:t>
            </a:r>
            <a:r>
              <a:rPr lang="vi-VN" sz="3600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(1859</a:t>
            </a:r>
            <a:r>
              <a:rPr lang="vi-VN" sz="3600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</a:t>
            </a:r>
            <a:r>
              <a:rPr lang="vi-VN" sz="3600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1930)</a:t>
            </a:r>
            <a:r>
              <a:rPr lang="vi-VN" sz="3600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vi-VN" sz="3600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vi-VN" sz="3600" i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Xcốt</a:t>
            </a:r>
            <a:r>
              <a:rPr lang="vi-VN" sz="36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-len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575D798C-82E5-F224-1F95-9B168A93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35F728-C535-D82D-A1AA-DC4E08F6D577}"/>
              </a:ext>
            </a:extLst>
          </p:cNvPr>
          <p:cNvSpPr txBox="1"/>
          <p:nvPr/>
        </p:nvSpPr>
        <p:spPr>
          <a:xfrm>
            <a:off x="0" y="0"/>
            <a:ext cx="12192000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vi-VN" sz="3600" b="1" i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	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cốt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tra,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ngôi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endParaRPr lang="vi-VN" sz="36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E8514A7-5B91-ECC0-2859-C817AD5861C2}"/>
              </a:ext>
            </a:extLst>
          </p:cNvPr>
          <p:cNvSpPr txBox="1"/>
          <p:nvPr/>
        </p:nvSpPr>
        <p:spPr>
          <a:xfrm>
            <a:off x="0" y="1237903"/>
            <a:ext cx="6968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a.	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Cốt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endParaRPr lang="vi-VN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849C5E9-32E3-D8B3-CA3C-DE6ACEBE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EC01B1-8DE4-8494-C00D-0548BF90D603}"/>
              </a:ext>
            </a:extLst>
          </p:cNvPr>
          <p:cNvSpPr txBox="1"/>
          <p:nvPr/>
        </p:nvSpPr>
        <p:spPr>
          <a:xfrm>
            <a:off x="1975692" y="1179469"/>
            <a:ext cx="8668495" cy="4019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vi-VN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PHIẾU BÀI TẬP SỐ 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</a:t>
            </a:r>
            <a:r>
              <a:rPr lang="vi-VN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</a:p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vi-V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Chuỗi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kiện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
– </a:t>
            </a:r>
            <a:r>
              <a:rPr lang="vi-V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gây lo </a:t>
            </a:r>
            <a:r>
              <a:rPr lang="vi-V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lắng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hoảng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hốt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......................................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vi-VN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r>
              <a:rPr lang="vi-VN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vi-VN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</a:t>
            </a:r>
            <a:r>
              <a:rPr lang="vi-VN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vi-VN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......................................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3500" algn="just">
              <a:lnSpc>
                <a:spcPct val="107000"/>
              </a:lnSpc>
              <a:spcAft>
                <a:spcPts val="800"/>
              </a:spcAft>
              <a:tabLst>
                <a:tab pos="181610" algn="l"/>
              </a:tabLst>
            </a:pP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vi-VN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Công </a:t>
            </a:r>
            <a:r>
              <a:rPr lang="vi-VN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vi-VN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thật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vi-VN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......................................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8D475E7-A566-17EC-30A4-0CEB7279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6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F424CF-C615-218C-D92D-E16FA0863072}"/>
              </a:ext>
            </a:extLst>
          </p:cNvPr>
          <p:cNvSpPr txBox="1"/>
          <p:nvPr/>
        </p:nvSpPr>
        <p:spPr>
          <a:xfrm>
            <a:off x="6096000" y="353616"/>
            <a:ext cx="1828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dirty="0"/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</a:t>
            </a:r>
          </a:p>
          <a:p>
            <a:pPr algn="l"/>
            <a:endParaRPr lang="vi-VN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C45AD13-910E-383A-B539-6F883542A48B}"/>
              </a:ext>
            </a:extLst>
          </p:cNvPr>
          <p:cNvSpPr txBox="1"/>
          <p:nvPr/>
        </p:nvSpPr>
        <p:spPr>
          <a:xfrm>
            <a:off x="278309" y="797919"/>
            <a:ext cx="7115472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algn="just">
              <a:lnSpc>
                <a:spcPct val="107000"/>
              </a:lnSpc>
              <a:spcAft>
                <a:spcPts val="800"/>
              </a:spcAft>
            </a:pPr>
            <a:r>
              <a:rPr lang="vi-VN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Chuỗi</a:t>
            </a:r>
            <a:r>
              <a:rPr lang="vi-VN" sz="2800" u="sng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2800" u="sng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kiện</a:t>
            </a:r>
            <a:r>
              <a:rPr lang="vi-VN" sz="2800" u="sng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2800" u="sng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2800" u="sng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u="sng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2800" u="sng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vi-VN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4DBEE5F-822C-175C-2A09-C0B859469B40}"/>
              </a:ext>
            </a:extLst>
          </p:cNvPr>
          <p:cNvSpPr txBox="1"/>
          <p:nvPr/>
        </p:nvSpPr>
        <p:spPr>
          <a:xfrm>
            <a:off x="278309" y="1365266"/>
            <a:ext cx="60989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vi-VN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gây lo </a:t>
            </a:r>
            <a:r>
              <a:rPr lang="vi-VN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lắng</a:t>
            </a:r>
            <a:r>
              <a:rPr lang="vi-VN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hoảng</a:t>
            </a:r>
            <a:r>
              <a:rPr lang="vi-VN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hốt</a:t>
            </a:r>
            <a:r>
              <a:rPr lang="vi-VN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kẻ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phòng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thầy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Xôm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chép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trộm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diễn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ra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cuộc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thi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giành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bổng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giá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trị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cao</a:t>
            </a:r>
            <a:endParaRPr lang="vi-VN" sz="28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D069F92-B99C-5101-3CFB-210EC578F18D}"/>
              </a:ext>
            </a:extLst>
          </p:cNvPr>
          <p:cNvSpPr txBox="1"/>
          <p:nvPr/>
        </p:nvSpPr>
        <p:spPr>
          <a:xfrm>
            <a:off x="278309" y="3181148"/>
            <a:ext cx="5817691" cy="3288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2865" algn="just">
              <a:lnSpc>
                <a:spcPct val="107000"/>
              </a:lnSpc>
              <a:spcAft>
                <a:spcPts val="800"/>
              </a:spcAft>
              <a:tabLst>
                <a:tab pos="177165" algn="l"/>
              </a:tabLst>
            </a:pPr>
            <a:r>
              <a:rPr lang="vi-VN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	</a:t>
            </a:r>
            <a:r>
              <a:rPr lang="vi-VN" sz="2800" i="1" spc="-4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r>
              <a:rPr lang="vi-VN" sz="2800" i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spc="-4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vi-VN" sz="2800" i="1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spc="-4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</a:t>
            </a:r>
            <a:r>
              <a:rPr lang="vi-VN" sz="2800" i="1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spc="-4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</a:t>
            </a:r>
            <a:r>
              <a:rPr lang="vi-VN" sz="2800" i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Sơ-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lốc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Hôm 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tới</a:t>
            </a:r>
            <a:r>
              <a:rPr lang="vi-VN" sz="2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vi-VN" sz="2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phòng</a:t>
            </a:r>
            <a:r>
              <a:rPr lang="vi-VN" sz="2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2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thầy</a:t>
            </a:r>
            <a:r>
              <a:rPr lang="vi-VN" sz="2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Xôm</a:t>
            </a:r>
            <a:r>
              <a:rPr lang="vi-VN" sz="2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2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xem</a:t>
            </a:r>
            <a:r>
              <a:rPr lang="vi-VN" sz="2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xét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2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nghiên 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cứu</a:t>
            </a:r>
            <a:r>
              <a:rPr lang="vi-VN" sz="2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nhằm</a:t>
            </a:r>
            <a:r>
              <a:rPr lang="vi-VN" sz="2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thủ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phạm</a:t>
            </a:r>
            <a:r>
              <a:rPr lang="vi-VN" sz="2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2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Cuộc</a:t>
            </a:r>
            <a:r>
              <a:rPr lang="vi-VN" sz="2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tuy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nhanh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nhưng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rõ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phạm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ở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toà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thầy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Xôm.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E70ED83-BC40-6EB1-4D1E-C9AC61A86A96}"/>
              </a:ext>
            </a:extLst>
          </p:cNvPr>
          <p:cNvSpPr txBox="1"/>
          <p:nvPr/>
        </p:nvSpPr>
        <p:spPr>
          <a:xfrm>
            <a:off x="6337251" y="797919"/>
            <a:ext cx="5235624" cy="3822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3500" algn="just">
              <a:lnSpc>
                <a:spcPct val="107000"/>
              </a:lnSpc>
              <a:spcAft>
                <a:spcPts val="800"/>
              </a:spcAft>
              <a:tabLst>
                <a:tab pos="168275" algn="l"/>
              </a:tabLst>
            </a:pPr>
            <a:r>
              <a:rPr lang="vi-VN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vi-VN" sz="2800" i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vi-VN" sz="2800" i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2800" i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thật</a:t>
            </a:r>
            <a:r>
              <a:rPr lang="vi-VN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Sơ-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lốc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Hôm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tới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gặp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thầy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Xôm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khuyên ông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vẫn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tổ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chức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cuộc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thi.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vi-VN" sz="2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2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vi-VN" sz="2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2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toà</a:t>
            </a:r>
            <a:r>
              <a:rPr lang="vi-VN" sz="2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nho</a:t>
            </a:r>
            <a:r>
              <a:rPr lang="vi-VN" sz="2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nhỏ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r>
              <a:rPr lang="vi-VN" sz="2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vi-VN" sz="2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thủ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phạm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Ghi-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crít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che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giấu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tội</a:t>
            </a:r>
            <a:r>
              <a:rPr lang="vi-VN" sz="2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lỗi</a:t>
            </a:r>
            <a:r>
              <a:rPr lang="vi-VN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2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anh</a:t>
            </a:r>
            <a:r>
              <a:rPr lang="vi-VN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ta</a:t>
            </a:r>
            <a:r>
              <a:rPr lang="vi-VN" sz="2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vi-VN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2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hầu</a:t>
            </a:r>
            <a:r>
              <a:rPr lang="vi-VN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Ben-ni-</a:t>
            </a:r>
            <a:r>
              <a:rPr lang="vi-VN" sz="2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xtơ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0521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575D798C-82E5-F224-1F95-9B168A93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35F728-C535-D82D-A1AA-DC4E08F6D577}"/>
              </a:ext>
            </a:extLst>
          </p:cNvPr>
          <p:cNvSpPr txBox="1"/>
          <p:nvPr/>
        </p:nvSpPr>
        <p:spPr>
          <a:xfrm>
            <a:off x="0" y="0"/>
            <a:ext cx="12192000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vi-VN" sz="3600" b="1" i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	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cốt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tra,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ngôi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endParaRPr lang="vi-VN" sz="36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E8514A7-5B91-ECC0-2859-C817AD5861C2}"/>
              </a:ext>
            </a:extLst>
          </p:cNvPr>
          <p:cNvSpPr txBox="1"/>
          <p:nvPr/>
        </p:nvSpPr>
        <p:spPr>
          <a:xfrm>
            <a:off x="0" y="1237903"/>
            <a:ext cx="6968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a.	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Cốt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endParaRPr lang="vi-VN" sz="3600" b="1" u="sng" dirty="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DDE0BD7-7B7E-AE3A-DD4C-D80EEB4C3214}"/>
              </a:ext>
            </a:extLst>
          </p:cNvPr>
          <p:cNvSpPr txBox="1"/>
          <p:nvPr/>
        </p:nvSpPr>
        <p:spPr>
          <a:xfrm>
            <a:off x="0" y="2152640"/>
            <a:ext cx="7866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b. </a:t>
            </a:r>
            <a:r>
              <a:rPr lang="vi-VN" sz="3600" b="1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Vụ</a:t>
            </a:r>
            <a:r>
              <a:rPr lang="vi-VN" sz="36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việc</a:t>
            </a:r>
            <a:r>
              <a:rPr lang="vi-VN" sz="36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cần</a:t>
            </a:r>
            <a:r>
              <a:rPr lang="vi-VN" sz="36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điều</a:t>
            </a:r>
            <a:r>
              <a:rPr lang="vi-VN" sz="36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tra</a:t>
            </a:r>
            <a:endParaRPr lang="vi-VN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849C5E9-32E3-D8B3-CA3C-DE6ACEBE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EC01B1-8DE4-8494-C00D-0548BF90D603}"/>
              </a:ext>
            </a:extLst>
          </p:cNvPr>
          <p:cNvSpPr txBox="1"/>
          <p:nvPr/>
        </p:nvSpPr>
        <p:spPr>
          <a:xfrm>
            <a:off x="1975692" y="1179469"/>
            <a:ext cx="8668495" cy="342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vi-VN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PHIẾU BÀI TẬP SỐ 3:</a:t>
            </a:r>
          </a:p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:...........</a:t>
            </a:r>
          </a:p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 gian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.........</a:t>
            </a:r>
          </a:p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gianxảy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.............. </a:t>
            </a:r>
          </a:p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8D475E7-A566-17EC-30A4-0CEB7279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6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F424CF-C615-218C-D92D-E16FA0863072}"/>
              </a:ext>
            </a:extLst>
          </p:cNvPr>
          <p:cNvSpPr txBox="1"/>
          <p:nvPr/>
        </p:nvSpPr>
        <p:spPr>
          <a:xfrm>
            <a:off x="6096000" y="353616"/>
            <a:ext cx="1828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dirty="0"/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</a:t>
            </a:r>
          </a:p>
          <a:p>
            <a:pPr algn="l"/>
            <a:endParaRPr lang="vi-VN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4DBEE5F-822C-175C-2A09-C0B859469B40}"/>
              </a:ext>
            </a:extLst>
          </p:cNvPr>
          <p:cNvSpPr txBox="1"/>
          <p:nvPr/>
        </p:nvSpPr>
        <p:spPr>
          <a:xfrm>
            <a:off x="278309" y="1365266"/>
            <a:ext cx="6098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	</a:t>
            </a:r>
            <a:r>
              <a:rPr lang="vi-VN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vi-VN" sz="36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vi-VN" sz="36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chép</a:t>
            </a:r>
            <a:r>
              <a:rPr lang="vi-VN" sz="36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trộm</a:t>
            </a:r>
            <a:r>
              <a:rPr lang="vi-VN" sz="36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vi-VN" sz="36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</a:t>
            </a:r>
            <a:endParaRPr lang="vi-VN" sz="36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D069F92-B99C-5101-3CFB-210EC578F18D}"/>
              </a:ext>
            </a:extLst>
          </p:cNvPr>
          <p:cNvSpPr txBox="1"/>
          <p:nvPr/>
        </p:nvSpPr>
        <p:spPr>
          <a:xfrm>
            <a:off x="418951" y="2172641"/>
            <a:ext cx="58176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	</a:t>
            </a:r>
            <a:r>
              <a:rPr lang="vi-VN" sz="3600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vi-VN" sz="3600" i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vi-VN" sz="3600" i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xảy</a:t>
            </a:r>
            <a:r>
              <a:rPr lang="vi-VN" sz="3600" i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vi-VN" sz="3600" i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vi-VN" sz="3600" i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3600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vi-VN" sz="3600" i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vi-VN" sz="36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phòng</a:t>
            </a:r>
            <a:r>
              <a:rPr lang="vi-VN" sz="36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thầy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Xôm.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Phòng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cửa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sổ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gắn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lưới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sắt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nhìn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khoảng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sân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rêu</a:t>
            </a:r>
            <a:r>
              <a:rPr lang="vi-VN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phong </a:t>
            </a:r>
            <a:r>
              <a:rPr lang="vi-VN" sz="36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ngôi</a:t>
            </a:r>
            <a:r>
              <a:rPr lang="vi-VN" sz="3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r>
              <a:rPr lang="vi-VN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cổ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vi-VN" sz="3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Thầy</a:t>
            </a:r>
            <a:r>
              <a:rPr lang="vi-VN" sz="3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Xôm</a:t>
            </a:r>
            <a:r>
              <a:rPr lang="vi-VN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ở</a:t>
            </a:r>
            <a:r>
              <a:rPr lang="vi-VN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tầng</a:t>
            </a:r>
            <a:r>
              <a:rPr lang="vi-VN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vi-VN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Ở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tầng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trên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ba sinh viên,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tầng</a:t>
            </a:r>
            <a:r>
              <a:rPr lang="vi-VN" sz="3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E70ED83-BC40-6EB1-4D1E-C9AC61A86A96}"/>
              </a:ext>
            </a:extLst>
          </p:cNvPr>
          <p:cNvSpPr txBox="1"/>
          <p:nvPr/>
        </p:nvSpPr>
        <p:spPr>
          <a:xfrm>
            <a:off x="6337251" y="797919"/>
            <a:ext cx="5235624" cy="1830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3500" algn="just">
              <a:lnSpc>
                <a:spcPct val="107000"/>
              </a:lnSpc>
              <a:spcAft>
                <a:spcPts val="800"/>
              </a:spcAft>
              <a:tabLst>
                <a:tab pos="168275" algn="l"/>
              </a:tabLst>
            </a:pPr>
            <a:r>
              <a:rPr lang="vi-VN" sz="3600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vi-VN" sz="3600" i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vi-VN" sz="3600" i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xảy</a:t>
            </a:r>
            <a:r>
              <a:rPr lang="vi-VN" sz="3600" i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vi-VN" sz="3600" i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vi-VN" sz="3600" i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3600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vi-VN" sz="3600" i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Buổi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chiều</a:t>
            </a:r>
            <a:r>
              <a:rPr lang="vi-VN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vi-VN" sz="3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diễn</a:t>
            </a:r>
            <a:r>
              <a:rPr lang="vi-VN" sz="3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vi-VN" sz="3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kì</a:t>
            </a:r>
            <a:r>
              <a:rPr lang="vi-VN" sz="3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thi.</a:t>
            </a:r>
            <a:endParaRPr lang="vi-VN" sz="3600" dirty="0"/>
          </a:p>
        </p:txBody>
      </p:sp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44B5F02D-1815-EA1B-9297-F889C5CEDF80}"/>
              </a:ext>
            </a:extLst>
          </p:cNvPr>
          <p:cNvSpPr/>
          <p:nvPr/>
        </p:nvSpPr>
        <p:spPr>
          <a:xfrm>
            <a:off x="187971" y="1373069"/>
            <a:ext cx="6098976" cy="3389782"/>
          </a:xfrm>
          <a:prstGeom prst="cloudCallou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vi-VN" sz="2800" spc="-25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vi-VN" sz="2800" spc="-25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vi-VN" sz="2800" spc="-25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 tiết cho thấy áp lực về thời gian của cuộc điều tra.</a:t>
            </a:r>
            <a:r>
              <a:rPr lang="vi-VN" sz="2800" spc="-8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2800" spc="-75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vi-VN" sz="2800" spc="-75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vi-VN" sz="2800" spc="-8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áp</a:t>
            </a:r>
            <a:r>
              <a:rPr lang="vi-VN" sz="2800" spc="-75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lực</a:t>
            </a:r>
            <a:r>
              <a:rPr lang="vi-VN" sz="2800" spc="-75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 </a:t>
            </a:r>
            <a:r>
              <a:rPr lang="vi-VN" sz="2800" spc="-4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thời gian</a:t>
            </a:r>
            <a:r>
              <a:rPr lang="vi-VN" sz="2800" spc="-35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vi-VN" sz="2800" spc="-35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 như</a:t>
            </a:r>
            <a:r>
              <a:rPr lang="vi-VN" sz="2800" spc="-35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spc="-4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vậy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 tác dụng gì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vi-VN" sz="280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EBBF3F4-4EFE-8111-BF7C-DE29049B5411}"/>
              </a:ext>
            </a:extLst>
          </p:cNvPr>
          <p:cNvSpPr txBox="1"/>
          <p:nvPr/>
        </p:nvSpPr>
        <p:spPr>
          <a:xfrm>
            <a:off x="6407646" y="2627972"/>
            <a:ext cx="5235624" cy="4203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2865"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</a:t>
            </a:r>
            <a:r>
              <a:rPr lang="vi-VN" sz="3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vi-VN" sz="3200" i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vi-VN" sz="3200" i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vi-VN" sz="3200" i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vi-VN" sz="3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vi-VN" sz="3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giới</a:t>
            </a:r>
            <a:r>
              <a:rPr lang="vi-VN" sz="3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vi-VN" sz="3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vi-VN" sz="3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đêm</a:t>
            </a:r>
            <a:r>
              <a:rPr lang="vi-VN" sz="32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vi-VN" sz="32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3200" b="1" spc="-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vi-VN" sz="3200" b="1" spc="-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vi-VN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vi-VN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căng,</a:t>
            </a:r>
            <a:r>
              <a:rPr lang="vi-VN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kịch</a:t>
            </a:r>
            <a:r>
              <a:rPr lang="vi-VN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vi-VN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vi-VN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câu </a:t>
            </a:r>
            <a:r>
              <a:rPr lang="vi-VN" sz="32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chuyện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gây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tò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mò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căng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thẳng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lôi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cuốn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thấy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tự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tin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tài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vi-VN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32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vi-VN" sz="32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Sơ-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lốc</a:t>
            </a:r>
            <a:r>
              <a:rPr lang="vi-VN" sz="32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Hôm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2753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" grpId="0" animBg="1"/>
      <p:bldP spid="2" grpId="1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149DC18-6351-D935-2FE9-3152A15D4808}"/>
              </a:ext>
            </a:extLst>
          </p:cNvPr>
          <p:cNvSpPr txBox="1"/>
          <p:nvPr/>
        </p:nvSpPr>
        <p:spPr>
          <a:xfrm>
            <a:off x="0" y="0"/>
            <a:ext cx="12350750" cy="92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6105" marR="732790" algn="ctr">
              <a:lnSpc>
                <a:spcPct val="107000"/>
              </a:lnSpc>
              <a:spcAft>
                <a:spcPts val="800"/>
              </a:spcAft>
            </a:pPr>
            <a:r>
              <a:rPr lang="vi-VN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BÀI</a:t>
            </a:r>
            <a:r>
              <a:rPr lang="vi-VN" sz="54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6.</a:t>
            </a:r>
            <a:r>
              <a:rPr lang="vi-VN" sz="5400" b="1" spc="-1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GIẢI</a:t>
            </a:r>
            <a:r>
              <a:rPr lang="vi-VN" sz="5400" b="1" spc="-1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MÃ</a:t>
            </a:r>
            <a:r>
              <a:rPr lang="vi-VN" sz="5400" b="1" spc="-1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NHỮNG</a:t>
            </a:r>
            <a:r>
              <a:rPr lang="vi-VN" sz="5400" b="1" spc="-1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BÍ</a:t>
            </a:r>
            <a:r>
              <a:rPr lang="vi-VN" sz="5400" b="1" spc="-1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vi-VN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MẬT</a:t>
            </a:r>
            <a:endParaRPr lang="vi-VN" sz="5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9C980D2-2D94-C6F1-59B9-B2CC38246177}"/>
              </a:ext>
            </a:extLst>
          </p:cNvPr>
          <p:cNvSpPr txBox="1"/>
          <p:nvPr/>
        </p:nvSpPr>
        <p:spPr>
          <a:xfrm>
            <a:off x="0" y="794566"/>
            <a:ext cx="1190625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bí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phiêu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(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Bơ-rao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11" descr="Arthur Conan Doyle: A Life in Letters">
            <a:extLst>
              <a:ext uri="{FF2B5EF4-FFF2-40B4-BE49-F238E27FC236}">
                <a16:creationId xmlns:a16="http://schemas.microsoft.com/office/drawing/2014/main" id="{D98FC673-4A53-705F-0581-E00A2291E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2288055"/>
            <a:ext cx="3141070" cy="4449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0" descr="Tuyển tập Sherlock Holmes - Những bí mật và báu vật bị đánh cắp- Ba chàng  sinh viên">
            <a:extLst>
              <a:ext uri="{FF2B5EF4-FFF2-40B4-BE49-F238E27FC236}">
                <a16:creationId xmlns:a16="http://schemas.microsoft.com/office/drawing/2014/main" id="{4EDD8A0A-A10C-7B0F-6EFB-CEF7918B0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69" y="2288055"/>
            <a:ext cx="3141070" cy="430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CB85AE58-31D9-B03A-1288-BBAAB512C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34" y="2288055"/>
            <a:ext cx="5985066" cy="399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7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575D798C-82E5-F224-1F95-9B168A93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35F728-C535-D82D-A1AA-DC4E08F6D577}"/>
              </a:ext>
            </a:extLst>
          </p:cNvPr>
          <p:cNvSpPr txBox="1"/>
          <p:nvPr/>
        </p:nvSpPr>
        <p:spPr>
          <a:xfrm>
            <a:off x="0" y="0"/>
            <a:ext cx="12192000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2865">
              <a:lnSpc>
                <a:spcPct val="107000"/>
              </a:lnSpc>
              <a:spcAft>
                <a:spcPts val="800"/>
              </a:spcAft>
              <a:tabLst>
                <a:tab pos="222885" algn="l"/>
              </a:tabLst>
            </a:pPr>
            <a:r>
              <a:rPr lang="vi-VN" sz="3600" b="1" i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	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cốt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vi-VN" sz="3600" b="1" i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tra,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ngôi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endParaRPr lang="vi-VN" sz="36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E8514A7-5B91-ECC0-2859-C817AD5861C2}"/>
              </a:ext>
            </a:extLst>
          </p:cNvPr>
          <p:cNvSpPr txBox="1"/>
          <p:nvPr/>
        </p:nvSpPr>
        <p:spPr>
          <a:xfrm>
            <a:off x="0" y="1237903"/>
            <a:ext cx="6968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a.	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Cốt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endParaRPr lang="vi-VN" sz="3600" b="1" u="sng" dirty="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DDE0BD7-7B7E-AE3A-DD4C-D80EEB4C3214}"/>
              </a:ext>
            </a:extLst>
          </p:cNvPr>
          <p:cNvSpPr txBox="1"/>
          <p:nvPr/>
        </p:nvSpPr>
        <p:spPr>
          <a:xfrm>
            <a:off x="0" y="2152640"/>
            <a:ext cx="7866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b. </a:t>
            </a:r>
            <a:r>
              <a:rPr lang="vi-VN" sz="3600" b="1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Vụ</a:t>
            </a:r>
            <a:r>
              <a:rPr lang="vi-VN" sz="36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việc</a:t>
            </a:r>
            <a:r>
              <a:rPr lang="vi-VN" sz="36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cần</a:t>
            </a:r>
            <a:r>
              <a:rPr lang="vi-VN" sz="36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điều</a:t>
            </a:r>
            <a:r>
              <a:rPr lang="vi-VN" sz="36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tra</a:t>
            </a:r>
            <a:endParaRPr lang="vi-VN" sz="3600" b="1" u="sng" dirty="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6EB8A23-607A-EE79-00CF-807AE03D5590}"/>
              </a:ext>
            </a:extLst>
          </p:cNvPr>
          <p:cNvSpPr txBox="1"/>
          <p:nvPr/>
        </p:nvSpPr>
        <p:spPr>
          <a:xfrm>
            <a:off x="0" y="3014979"/>
            <a:ext cx="8545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sng" dirty="0">
                <a:solidFill>
                  <a:srgbClr val="FF0000"/>
                </a:solidFill>
              </a:rPr>
              <a:t>c. </a:t>
            </a:r>
            <a:r>
              <a:rPr lang="vi-VN" sz="3600" b="1" u="sng" dirty="0" err="1">
                <a:solidFill>
                  <a:srgbClr val="FF0000"/>
                </a:solidFill>
              </a:rPr>
              <a:t>Hệ</a:t>
            </a:r>
            <a:r>
              <a:rPr lang="vi-VN" sz="3600" b="1" u="sng" dirty="0">
                <a:solidFill>
                  <a:srgbClr val="FF0000"/>
                </a:solidFill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</a:rPr>
              <a:t>thống</a:t>
            </a:r>
            <a:r>
              <a:rPr lang="vi-VN" sz="3600" b="1" u="sng" dirty="0">
                <a:solidFill>
                  <a:srgbClr val="FF0000"/>
                </a:solidFill>
              </a:rPr>
              <a:t> nhân </a:t>
            </a:r>
            <a:r>
              <a:rPr lang="vi-VN" sz="3600" b="1" u="sng" dirty="0" err="1">
                <a:solidFill>
                  <a:srgbClr val="FF0000"/>
                </a:solidFill>
              </a:rPr>
              <a:t>vật</a:t>
            </a:r>
            <a:r>
              <a:rPr lang="vi-VN" sz="3600" b="1" u="sng" dirty="0">
                <a:solidFill>
                  <a:srgbClr val="FF0000"/>
                </a:solidFill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</a:rPr>
              <a:t>và</a:t>
            </a:r>
            <a:r>
              <a:rPr lang="vi-VN" sz="3600" b="1" u="sng" dirty="0">
                <a:solidFill>
                  <a:srgbClr val="FF0000"/>
                </a:solidFill>
              </a:rPr>
              <a:t> ngôi </a:t>
            </a:r>
            <a:r>
              <a:rPr lang="vi-VN" sz="3600" b="1" u="sng" dirty="0" err="1">
                <a:solidFill>
                  <a:srgbClr val="FF0000"/>
                </a:solidFill>
              </a:rPr>
              <a:t>kể</a:t>
            </a:r>
            <a:r>
              <a:rPr lang="vi-VN" sz="3600" b="1" u="sng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9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8D475E7-A566-17EC-30A4-0CEB7279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6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F424CF-C615-218C-D92D-E16FA0863072}"/>
              </a:ext>
            </a:extLst>
          </p:cNvPr>
          <p:cNvSpPr txBox="1"/>
          <p:nvPr/>
        </p:nvSpPr>
        <p:spPr>
          <a:xfrm>
            <a:off x="6096000" y="353616"/>
            <a:ext cx="1828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dirty="0"/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
|
|</a:t>
            </a:r>
          </a:p>
          <a:p>
            <a:pPr algn="l"/>
            <a:r>
              <a:rPr lang="vi-VN" dirty="0"/>
              <a:t>|</a:t>
            </a:r>
          </a:p>
          <a:p>
            <a:pPr algn="l"/>
            <a:endParaRPr lang="vi-VN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4DBEE5F-822C-175C-2A09-C0B859469B40}"/>
              </a:ext>
            </a:extLst>
          </p:cNvPr>
          <p:cNvSpPr txBox="1"/>
          <p:nvPr/>
        </p:nvSpPr>
        <p:spPr>
          <a:xfrm>
            <a:off x="308670" y="636875"/>
            <a:ext cx="60989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vi-VN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vi-VN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tra: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Sơ-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lốc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Hôm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Oát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-xơn.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D069F92-B99C-5101-3CFB-210EC578F18D}"/>
              </a:ext>
            </a:extLst>
          </p:cNvPr>
          <p:cNvSpPr txBox="1"/>
          <p:nvPr/>
        </p:nvSpPr>
        <p:spPr>
          <a:xfrm>
            <a:off x="517626" y="2552245"/>
            <a:ext cx="5817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Nạn</a:t>
            </a:r>
            <a:r>
              <a:rPr lang="vi-VN" sz="3600" i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nhân:</a:t>
            </a:r>
            <a:r>
              <a:rPr lang="vi-VN" sz="3600" i="1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thầy</a:t>
            </a:r>
            <a:r>
              <a:rPr lang="vi-VN" sz="3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Xôm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E70ED83-BC40-6EB1-4D1E-C9AC61A86A96}"/>
              </a:ext>
            </a:extLst>
          </p:cNvPr>
          <p:cNvSpPr txBox="1"/>
          <p:nvPr/>
        </p:nvSpPr>
        <p:spPr>
          <a:xfrm>
            <a:off x="584523" y="3627757"/>
            <a:ext cx="52356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</a:t>
            </a:r>
            <a:r>
              <a:rPr lang="vi-VN" sz="3600" i="1" spc="1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phạm</a:t>
            </a:r>
            <a:r>
              <a:rPr lang="vi-VN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vi-VN" sz="36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</a:t>
            </a:r>
            <a:r>
              <a:rPr lang="vi-VN" sz="36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vi-VN" sz="36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vi-VN" sz="36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(Đao-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lát</a:t>
            </a:r>
            <a:r>
              <a:rPr lang="vi-VN" sz="36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Rát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Ghi-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crít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Mai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Mắc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Le-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rờn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36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	</a:t>
            </a:r>
            <a:r>
              <a:rPr lang="vi-VN" sz="3600" i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Thủ</a:t>
            </a:r>
            <a:r>
              <a:rPr lang="vi-VN" sz="3600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phạm</a:t>
            </a:r>
            <a:r>
              <a:rPr lang="vi-VN" sz="3600" i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vi-VN" sz="3600" i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Ghi-</a:t>
            </a:r>
            <a:r>
              <a:rPr lang="vi-VN" sz="36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crít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EBBF3F4-4EFE-8111-BF7C-DE29049B5411}"/>
              </a:ext>
            </a:extLst>
          </p:cNvPr>
          <p:cNvSpPr txBox="1"/>
          <p:nvPr/>
        </p:nvSpPr>
        <p:spPr>
          <a:xfrm>
            <a:off x="6407646" y="2627972"/>
            <a:ext cx="5235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Câu chuyện được kể theo ngôi thứ nhất qua</a:t>
            </a:r>
            <a:r>
              <a:rPr lang="vi-VN" sz="36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vi-VN" sz="36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vi-VN" sz="36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vi-VN" sz="36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Oát-xơn</a:t>
            </a:r>
            <a:r>
              <a:rPr lang="vi-VN" sz="36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vi-VN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5348419-8630-5998-BC91-D1F7B6C8B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C8B5B7E-7D69-C9A4-51BE-B6B1D1EC65C1}"/>
              </a:ext>
            </a:extLst>
          </p:cNvPr>
          <p:cNvSpPr txBox="1"/>
          <p:nvPr/>
        </p:nvSpPr>
        <p:spPr>
          <a:xfrm>
            <a:off x="0" y="0"/>
            <a:ext cx="86870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vi-VN" sz="3600" b="1" i="1" u="sng" spc="-6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b="1" i="1" u="sng" spc="-5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b="1" i="1" u="sng" spc="-5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vi-VN" sz="3600" b="1" i="1" u="sng" spc="-5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vi-VN" sz="3600" b="1" i="1" u="sng" spc="-5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3600" b="1" i="1" u="sng" spc="-5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vi-VN" sz="3600" b="1" i="1" u="sng" spc="-6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Sơ-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lốc</a:t>
            </a:r>
            <a:r>
              <a:rPr lang="vi-VN" sz="3600" b="1" i="1" u="sng" spc="-5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spc="-2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Hôm</a:t>
            </a:r>
            <a:endParaRPr lang="vi-VN" sz="3600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5776918-D62B-90A3-D557-94C8412BE7B0}"/>
              </a:ext>
            </a:extLst>
          </p:cNvPr>
          <p:cNvSpPr txBox="1"/>
          <p:nvPr/>
        </p:nvSpPr>
        <p:spPr>
          <a:xfrm>
            <a:off x="336351" y="819259"/>
            <a:ext cx="11307962" cy="332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2865"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giúp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Sơ-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lốc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Hôm đi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dối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khi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kì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thi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diễn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ra: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2865" indent="30480"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</a:t>
            </a:r>
            <a:r>
              <a:rPr lang="vi-VN" sz="36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trừ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thiết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2865" indent="30480" algn="just">
              <a:lnSpc>
                <a:spcPct val="107000"/>
              </a:lnSpc>
              <a:spcAft>
                <a:spcPts val="800"/>
              </a:spcAft>
            </a:pPr>
            <a:r>
              <a:rPr lang="vi-VN" sz="36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Xem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xét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spc="-6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kỹ</a:t>
            </a:r>
            <a:r>
              <a:rPr lang="en-US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2865" indent="30480"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</a:t>
            </a:r>
            <a:r>
              <a:rPr lang="vi-VN" sz="36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kiếm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EF09661-28DC-E5F2-5A3F-B736663883F4}"/>
              </a:ext>
            </a:extLst>
          </p:cNvPr>
          <p:cNvSpPr txBox="1"/>
          <p:nvPr/>
        </p:nvSpPr>
        <p:spPr>
          <a:xfrm>
            <a:off x="157757" y="4284415"/>
            <a:ext cx="1166514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HS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6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vi-VN" sz="3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VB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Thầy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Xôm,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lúc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thầy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nói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rằng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không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ai”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“Tôi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nói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đúng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Ghi-</a:t>
            </a:r>
            <a:r>
              <a:rPr lang="vi-VN" sz="36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crít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?”</a:t>
            </a:r>
            <a:r>
              <a:rPr lang="vi-VN" sz="3600" spc="-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(SGK,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vi-VN" sz="36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11</a:t>
            </a:r>
            <a:r>
              <a:rPr lang="vi-VN" sz="36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</a:t>
            </a:r>
            <a:r>
              <a:rPr lang="vi-VN" sz="36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12).</a:t>
            </a:r>
            <a:endParaRPr lang="vi-VN" sz="36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EB89E68-03D7-8996-7737-509E5BD74487}"/>
              </a:ext>
            </a:extLst>
          </p:cNvPr>
          <p:cNvSpPr txBox="1"/>
          <p:nvPr/>
        </p:nvSpPr>
        <p:spPr>
          <a:xfrm>
            <a:off x="0" y="4317457"/>
            <a:ext cx="11665148" cy="18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1470" marR="62865" indent="-228600"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C000"/>
                </a:solidFill>
                <a:effectLst/>
                <a:latin typeface="Wingdings" pitchFamily="2" charset="2"/>
                <a:ea typeface="Arial" panose="020B0604020202020204" pitchFamily="34" charset="0"/>
              </a:rPr>
              <a:t>è	</a:t>
            </a:r>
            <a:r>
              <a:rPr lang="vi-VN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Sơ-</a:t>
            </a:r>
            <a:r>
              <a:rPr lang="vi-VN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lốc</a:t>
            </a:r>
            <a:r>
              <a:rPr lang="vi-VN" sz="3600" spc="-6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Hôm</a:t>
            </a:r>
            <a:r>
              <a:rPr lang="vi-VN" sz="3600" spc="-6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vi-VN" sz="3600" spc="-6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minh,</a:t>
            </a:r>
            <a:r>
              <a:rPr lang="vi-VN" sz="3600" spc="-6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3600" spc="-6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khả</a:t>
            </a:r>
            <a:r>
              <a:rPr lang="vi-VN" sz="3600" spc="-6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vi-VN" sz="3600" spc="-6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phán</a:t>
            </a:r>
            <a:r>
              <a:rPr lang="vi-VN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đoán</a:t>
            </a:r>
            <a:r>
              <a:rPr lang="vi-VN" sz="3600" spc="-6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nhanh</a:t>
            </a:r>
            <a:r>
              <a:rPr lang="vi-VN" sz="36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nhạy</a:t>
            </a:r>
            <a:r>
              <a:rPr lang="vi-VN" sz="3600" spc="-2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vi-VN" sz="3600" spc="-6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sát</a:t>
            </a:r>
            <a:r>
              <a:rPr lang="vi-VN" sz="36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tinh</a:t>
            </a:r>
            <a:r>
              <a:rPr lang="vi-VN" sz="36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tường</a:t>
            </a:r>
            <a:r>
              <a:rPr lang="vi-VN" sz="3600" spc="-2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phân </a:t>
            </a:r>
            <a:r>
              <a:rPr lang="vi-VN" sz="3600" spc="-2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tích</a:t>
            </a:r>
            <a:r>
              <a:rPr lang="vi-VN" sz="3600" spc="-6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sắc</a:t>
            </a:r>
            <a:r>
              <a:rPr lang="vi-VN" sz="3600" spc="-6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sảo</a:t>
            </a:r>
            <a:r>
              <a:rPr lang="vi-VN" sz="3600" spc="-2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spc="-6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suy</a:t>
            </a:r>
            <a:r>
              <a:rPr lang="vi-VN" sz="3600" spc="-6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3600" spc="-6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lô-</a:t>
            </a:r>
            <a:r>
              <a:rPr lang="vi-VN" sz="3600" spc="-2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gíc</a:t>
            </a:r>
            <a:r>
              <a:rPr lang="vi-VN" sz="3600" spc="-2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,...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8" grpId="0" animBg="1"/>
      <p:bldP spid="8" grpId="1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5348419-8630-5998-BC91-D1F7B6C8B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C8B5B7E-7D69-C9A4-51BE-B6B1D1EC65C1}"/>
              </a:ext>
            </a:extLst>
          </p:cNvPr>
          <p:cNvSpPr txBox="1"/>
          <p:nvPr/>
        </p:nvSpPr>
        <p:spPr>
          <a:xfrm>
            <a:off x="0" y="0"/>
            <a:ext cx="9947672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4.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vài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nét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spc="-2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endParaRPr lang="vi-VN" sz="3600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0F091AE-94EB-2109-76C3-0E94D5159C5A}"/>
              </a:ext>
            </a:extLst>
          </p:cNvPr>
          <p:cNvSpPr txBox="1"/>
          <p:nvPr/>
        </p:nvSpPr>
        <p:spPr>
          <a:xfrm>
            <a:off x="0" y="792866"/>
            <a:ext cx="12192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3600" spc="-7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vi-VN" sz="36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nên</a:t>
            </a:r>
            <a:r>
              <a:rPr lang="vi-VN" sz="3600" spc="-7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hấp</a:t>
            </a:r>
            <a:r>
              <a:rPr lang="vi-VN" sz="36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dẫn</a:t>
            </a:r>
            <a:r>
              <a:rPr lang="vi-VN" sz="3600" spc="-7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spc="-7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trinh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văn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đánh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lạc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hướng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suy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cuối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chân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tướng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6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36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lộ</a:t>
            </a:r>
            <a:r>
              <a:rPr lang="vi-VN" sz="36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diện</a:t>
            </a:r>
            <a:r>
              <a:rPr lang="vi-VN" sz="36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bất</a:t>
            </a:r>
            <a:r>
              <a:rPr lang="vi-VN" sz="36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ngờ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Đặc</a:t>
            </a:r>
            <a:r>
              <a:rPr lang="vi-VN" sz="36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vi-VN" sz="36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vi-VN" sz="36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vi-VN" sz="36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như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trong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 </a:t>
            </a:r>
            <a:r>
              <a:rPr lang="vi-VN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chàng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sinh </a:t>
            </a:r>
            <a:r>
              <a:rPr lang="vi-VN" sz="3600" i="1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vi-VN" sz="36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93992B0-345F-F872-D3B3-34742A8907E9}"/>
              </a:ext>
            </a:extLst>
          </p:cNvPr>
          <p:cNvSpPr txBox="1"/>
          <p:nvPr/>
        </p:nvSpPr>
        <p:spPr>
          <a:xfrm>
            <a:off x="-1" y="792866"/>
            <a:ext cx="12191999" cy="3323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2865"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 Câu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chuyện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bí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ẩn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bất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ngờ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văn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sáng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chi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vai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trò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đánh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lạc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hướng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suy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2865" indent="26035"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Khiến</a:t>
            </a:r>
            <a:r>
              <a:rPr lang="vi-VN" sz="36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hướng</a:t>
            </a:r>
            <a:r>
              <a:rPr lang="vi-VN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6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</a:t>
            </a:r>
            <a:r>
              <a:rPr lang="vi-VN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ngờ</a:t>
            </a:r>
            <a:r>
              <a:rPr lang="vi-VN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vi-VN" sz="36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Mai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Mắc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Le-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rờn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2865"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thật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cũng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ngạc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nhiên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bất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ngờ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2865" indent="26035"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sym typeface="Wingdings" pitchFamily="2" charset="2"/>
              </a:rPr>
              <a:t>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vi-VN" sz="36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vi-VN" sz="36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đem</a:t>
            </a:r>
            <a:r>
              <a:rPr lang="vi-VN" sz="36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vi-VN" sz="36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6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bất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ngờ</a:t>
            </a:r>
            <a:r>
              <a:rPr lang="vi-VN" sz="36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hấp</a:t>
            </a:r>
            <a:r>
              <a:rPr lang="vi-VN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dẫn</a:t>
            </a:r>
            <a:r>
              <a:rPr lang="vi-VN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vi-VN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36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589A17E-C162-82F1-0D31-97270837B188}"/>
              </a:ext>
            </a:extLst>
          </p:cNvPr>
          <p:cNvSpPr txBox="1"/>
          <p:nvPr/>
        </p:nvSpPr>
        <p:spPr>
          <a:xfrm>
            <a:off x="209482" y="4158401"/>
            <a:ext cx="11792018" cy="125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64135"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xét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miêu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trong</a:t>
            </a:r>
            <a:r>
              <a:rPr lang="vi-VN" sz="36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13C2F32-0091-3622-9089-0655F86DF71A}"/>
              </a:ext>
            </a:extLst>
          </p:cNvPr>
          <p:cNvSpPr txBox="1"/>
          <p:nvPr/>
        </p:nvSpPr>
        <p:spPr>
          <a:xfrm>
            <a:off x="190500" y="4220693"/>
            <a:ext cx="11792018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2865" algn="just">
              <a:lnSpc>
                <a:spcPct val="107000"/>
              </a:lnSpc>
              <a:spcAft>
                <a:spcPts val="800"/>
              </a:spcAft>
              <a:tabLst>
                <a:tab pos="235585" algn="l"/>
              </a:tabLst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 gian,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gian;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cử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,…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nhân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khắc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hoạ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chi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lô-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gíc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ẩn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ý.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9" grpId="0" build="p"/>
      <p:bldP spid="12" grpId="0" animBg="1"/>
      <p:bldP spid="12" grpId="1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FBA6168-1162-BBE4-C0C7-E5E0C646DC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B6A5D80-DDA6-895F-74F1-042E56561171}"/>
              </a:ext>
            </a:extLst>
          </p:cNvPr>
          <p:cNvSpPr txBox="1"/>
          <p:nvPr/>
        </p:nvSpPr>
        <p:spPr>
          <a:xfrm>
            <a:off x="0" y="0"/>
            <a:ext cx="9947672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4.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vài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nét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spc="-2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endParaRPr lang="vi-VN" sz="3600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AAA813-B498-5DE2-BB28-8B19C1E04EC1}"/>
              </a:ext>
            </a:extLst>
          </p:cNvPr>
          <p:cNvSpPr txBox="1"/>
          <p:nvPr/>
        </p:nvSpPr>
        <p:spPr>
          <a:xfrm>
            <a:off x="0" y="1055879"/>
            <a:ext cx="11715750" cy="19332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1755" marR="63500" indent="102870"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văn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cho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Oát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-xơn –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thân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Sơ-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lốc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Hôm</a:t>
            </a:r>
            <a:r>
              <a:rPr lang="vi-VN" sz="36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–</a:t>
            </a:r>
            <a:r>
              <a:rPr lang="vi-VN" sz="36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vi-VN" sz="36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vai</a:t>
            </a:r>
            <a:r>
              <a:rPr lang="vi-VN" sz="36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chuyện</a:t>
            </a:r>
            <a:r>
              <a:rPr lang="vi-VN" sz="36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ngôi</a:t>
            </a:r>
            <a:r>
              <a:rPr lang="vi-VN" sz="36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</a:t>
            </a:r>
            <a:r>
              <a:rPr lang="vi-VN" sz="36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vi-VN" sz="36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755" marR="63500"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36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vi-VN" sz="36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0AB4D06-A9EC-5F5C-D1AC-82D89BA737F7}"/>
              </a:ext>
            </a:extLst>
          </p:cNvPr>
          <p:cNvSpPr txBox="1"/>
          <p:nvPr/>
        </p:nvSpPr>
        <p:spPr>
          <a:xfrm>
            <a:off x="0" y="1055879"/>
            <a:ext cx="12192000" cy="2526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63500" algn="just">
              <a:lnSpc>
                <a:spcPct val="107000"/>
              </a:lnSpc>
              <a:spcAft>
                <a:spcPts val="800"/>
              </a:spcAft>
              <a:tabLst>
                <a:tab pos="189230" algn="l"/>
              </a:tabLst>
            </a:pPr>
            <a:r>
              <a:rPr lang="vi-VN" sz="36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vi-VN" sz="36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chuyện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r>
              <a:rPr lang="vi-VN" sz="36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vi-VN" sz="36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vi-VN" sz="36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Oát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-xơn</a:t>
            </a:r>
            <a:r>
              <a:rPr lang="vi-VN" sz="36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khiến</a:t>
            </a:r>
            <a:r>
              <a:rPr lang="vi-VN" sz="36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vi-VN" sz="36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chuyện</a:t>
            </a:r>
            <a:r>
              <a:rPr lang="vi-VN" sz="36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đáng</a:t>
            </a:r>
            <a:r>
              <a:rPr lang="vi-VN" sz="36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tin</a:t>
            </a:r>
            <a:r>
              <a:rPr lang="vi-VN" sz="36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hơn.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trong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trinh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anh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ta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luôn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36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đồng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.)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4EE8A33-BCF5-880F-682A-7F75F85B5D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CE01240-52AC-837A-2CE0-50051EB1B46C}"/>
              </a:ext>
            </a:extLst>
          </p:cNvPr>
          <p:cNvSpPr txBox="1"/>
          <p:nvPr/>
        </p:nvSpPr>
        <p:spPr>
          <a:xfrm>
            <a:off x="0" y="0"/>
            <a:ext cx="9947672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36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3600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A59FF96-7010-5010-1210-9E05819561C6}"/>
              </a:ext>
            </a:extLst>
          </p:cNvPr>
          <p:cNvSpPr txBox="1"/>
          <p:nvPr/>
        </p:nvSpPr>
        <p:spPr>
          <a:xfrm>
            <a:off x="0" y="645113"/>
            <a:ext cx="11715750" cy="471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indent="-103505" algn="just">
              <a:lnSpc>
                <a:spcPct val="107000"/>
              </a:lnSpc>
              <a:spcAft>
                <a:spcPts val="800"/>
              </a:spcAft>
              <a:tabLst>
                <a:tab pos="175895" algn="l"/>
              </a:tabLst>
            </a:pPr>
            <a:r>
              <a:rPr lang="vi-VN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	</a:t>
            </a:r>
            <a:r>
              <a:rPr lang="vi-VN" sz="3600" spc="-3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vi-VN" sz="36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vi-VN" sz="36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2865"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Ca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ngợi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tài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năng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Sơ-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lốc</a:t>
            </a:r>
            <a:r>
              <a:rPr lang="vi-VN" sz="36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Hôm.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3500"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niềm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thật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tốt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đẹp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con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lòng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tự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trọng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ân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hận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,...).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3500" algn="just">
              <a:lnSpc>
                <a:spcPct val="107000"/>
              </a:lnSpc>
              <a:spcAft>
                <a:spcPts val="800"/>
              </a:spcAft>
              <a:tabLst>
                <a:tab pos="179070" algn="l"/>
              </a:tabLst>
            </a:pPr>
            <a:r>
              <a:rPr lang="vi-VN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	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vi-VN" sz="36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" marR="63500" algn="just">
              <a:lnSpc>
                <a:spcPct val="107000"/>
              </a:lnSpc>
              <a:spcAft>
                <a:spcPts val="800"/>
              </a:spcAft>
              <a:tabLst>
                <a:tab pos="179070" algn="l"/>
              </a:tabLst>
            </a:pPr>
            <a:r>
              <a:rPr lang="vi-VN" sz="36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</a:t>
            </a:r>
            <a:r>
              <a:rPr lang="vi-VN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spc="-5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Phải</a:t>
            </a:r>
            <a:r>
              <a:rPr lang="en-US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spc="-5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spc="-5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gìn</a:t>
            </a:r>
            <a:r>
              <a:rPr lang="en-US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6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vi-VN" sz="36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vi-VN" sz="36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lòng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tự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trọng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vi-VN" sz="36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cuộc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phải</a:t>
            </a:r>
            <a:r>
              <a:rPr lang="en-US" sz="36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tôn</a:t>
            </a:r>
            <a:r>
              <a:rPr lang="vi-VN" sz="36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trọng</a:t>
            </a:r>
            <a:r>
              <a:rPr lang="vi-VN" sz="36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36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thật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vi-VN" sz="3600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thượng</a:t>
            </a:r>
            <a:r>
              <a:rPr lang="vi-VN" sz="36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tôn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vi-VN" sz="36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vi-VN" sz="36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C53578D-65CF-B5CC-9D60-9A6EE186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B7CBBDD-437B-467A-DA21-2719C70055A5}"/>
              </a:ext>
            </a:extLst>
          </p:cNvPr>
          <p:cNvSpPr txBox="1"/>
          <p:nvPr/>
        </p:nvSpPr>
        <p:spPr>
          <a:xfrm>
            <a:off x="0" y="180779"/>
            <a:ext cx="704567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36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66964F6-9AB8-1D75-8106-5FD9F2F5932D}"/>
              </a:ext>
            </a:extLst>
          </p:cNvPr>
          <p:cNvSpPr txBox="1"/>
          <p:nvPr/>
        </p:nvSpPr>
        <p:spPr>
          <a:xfrm>
            <a:off x="0" y="1006671"/>
            <a:ext cx="7318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1.</a:t>
            </a:r>
            <a:r>
              <a:rPr lang="vi-VN" sz="3600" b="1" i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vi-VN" sz="3600" u="sng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03269E-40CD-CA95-34C4-F99435D6714B}"/>
              </a:ext>
            </a:extLst>
          </p:cNvPr>
          <p:cNvSpPr txBox="1"/>
          <p:nvPr/>
        </p:nvSpPr>
        <p:spPr>
          <a:xfrm>
            <a:off x="119061" y="1822522"/>
            <a:ext cx="11864580" cy="452431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Cốt truyện hấp dẫn:</a:t>
            </a:r>
            <a:r>
              <a:rPr lang="vi-VN" sz="3600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Câu chuyện được xây dựng với cốt truyện gay cấn, tình tiết bất ngờ, tạo sự tò mò và cuốn hút cho người đọc.</a:t>
            </a:r>
          </a:p>
          <a:p>
            <a:r>
              <a:rPr lang="vi-VN" sz="3600" b="1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Nhân vật sinh động:</a:t>
            </a:r>
            <a:r>
              <a:rPr lang="vi-VN" sz="3600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Các nhân vật trong truyện được khắc họa rõ nét, có tính cách đặc trưng, giúp người đọc dễ dàng hình dung và đồng cảm.</a:t>
            </a:r>
          </a:p>
          <a:p>
            <a:r>
              <a:rPr lang="vi-VN" sz="3600" b="1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Ngôn ngữ giản dị, dễ hiểu:</a:t>
            </a:r>
            <a:r>
              <a:rPr lang="vi-VN" sz="3600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Ngôn ngữ của tác phẩm trong sáng, dễ hiểu, phù hợp với nhiều đối tượng độc giả.</a:t>
            </a:r>
          </a:p>
        </p:txBody>
      </p:sp>
    </p:spTree>
    <p:extLst>
      <p:ext uri="{BB962C8B-B14F-4D97-AF65-F5344CB8AC3E}">
        <p14:creationId xmlns:p14="http://schemas.microsoft.com/office/powerpoint/2010/main" val="16017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0" grpI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C53578D-65CF-B5CC-9D60-9A6EE186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B7CBBDD-437B-467A-DA21-2719C70055A5}"/>
              </a:ext>
            </a:extLst>
          </p:cNvPr>
          <p:cNvSpPr txBox="1"/>
          <p:nvPr/>
        </p:nvSpPr>
        <p:spPr>
          <a:xfrm>
            <a:off x="0" y="180779"/>
            <a:ext cx="704567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36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66964F6-9AB8-1D75-8106-5FD9F2F5932D}"/>
              </a:ext>
            </a:extLst>
          </p:cNvPr>
          <p:cNvSpPr txBox="1"/>
          <p:nvPr/>
        </p:nvSpPr>
        <p:spPr>
          <a:xfrm>
            <a:off x="0" y="1006671"/>
            <a:ext cx="7318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1.</a:t>
            </a:r>
            <a:r>
              <a:rPr lang="vi-VN" sz="3600" b="1" i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vi-VN" sz="3600" u="sng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03269E-40CD-CA95-34C4-F99435D6714B}"/>
              </a:ext>
            </a:extLst>
          </p:cNvPr>
          <p:cNvSpPr txBox="1"/>
          <p:nvPr/>
        </p:nvSpPr>
        <p:spPr>
          <a:xfrm>
            <a:off x="119061" y="1822522"/>
            <a:ext cx="11864580" cy="286232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Kết cấu chặt chẽ:</a:t>
            </a:r>
            <a:r>
              <a:rPr lang="vi-VN" sz="3600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Câu chuyện được sắp xếp một cách hợp lý, các sự kiện liên kết chặt chẽ với nhau, tạo nên một bức tranh hoàn chỉnh.</a:t>
            </a:r>
          </a:p>
          <a:p>
            <a:r>
              <a:rPr lang="vi-VN" sz="3600" b="1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Kết thúc bất ngờ:</a:t>
            </a:r>
            <a:r>
              <a:rPr lang="vi-VN" sz="3600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Kết thúc câu chuyện mang đến cho người đọc nhiều suy ngẫm và dư vị.</a:t>
            </a:r>
          </a:p>
        </p:txBody>
      </p:sp>
    </p:spTree>
    <p:extLst>
      <p:ext uri="{BB962C8B-B14F-4D97-AF65-F5344CB8AC3E}">
        <p14:creationId xmlns:p14="http://schemas.microsoft.com/office/powerpoint/2010/main" val="18302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0" grpI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C53578D-65CF-B5CC-9D60-9A6EE186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B7CBBDD-437B-467A-DA21-2719C70055A5}"/>
              </a:ext>
            </a:extLst>
          </p:cNvPr>
          <p:cNvSpPr txBox="1"/>
          <p:nvPr/>
        </p:nvSpPr>
        <p:spPr>
          <a:xfrm>
            <a:off x="0" y="180779"/>
            <a:ext cx="704567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36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66964F6-9AB8-1D75-8106-5FD9F2F5932D}"/>
              </a:ext>
            </a:extLst>
          </p:cNvPr>
          <p:cNvSpPr txBox="1"/>
          <p:nvPr/>
        </p:nvSpPr>
        <p:spPr>
          <a:xfrm>
            <a:off x="0" y="1006671"/>
            <a:ext cx="7318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u="sng" spc="-55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vi-VN" sz="3600" b="1" i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dung:</a:t>
            </a:r>
            <a:endParaRPr lang="vi-VN" sz="3600" u="sng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03269E-40CD-CA95-34C4-F99435D6714B}"/>
              </a:ext>
            </a:extLst>
          </p:cNvPr>
          <p:cNvSpPr txBox="1"/>
          <p:nvPr/>
        </p:nvSpPr>
        <p:spPr>
          <a:xfrm>
            <a:off x="0" y="1779687"/>
            <a:ext cx="12192000" cy="50783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Ca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ngợi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sự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trung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thực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lòng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tự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trọng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:</a:t>
            </a:r>
            <a:r>
              <a:rPr lang="vi-VN" sz="36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Câu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chuyện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tôn vinh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phẩm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chất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cao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quý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nhân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vật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khi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từ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chối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gian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lận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dù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biết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trước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đáp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án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Điều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này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gửi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gắm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thông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điệp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về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tầm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quan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trọng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sống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thật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với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chính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mình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tôn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trọng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những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quy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tắc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Phê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phán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hành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vi gian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lận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:</a:t>
            </a:r>
            <a:r>
              <a:rPr lang="vi-VN" sz="36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Tác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phẩm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lên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án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hành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vi gian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lận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trong thi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cử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một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vấn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đề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xã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hội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nhức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nhối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Qua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đó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tác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giả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muốn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nhắn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nhủ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đến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người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đọc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về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những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hậu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quả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nghiêm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trọng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không trung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thực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7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0" grpI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C53578D-65CF-B5CC-9D60-9A6EE186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B7CBBDD-437B-467A-DA21-2719C70055A5}"/>
              </a:ext>
            </a:extLst>
          </p:cNvPr>
          <p:cNvSpPr txBox="1"/>
          <p:nvPr/>
        </p:nvSpPr>
        <p:spPr>
          <a:xfrm>
            <a:off x="0" y="180779"/>
            <a:ext cx="704567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36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66964F6-9AB8-1D75-8106-5FD9F2F5932D}"/>
              </a:ext>
            </a:extLst>
          </p:cNvPr>
          <p:cNvSpPr txBox="1"/>
          <p:nvPr/>
        </p:nvSpPr>
        <p:spPr>
          <a:xfrm>
            <a:off x="0" y="1006671"/>
            <a:ext cx="7318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u="sng" spc="-55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vi-VN" sz="3600" b="1" i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dung:</a:t>
            </a:r>
            <a:endParaRPr lang="vi-VN" sz="3600" u="sng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03269E-40CD-CA95-34C4-F99435D6714B}"/>
              </a:ext>
            </a:extLst>
          </p:cNvPr>
          <p:cNvSpPr txBox="1"/>
          <p:nvPr/>
        </p:nvSpPr>
        <p:spPr>
          <a:xfrm>
            <a:off x="0" y="1779687"/>
            <a:ext cx="12192000" cy="23083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Khẳng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định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giá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trị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sự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nỗ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lực</a:t>
            </a:r>
            <a:r>
              <a:rPr lang="vi-VN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: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Thành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công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đích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thực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đến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từ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sự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nỗ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lực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không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ngừng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nghỉ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tài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năng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thật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sự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chứ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không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phải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từ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những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thủ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đoạn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gian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lận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Câu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chuyện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khích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lệ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người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đọc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luôn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cố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gắng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hết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mình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để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đạt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được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mục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tiêu.</a:t>
            </a:r>
          </a:p>
        </p:txBody>
      </p:sp>
    </p:spTree>
    <p:extLst>
      <p:ext uri="{BB962C8B-B14F-4D97-AF65-F5344CB8AC3E}">
        <p14:creationId xmlns:p14="http://schemas.microsoft.com/office/powerpoint/2010/main" val="34683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0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85DF820E-0A37-0569-8875-321DD7208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85D4B4B-D2B0-B9EE-0F49-BE61A66D675B}"/>
              </a:ext>
            </a:extLst>
          </p:cNvPr>
          <p:cNvSpPr txBox="1"/>
          <p:nvPr/>
        </p:nvSpPr>
        <p:spPr>
          <a:xfrm>
            <a:off x="0" y="0"/>
            <a:ext cx="6397625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A.YÊU CẦU CẦN ĐẠT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2B49FF-711C-B4FE-8AD2-26748D0EB264}"/>
              </a:ext>
            </a:extLst>
          </p:cNvPr>
          <p:cNvSpPr txBox="1"/>
          <p:nvPr/>
        </p:nvSpPr>
        <p:spPr>
          <a:xfrm>
            <a:off x="0" y="368755"/>
            <a:ext cx="6234906" cy="36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405" indent="-114935">
              <a:lnSpc>
                <a:spcPct val="107000"/>
              </a:lnSpc>
              <a:spcAft>
                <a:spcPts val="800"/>
              </a:spcAft>
              <a:tabLst>
                <a:tab pos="192405" algn="l"/>
              </a:tabLst>
            </a:pPr>
            <a:r>
              <a:rPr lang="vi-VN" sz="1800" b="1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	</a:t>
            </a:r>
            <a:r>
              <a:rPr lang="en-U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b="1" spc="-6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b="1" spc="-6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endParaRPr lang="vi-VN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0F2FE3B-7BCA-2FF8-C6BB-092E241E824F}"/>
              </a:ext>
            </a:extLst>
          </p:cNvPr>
          <p:cNvSpPr txBox="1"/>
          <p:nvPr/>
        </p:nvSpPr>
        <p:spPr>
          <a:xfrm>
            <a:off x="-202407" y="736292"/>
            <a:ext cx="8505031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0845" indent="-154940" algn="just">
              <a:lnSpc>
                <a:spcPct val="107000"/>
              </a:lnSpc>
              <a:spcAft>
                <a:spcPts val="800"/>
              </a:spcAft>
              <a:tabLst>
                <a:tab pos="410845" algn="l"/>
              </a:tabLst>
            </a:pPr>
            <a:r>
              <a:rPr lang="vi-VN" sz="18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	Năng</a:t>
            </a:r>
            <a:r>
              <a:rPr lang="vi-VN" sz="1800" b="1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vi-VN" sz="1800" b="1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vi-VN" sz="1800" b="1" i="1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vi-VN" sz="1800" b="1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(năng</a:t>
            </a:r>
            <a:r>
              <a:rPr lang="vi-VN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vi-VN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vi-VN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vi-VN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vi-VN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vi-VN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vi-VN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88CB79E-95AF-B5C9-8073-3592B39423B1}"/>
              </a:ext>
            </a:extLst>
          </p:cNvPr>
          <p:cNvSpPr txBox="1"/>
          <p:nvPr/>
        </p:nvSpPr>
        <p:spPr>
          <a:xfrm>
            <a:off x="0" y="1297291"/>
            <a:ext cx="12192000" cy="6651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6200" marR="222885" indent="179705" algn="just">
              <a:lnSpc>
                <a:spcPct val="107000"/>
              </a:lnSpc>
              <a:spcAft>
                <a:spcPts val="800"/>
              </a:spcAft>
              <a:tabLst>
                <a:tab pos="368300" algn="l"/>
              </a:tabLst>
            </a:pP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trinh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thám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như: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gian,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gian, chi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nhân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DBB31EC-5B01-E8E5-926C-E8524DB48D57}"/>
              </a:ext>
            </a:extLst>
          </p:cNvPr>
          <p:cNvSpPr txBox="1"/>
          <p:nvPr/>
        </p:nvSpPr>
        <p:spPr>
          <a:xfrm>
            <a:off x="0" y="2287696"/>
            <a:ext cx="12192000" cy="6651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6200" marR="222885" indent="179705" algn="just">
              <a:lnSpc>
                <a:spcPct val="107000"/>
              </a:lnSpc>
              <a:spcAft>
                <a:spcPts val="800"/>
              </a:spcAft>
              <a:tabLst>
                <a:tab pos="381635" algn="l"/>
              </a:tabLst>
            </a:pP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Nêu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thay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suy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nhân do VB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mang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3048981-26FD-1943-72D7-EC78AE166A08}"/>
              </a:ext>
            </a:extLst>
          </p:cNvPr>
          <p:cNvSpPr txBox="1"/>
          <p:nvPr/>
        </p:nvSpPr>
        <p:spPr>
          <a:xfrm>
            <a:off x="0" y="3429000"/>
            <a:ext cx="12192000" cy="6651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6200" marR="222885" indent="179705" algn="just">
              <a:lnSpc>
                <a:spcPct val="107000"/>
              </a:lnSpc>
              <a:spcAft>
                <a:spcPts val="800"/>
              </a:spcAft>
              <a:tabLst>
                <a:tab pos="379730" algn="l"/>
              </a:tabLst>
            </a:pP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đơn hoặc câu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giao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D90B3A8-8A2E-D0CD-15F0-2AD53A7C5178}"/>
              </a:ext>
            </a:extLst>
          </p:cNvPr>
          <p:cNvSpPr txBox="1"/>
          <p:nvPr/>
        </p:nvSpPr>
        <p:spPr>
          <a:xfrm>
            <a:off x="0" y="4594030"/>
            <a:ext cx="12192000" cy="6651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18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miêu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63E41C2-7885-A2A8-9340-FC2493A48CAE}"/>
              </a:ext>
            </a:extLst>
          </p:cNvPr>
          <p:cNvSpPr txBox="1"/>
          <p:nvPr/>
        </p:nvSpPr>
        <p:spPr>
          <a:xfrm>
            <a:off x="0" y="5759060"/>
            <a:ext cx="1219200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1800" b="1" spc="-3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1800" b="1" spc="-3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1800" b="1" spc="-3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1800" b="1" spc="-3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1800" b="1" spc="-3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800" b="1" spc="-3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vi-VN" sz="1800" b="1" spc="-3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1800" b="1" spc="-3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1800" b="1" spc="-3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vi-VN" sz="18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spc="-1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vi-VN" sz="1800" b="1" spc="-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</a:t>
            </a:r>
            <a:endParaRPr lang="vi-VN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C53578D-65CF-B5CC-9D60-9A6EE186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B7CBBDD-437B-467A-DA21-2719C70055A5}"/>
              </a:ext>
            </a:extLst>
          </p:cNvPr>
          <p:cNvSpPr txBox="1"/>
          <p:nvPr/>
        </p:nvSpPr>
        <p:spPr>
          <a:xfrm>
            <a:off x="0" y="180779"/>
            <a:ext cx="704567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IV. Giao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32C1CC0-6518-A0B6-8CE5-5CD75312A708}"/>
              </a:ext>
            </a:extLst>
          </p:cNvPr>
          <p:cNvSpPr txBox="1"/>
          <p:nvPr/>
        </p:nvSpPr>
        <p:spPr>
          <a:xfrm>
            <a:off x="1" y="825892"/>
            <a:ext cx="8465343" cy="5951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63500"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HS</a:t>
            </a:r>
            <a:r>
              <a:rPr lang="vi-VN" sz="44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vi-VN" sz="44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44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vi-VN" sz="44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lựa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chọn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nhiệm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vi-VN" sz="44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):</a:t>
            </a:r>
            <a:endParaRPr lang="vi-VN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755" marR="64135" algn="just">
              <a:lnSpc>
                <a:spcPct val="107000"/>
              </a:lnSpc>
              <a:spcAft>
                <a:spcPts val="800"/>
              </a:spcAft>
              <a:tabLst>
                <a:tab pos="172720" algn="l"/>
              </a:tabLst>
            </a:pPr>
            <a:r>
              <a:rPr lang="vi-VN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	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Vẽ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tranh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spc="-2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vi-VN" sz="44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vi-VN" sz="4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VB</a:t>
            </a:r>
            <a:r>
              <a:rPr lang="vi-VN" sz="4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i="1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</a:t>
            </a:r>
            <a:r>
              <a:rPr lang="vi-VN" sz="4400" i="1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i="1" spc="-2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chàng</a:t>
            </a:r>
            <a:r>
              <a:rPr lang="vi-VN" sz="4400" i="1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i="1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vi-VN" sz="4400" i="1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i="1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vi-VN" sz="4400" i="1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spc="-2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mà</a:t>
            </a:r>
            <a:r>
              <a:rPr lang="vi-VN" sz="44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ấn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	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Đóng</a:t>
            </a:r>
            <a:r>
              <a:rPr lang="vi-VN" sz="44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kịch</a:t>
            </a:r>
            <a:r>
              <a:rPr lang="vi-VN" sz="4400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4400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vi-VN" sz="4400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vi-VN" sz="4400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“phiên</a:t>
            </a:r>
            <a:r>
              <a:rPr lang="vi-VN" sz="44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toà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 </a:t>
            </a:r>
            <a:r>
              <a:rPr lang="vi-VN" sz="44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mà</a:t>
            </a:r>
            <a:r>
              <a:rPr lang="vi-VN" sz="4400" spc="-7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Sơ-</a:t>
            </a:r>
            <a:r>
              <a:rPr lang="vi-VN" sz="44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lốc</a:t>
            </a:r>
            <a:r>
              <a:rPr lang="vi-VN" sz="44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Hôm</a:t>
            </a:r>
            <a:r>
              <a:rPr lang="vi-VN" sz="44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dựng</a:t>
            </a:r>
            <a:r>
              <a:rPr lang="vi-VN" sz="4400" spc="-7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lên</a:t>
            </a:r>
            <a:r>
              <a:rPr lang="vi-VN" sz="44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44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kẻ</a:t>
            </a:r>
            <a:r>
              <a:rPr lang="vi-VN" sz="44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phạm</a:t>
            </a:r>
            <a:r>
              <a:rPr lang="vi-VN" sz="4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tội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phải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cúi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thú</a:t>
            </a:r>
            <a:r>
              <a:rPr lang="vi-VN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7293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B6FF6F57-7DE4-7160-98D1-F1A12DA99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7D4DB1E-01DD-2D32-A1FF-E6F0AA42FA4B}"/>
              </a:ext>
            </a:extLst>
          </p:cNvPr>
          <p:cNvSpPr txBox="1"/>
          <p:nvPr/>
        </p:nvSpPr>
        <p:spPr>
          <a:xfrm>
            <a:off x="-190500" y="0"/>
            <a:ext cx="12192000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222250" indent="179705" algn="just">
              <a:lnSpc>
                <a:spcPct val="107000"/>
              </a:lnSpc>
              <a:spcAft>
                <a:spcPts val="800"/>
              </a:spcAft>
              <a:tabLst>
                <a:tab pos="435610" algn="l"/>
              </a:tabLst>
            </a:pPr>
            <a:r>
              <a:rPr lang="vi-VN" sz="36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	Năng</a:t>
            </a:r>
            <a:r>
              <a:rPr lang="vi-VN" sz="3600" b="1" i="1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vi-VN" sz="3600" b="1" i="1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vi-VN" sz="3600" b="1" i="1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(năng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3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47EB24-A54C-D087-4FC9-6509B8977D9F}"/>
              </a:ext>
            </a:extLst>
          </p:cNvPr>
          <p:cNvSpPr txBox="1"/>
          <p:nvPr/>
        </p:nvSpPr>
        <p:spPr>
          <a:xfrm>
            <a:off x="62630" y="1792456"/>
            <a:ext cx="12192000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vi-VN" sz="3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vi-VN" sz="3600" b="1" dirty="0">
              <a:solidFill>
                <a:srgbClr val="FFFF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EF56B21-BAC4-8131-FB0B-E01FA59AE95D}"/>
              </a:ext>
            </a:extLst>
          </p:cNvPr>
          <p:cNvSpPr txBox="1"/>
          <p:nvPr/>
        </p:nvSpPr>
        <p:spPr>
          <a:xfrm>
            <a:off x="62630" y="3547339"/>
            <a:ext cx="11938870" cy="183069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6200" marR="222250" indent="179705" algn="just">
              <a:lnSpc>
                <a:spcPct val="107000"/>
              </a:lnSpc>
              <a:spcAft>
                <a:spcPts val="800"/>
              </a:spcAft>
              <a:tabLst>
                <a:tab pos="378460" algn="l"/>
              </a:tabLst>
            </a:pP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nhau;</a:t>
            </a:r>
            <a:r>
              <a:rPr lang="vi-VN" sz="3600" b="1" spc="-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3600" b="1" spc="-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600" b="1" spc="-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vi-VN" sz="3600" b="1" spc="-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3600" b="1" spc="-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vi-VN" sz="3600" b="1" spc="-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vi-VN" sz="3600" b="1" spc="-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600" b="1" spc="-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3600" b="1" spc="-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vi-VN" sz="3600" b="1" spc="-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vi-VN" sz="3600" b="1" spc="-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3600" b="1" spc="-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cho.</a:t>
            </a:r>
            <a:endParaRPr lang="vi-VN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C8129A1C-9979-184D-6063-1B59B9343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A91BC17-1E1D-9919-4315-1B1D22EFFBC1}"/>
              </a:ext>
            </a:extLst>
          </p:cNvPr>
          <p:cNvSpPr txBox="1"/>
          <p:nvPr/>
        </p:nvSpPr>
        <p:spPr>
          <a:xfrm>
            <a:off x="0" y="1286966"/>
            <a:ext cx="12192000" cy="222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380" indent="-168910" algn="ctr">
              <a:lnSpc>
                <a:spcPct val="107000"/>
              </a:lnSpc>
              <a:spcAft>
                <a:spcPts val="800"/>
              </a:spcAft>
              <a:tabLst>
                <a:tab pos="246380" algn="l"/>
              </a:tabLst>
            </a:pPr>
            <a:r>
              <a:rPr lang="vi-VN" sz="4000" b="1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vi-VN" sz="4000" b="1" spc="-40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vi-VN" sz="4000" b="1" spc="-65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4000" b="1" spc="-65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(TIẾT</a:t>
            </a:r>
            <a:r>
              <a:rPr lang="vi-VN" sz="4000" b="1" spc="-65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</a:t>
            </a:r>
            <a:r>
              <a:rPr lang="vi-VN" sz="4000" b="1" spc="-75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</a:t>
            </a:r>
            <a:r>
              <a:rPr lang="vi-VN" sz="4000" b="1" spc="-80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spc="-25" dirty="0">
                <a:solidFill>
                  <a:srgbClr val="00AE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40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40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0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86105" marR="732790" algn="ctr">
              <a:lnSpc>
                <a:spcPct val="107000"/>
              </a:lnSpc>
              <a:spcAft>
                <a:spcPts val="800"/>
              </a:spcAft>
            </a:pP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(A-thơ</a:t>
            </a:r>
            <a:r>
              <a:rPr lang="vi-VN" sz="4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Cô-nan</a:t>
            </a:r>
            <a:r>
              <a:rPr lang="vi-VN" sz="40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Đoi-</a:t>
            </a:r>
            <a:r>
              <a:rPr lang="vi-VN" sz="4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lơ)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EDEDE108-47C2-9196-002B-3C3D4157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69A9C5-90D9-CBBF-E570-905C0D967953}"/>
              </a:ext>
            </a:extLst>
          </p:cNvPr>
          <p:cNvSpPr txBox="1"/>
          <p:nvPr/>
        </p:nvSpPr>
        <p:spPr>
          <a:xfrm>
            <a:off x="3829050" y="1143000"/>
            <a:ext cx="6762750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b="1" spc="-6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spc="-55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3600" b="1" spc="-55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3600" b="1" spc="-55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vi-VN" sz="3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A2C8113-3FA6-2F78-F6D0-108FE2AE036F}"/>
              </a:ext>
            </a:extLst>
          </p:cNvPr>
          <p:cNvSpPr txBox="1"/>
          <p:nvPr/>
        </p:nvSpPr>
        <p:spPr>
          <a:xfrm>
            <a:off x="1752996" y="2620178"/>
            <a:ext cx="9375379" cy="2449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63500" indent="-104140">
              <a:lnSpc>
                <a:spcPct val="107000"/>
              </a:lnSpc>
              <a:spcAft>
                <a:spcPts val="800"/>
              </a:spcAft>
              <a:tabLst>
                <a:tab pos="174625" algn="l"/>
              </a:tabLst>
            </a:pP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1/ Nêu</a:t>
            </a:r>
            <a:r>
              <a:rPr lang="vi-VN" sz="36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vi-VN" sz="36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vi-VN" sz="36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công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36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2/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vi-VN" sz="36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vi-VN" sz="36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36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vi-VN" sz="36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36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vi-VN" sz="36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vi-VN" sz="36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36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văn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phim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mà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em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chia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sẻ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ngắn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gọn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vi-VN" sz="36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vi-VN" sz="36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vi-VN" sz="36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vi-VN" sz="36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9520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C53578D-65CF-B5CC-9D60-9A6EE186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B7CBBDD-437B-467A-DA21-2719C70055A5}"/>
              </a:ext>
            </a:extLst>
          </p:cNvPr>
          <p:cNvSpPr txBox="1"/>
          <p:nvPr/>
        </p:nvSpPr>
        <p:spPr>
          <a:xfrm>
            <a:off x="0" y="180779"/>
            <a:ext cx="704567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>
              <a:lnSpc>
                <a:spcPct val="107000"/>
              </a:lnSpc>
              <a:spcAft>
                <a:spcPts val="800"/>
              </a:spcAft>
            </a:pPr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I.</a:t>
            </a:r>
            <a:r>
              <a:rPr lang="vi-VN" sz="3600" b="1" u="sng" spc="-1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b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b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u="sng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endParaRPr lang="vi-VN" sz="36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66964F6-9AB8-1D75-8106-5FD9F2F5932D}"/>
              </a:ext>
            </a:extLst>
          </p:cNvPr>
          <p:cNvSpPr txBox="1"/>
          <p:nvPr/>
        </p:nvSpPr>
        <p:spPr>
          <a:xfrm>
            <a:off x="0" y="1006671"/>
            <a:ext cx="7318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1.</a:t>
            </a:r>
            <a:r>
              <a:rPr lang="vi-VN" sz="3600" b="1" i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Khám</a:t>
            </a:r>
            <a:r>
              <a:rPr lang="vi-VN" sz="3600" b="1" i="1" u="sng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</a:t>
            </a:r>
            <a:r>
              <a:rPr lang="vi-VN" sz="3600" b="1" i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tri</a:t>
            </a:r>
            <a:r>
              <a:rPr lang="vi-VN" sz="3600" b="1" i="1" u="sng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vi-VN" sz="3600" b="1" i="1" u="sng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vi-VN" sz="3600" b="1" i="1" u="sng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b="1" i="1" u="sng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endParaRPr lang="vi-VN" sz="3600" u="sng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03269E-40CD-CA95-34C4-F99435D6714B}"/>
              </a:ext>
            </a:extLst>
          </p:cNvPr>
          <p:cNvSpPr txBox="1"/>
          <p:nvPr/>
        </p:nvSpPr>
        <p:spPr>
          <a:xfrm>
            <a:off x="119062" y="1822522"/>
            <a:ext cx="7080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trinh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(SGK/5)</a:t>
            </a:r>
            <a:endParaRPr lang="vi-VN" sz="3600" dirty="0"/>
          </a:p>
        </p:txBody>
      </p:sp>
      <p:sp>
        <p:nvSpPr>
          <p:cNvPr id="11" name="Bong bóng Ý nghĩ: Hình đám mây 10">
            <a:extLst>
              <a:ext uri="{FF2B5EF4-FFF2-40B4-BE49-F238E27FC236}">
                <a16:creationId xmlns:a16="http://schemas.microsoft.com/office/drawing/2014/main" id="{04503D62-381C-E685-5CD9-0BE3DA3BFE85}"/>
              </a:ext>
            </a:extLst>
          </p:cNvPr>
          <p:cNvSpPr/>
          <p:nvPr/>
        </p:nvSpPr>
        <p:spPr>
          <a:xfrm>
            <a:off x="3911599" y="2468853"/>
            <a:ext cx="5359401" cy="2644648"/>
          </a:xfrm>
          <a:prstGeom prst="cloudCallou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Thảo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cho </a:t>
            </a:r>
            <a:r>
              <a:rPr lang="vi-VN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biết:Một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trinh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55212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A9031A89-F2D0-CFCC-3074-E43A87E5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169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F959643-AEC1-8B52-82F9-5BA662B3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083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970C68C-B97C-1C17-068D-111B4F6B790B}"/>
              </a:ext>
            </a:extLst>
          </p:cNvPr>
          <p:cNvSpPr txBox="1"/>
          <p:nvPr/>
        </p:nvSpPr>
        <p:spPr>
          <a:xfrm>
            <a:off x="2635746" y="1489382"/>
            <a:ext cx="72404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bước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vi-VN" sz="3600" spc="4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đặc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trinh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Dựa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vi-VN" sz="3600" spc="-4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vi-VN" sz="3600" spc="-4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spc="-4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vi-VN" sz="3600" spc="-4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em</a:t>
            </a:r>
            <a:r>
              <a:rPr lang="vi-VN" sz="3600" spc="-2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vi-VN" sz="3600" spc="-2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hướng</a:t>
            </a:r>
            <a:r>
              <a:rPr lang="vi-VN" sz="3600" spc="-2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sẽ</a:t>
            </a:r>
            <a:r>
              <a:rPr lang="vi-VN" sz="3600" spc="-2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</a:t>
            </a:r>
            <a:r>
              <a:rPr lang="vi-VN" sz="3600" i="1" spc="-15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chàng</a:t>
            </a:r>
            <a:r>
              <a:rPr lang="vi-VN" sz="3600" i="1" spc="-15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vi-VN" sz="3600" i="1" spc="-15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vi-VN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vi-VN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2177</Words>
  <Application>Microsoft Office PowerPoint</Application>
  <PresentationFormat>Widescreen</PresentationFormat>
  <Paragraphs>150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Roboto</vt:lpstr>
      <vt:lpstr>Times New Roman</vt:lpstr>
      <vt:lpstr>Verdana</vt:lpstr>
      <vt:lpstr>Wingdings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Đức Hồ</dc:creator>
  <cp:lastModifiedBy>HP</cp:lastModifiedBy>
  <cp:revision>4</cp:revision>
  <dcterms:created xsi:type="dcterms:W3CDTF">2024-12-02T09:26:52Z</dcterms:created>
  <dcterms:modified xsi:type="dcterms:W3CDTF">2026-02-27T07:35:21Z</dcterms:modified>
</cp:coreProperties>
</file>