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9"/>
  </p:notesMasterIdLst>
  <p:sldIdLst>
    <p:sldId id="429" r:id="rId3"/>
    <p:sldId id="427" r:id="rId4"/>
    <p:sldId id="428" r:id="rId5"/>
    <p:sldId id="430" r:id="rId6"/>
    <p:sldId id="431" r:id="rId7"/>
    <p:sldId id="432" r:id="rId8"/>
    <p:sldId id="433" r:id="rId9"/>
    <p:sldId id="434"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47" r:id="rId23"/>
    <p:sldId id="448" r:id="rId24"/>
    <p:sldId id="449" r:id="rId25"/>
    <p:sldId id="450" r:id="rId26"/>
    <p:sldId id="451" r:id="rId27"/>
    <p:sldId id="4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2C0"/>
    <a:srgbClr val="DAE3F3"/>
    <a:srgbClr val="E11F69"/>
    <a:srgbClr val="FF00FF"/>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59" d="100"/>
          <a:sy n="59" d="100"/>
        </p:scale>
        <p:origin x="1032" y="64"/>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22/01/2026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Bài</a:t>
            </a:r>
            <a:r>
              <a:rPr lang="vi-VN" b="1" baseline="0" dirty="0"/>
              <a:t> soan của hiền trần-zalo 0353095025</a:t>
            </a:r>
            <a:endParaRPr lang="en-US" b="1" dirty="0"/>
          </a:p>
        </p:txBody>
      </p:sp>
      <p:sp>
        <p:nvSpPr>
          <p:cNvPr id="4" name="Slide Number Placeholder 3"/>
          <p:cNvSpPr>
            <a:spLocks noGrp="1"/>
          </p:cNvSpPr>
          <p:nvPr>
            <p:ph type="sldNum" sz="quarter" idx="10"/>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4100107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22/01/2026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22/01/2026</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22/01/2026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22/01/2026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22/01/2026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22/01/2026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22/01/2026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22/01/2026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22/01/2026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22/01/2026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8200" y="-1916844"/>
            <a:ext cx="1812010" cy="16890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04649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0" y="381000"/>
            <a:ext cx="11839903"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8" y="262948"/>
            <a:ext cx="5536282"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A7CEC00-CB43-ACA5-8CBE-E326CD3A704C}"/>
              </a:ext>
            </a:extLst>
          </p:cNvPr>
          <p:cNvSpPr txBox="1"/>
          <p:nvPr/>
        </p:nvSpPr>
        <p:spPr>
          <a:xfrm>
            <a:off x="228601" y="1029699"/>
            <a:ext cx="11839903" cy="5183022"/>
          </a:xfrm>
          <a:prstGeom prst="rect">
            <a:avLst/>
          </a:prstGeom>
          <a:noFill/>
        </p:spPr>
        <p:txBody>
          <a:bodyPr wrap="square">
            <a:spAutoFit/>
          </a:bodyPr>
          <a:lstStyle/>
          <a:p>
            <a:pPr marL="457200" indent="-457200">
              <a:lnSpc>
                <a:spcPct val="150000"/>
              </a:lnSpc>
              <a:buFontTx/>
              <a:buChar char="-"/>
            </a:pP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Hội Lồng Tồng( Tiếng Tày – Nùng)</a:t>
            </a:r>
            <a:r>
              <a:rPr lang="en-US"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lễ</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mưa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hòa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cối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tốt,mùa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màng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bội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thu</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i="1" dirty="0">
                <a:latin typeface="Times New Roman" panose="02020603050405020304" pitchFamily="18" charset="0"/>
                <a:ea typeface="Calibri" panose="020F0502020204030204" pitchFamily="34" charset="0"/>
                <a:cs typeface="Times New Roman" panose="02020603050405020304" pitchFamily="18" charset="0"/>
              </a:rPr>
              <a:t> no.</a:t>
            </a:r>
            <a:endParaRPr lang="vi-VN" sz="2800" i="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50000"/>
              </a:lnSpc>
              <a:buFontTx/>
              <a:buChar char="-"/>
            </a:pP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Điệu then: </a:t>
            </a:r>
            <a:r>
              <a:rPr lang="vi-VN" sz="2800" i="1" dirty="0">
                <a:latin typeface="Times New Roman" panose="02020603050405020304" pitchFamily="18" charset="0"/>
                <a:ea typeface="Calibri" panose="020F0502020204030204" pitchFamily="34" charset="0"/>
                <a:cs typeface="Times New Roman" panose="02020603050405020304" pitchFamily="18" charset="0"/>
              </a:rPr>
              <a:t>một điệu hát dân gian của đồng bào các dân tộc Tày, Nùng.</a:t>
            </a:r>
          </a:p>
          <a:p>
            <a:pPr marL="457200" indent="-457200">
              <a:lnSpc>
                <a:spcPct val="150000"/>
              </a:lnSpc>
              <a:buFontTx/>
              <a:buChar char="-"/>
            </a:pP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Đàn tính: </a:t>
            </a:r>
            <a:r>
              <a:rPr lang="vi-VN" sz="2800" i="1" dirty="0">
                <a:latin typeface="Times New Roman" panose="02020603050405020304" pitchFamily="18" charset="0"/>
                <a:ea typeface="Calibri" panose="020F0502020204030204" pitchFamily="34" charset="0"/>
                <a:cs typeface="Times New Roman" panose="02020603050405020304" pitchFamily="18" charset="0"/>
              </a:rPr>
              <a:t>một loại đàn dây của đồng bào các dân tộc Tày, Nùng.</a:t>
            </a:r>
          </a:p>
          <a:p>
            <a:pPr marL="457200" indent="-457200">
              <a:lnSpc>
                <a:spcPct val="150000"/>
              </a:lnSpc>
              <a:buFontTx/>
              <a:buChar char="-"/>
            </a:pP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Còn: </a:t>
            </a:r>
            <a:r>
              <a:rPr lang="vi-VN" sz="2800" i="1" dirty="0">
                <a:latin typeface="Times New Roman" panose="02020603050405020304" pitchFamily="18" charset="0"/>
                <a:ea typeface="Calibri" panose="020F0502020204030204" pitchFamily="34" charset="0"/>
                <a:cs typeface="Times New Roman" panose="02020603050405020304" pitchFamily="18" charset="0"/>
              </a:rPr>
              <a:t>quả cầu bằng vải có nhiều dải màu, dùng để tung, ném làm trò chơi trong ngày hội của một số dân tộc miền núi.</a:t>
            </a:r>
          </a:p>
          <a:p>
            <a:pPr marL="457200" indent="-457200">
              <a:lnSpc>
                <a:spcPct val="150000"/>
              </a:lnSpc>
              <a:buFontTx/>
              <a:buChar char="-"/>
            </a:pP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Sán Chỉ: </a:t>
            </a:r>
            <a:r>
              <a:rPr lang="vi-VN" sz="2800" i="1" dirty="0">
                <a:latin typeface="Times New Roman" panose="02020603050405020304" pitchFamily="18" charset="0"/>
                <a:ea typeface="Calibri" panose="020F0502020204030204" pitchFamily="34" charset="0"/>
                <a:cs typeface="Times New Roman" panose="02020603050405020304" pitchFamily="18" charset="0"/>
              </a:rPr>
              <a:t>một nhánh của dân tộc Sán Chay, sống chủ yếu ở vùng núi và trung du phía Bắc nước ta.</a:t>
            </a:r>
          </a:p>
        </p:txBody>
      </p:sp>
    </p:spTree>
    <p:extLst>
      <p:ext uri="{BB962C8B-B14F-4D97-AF65-F5344CB8AC3E}">
        <p14:creationId xmlns:p14="http://schemas.microsoft.com/office/powerpoint/2010/main" val="963802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81000"/>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232515" y="74492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chemeClr val="accent6">
                    <a:lumMod val="7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chemeClr val="accent6">
                    <a:lumMod val="7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chemeClr val="accent6">
                  <a:lumMod val="7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110798" y="2376574"/>
            <a:ext cx="7779716"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7030A0"/>
                </a:solidFill>
                <a:latin typeface="UTM Avo" panose="02040603050506020204"/>
              </a:rPr>
              <a:t>Bài</a:t>
            </a:r>
            <a:r>
              <a:rPr lang="en-US" sz="5400" b="1" dirty="0">
                <a:solidFill>
                  <a:srgbClr val="7030A0"/>
                </a:solidFill>
                <a:latin typeface="UTM Avo" panose="02040603050506020204"/>
              </a:rPr>
              <a:t> </a:t>
            </a:r>
            <a:r>
              <a:rPr lang="en-US" sz="5400" b="1" dirty="0" err="1">
                <a:solidFill>
                  <a:srgbClr val="7030A0"/>
                </a:solidFill>
                <a:latin typeface="UTM Avo" panose="02040603050506020204"/>
              </a:rPr>
              <a:t>thơ</a:t>
            </a:r>
            <a:r>
              <a:rPr lang="en-US" sz="5400" b="1" dirty="0">
                <a:solidFill>
                  <a:srgbClr val="7030A0"/>
                </a:solidFill>
                <a:latin typeface="UTM Avo" panose="02040603050506020204"/>
              </a:rPr>
              <a:t> </a:t>
            </a:r>
            <a:r>
              <a:rPr lang="en-US" sz="5400" b="1" dirty="0" err="1">
                <a:solidFill>
                  <a:srgbClr val="7030A0"/>
                </a:solidFill>
                <a:latin typeface="UTM Avo" panose="02040603050506020204"/>
              </a:rPr>
              <a:t>có</a:t>
            </a:r>
            <a:r>
              <a:rPr lang="en-US" sz="5400" b="1" dirty="0">
                <a:solidFill>
                  <a:srgbClr val="7030A0"/>
                </a:solidFill>
                <a:latin typeface="UTM Avo" panose="02040603050506020204"/>
              </a:rPr>
              <a:t> 5 </a:t>
            </a:r>
            <a:r>
              <a:rPr lang="en-US" sz="5400" b="1" dirty="0" err="1">
                <a:solidFill>
                  <a:srgbClr val="7030A0"/>
                </a:solidFill>
                <a:latin typeface="UTM Avo" panose="02040603050506020204"/>
              </a:rPr>
              <a:t>khổ</a:t>
            </a:r>
            <a:r>
              <a:rPr lang="en-US" sz="5400" b="1" dirty="0">
                <a:solidFill>
                  <a:srgbClr val="7030A0"/>
                </a:solidFill>
                <a:latin typeface="UTM Avo" panose="02040603050506020204"/>
              </a:rPr>
              <a:t> </a:t>
            </a:r>
            <a:r>
              <a:rPr lang="en-US" sz="5400" b="1" dirty="0" err="1">
                <a:solidFill>
                  <a:srgbClr val="7030A0"/>
                </a:solidFill>
                <a:latin typeface="UTM Avo" panose="02040603050506020204"/>
              </a:rPr>
              <a:t>thơ</a:t>
            </a:r>
            <a:endParaRPr lang="en-US" sz="5400" b="1" dirty="0">
              <a:solidFill>
                <a:srgbClr val="7030A0"/>
              </a:solidFill>
              <a:latin typeface="UTM Avo" panose="02040603050506020204"/>
            </a:endParaRPr>
          </a:p>
        </p:txBody>
      </p:sp>
    </p:spTree>
    <p:extLst>
      <p:ext uri="{BB962C8B-B14F-4D97-AF65-F5344CB8AC3E}">
        <p14:creationId xmlns:p14="http://schemas.microsoft.com/office/powerpoint/2010/main" val="500939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81000"/>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chemeClr val="accent1">
                    <a:lumMod val="7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chemeClr val="accent1">
                  <a:lumMod val="7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9" name="Rectangle: Rounded Corners 34">
            <a:extLst>
              <a:ext uri="{FF2B5EF4-FFF2-40B4-BE49-F238E27FC236}">
                <a16:creationId xmlns:a16="http://schemas.microsoft.com/office/drawing/2014/main" id="{DDE22D18-D7F0-6B4F-3D53-66B11D020E0D}"/>
              </a:ext>
            </a:extLst>
          </p:cNvPr>
          <p:cNvSpPr/>
          <p:nvPr/>
        </p:nvSpPr>
        <p:spPr>
          <a:xfrm>
            <a:off x="1874775" y="254617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5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3707419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81000"/>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115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785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50003"/>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4">
            <a:extLst>
              <a:ext uri="{FF2B5EF4-FFF2-40B4-BE49-F238E27FC236}">
                <a16:creationId xmlns:a16="http://schemas.microsoft.com/office/drawing/2014/main" id="{52D57391-E826-3000-8A27-367B9067B83B}"/>
              </a:ext>
            </a:extLst>
          </p:cNvPr>
          <p:cNvSpPr txBox="1"/>
          <p:nvPr/>
        </p:nvSpPr>
        <p:spPr>
          <a:xfrm>
            <a:off x="549964" y="1588464"/>
            <a:ext cx="11111949" cy="378565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Bài thơ nói về ngày hội xuống đồng của những dân tộc nào?</a:t>
            </a:r>
            <a:endParaRPr lang="en-US" altLang="en-US" sz="3200" dirty="0">
              <a:solidFill>
                <a:srgbClr val="FF0000"/>
              </a:solidFill>
              <a:latin typeface="UTM Avo" panose="02040603050506020204" pitchFamily="18" charset="0"/>
              <a:cs typeface="Times New Roman" pitchFamily="18" charset="0"/>
              <a:sym typeface="+mn-ea"/>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Bài thơ nói về ngày hội xuống đồng của các dân tộc Tày, Nùng, Dao, Sán Chỉ – ngày hội thể hiện những sắc thái văn hoá đặc trưng của một số dân tộc anh em.</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95936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50003"/>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FFFA9DEE-BEBA-D4DE-ED2A-EE19219771C2}"/>
              </a:ext>
            </a:extLst>
          </p:cNvPr>
          <p:cNvSpPr txBox="1"/>
          <p:nvPr/>
        </p:nvSpPr>
        <p:spPr>
          <a:xfrm>
            <a:off x="488618" y="522688"/>
            <a:ext cx="11315644" cy="4536691"/>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2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vi-VN" altLang="en-US" sz="2800" dirty="0">
                <a:solidFill>
                  <a:srgbClr val="FF0000"/>
                </a:solidFill>
                <a:latin typeface="UTM Avo" panose="02040603050506020204" pitchFamily="18" charset="0"/>
                <a:cs typeface="Times New Roman" pitchFamily="18" charset="0"/>
                <a:sym typeface="+mn-ea"/>
              </a:rPr>
              <a:t>Tìm những hình ảnh đẹp và âm thanh rộn ràng trong ngày hội.</a:t>
            </a:r>
            <a:endParaRPr lang="en-US" altLang="en-US" sz="2800" dirty="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Hình ảnh đẹp và âm thanh rộn ràng trong ngày hội là:</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Mọi người mặc những bộ trang phục đẹp nhất, náo nức, vui mừng đi trẩy hội.</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Trên cánh đồng, nghi thức cúng tế trời đất được thực hiện với mâm cỗ đủ đầy cùng tiếng trống chiêng vang khắp, thể hiện khát vọng của người dân cầu cho mưa thuận gió hoà, mùa màng bội thu.</a:t>
            </a:r>
          </a:p>
        </p:txBody>
      </p:sp>
    </p:spTree>
    <p:extLst>
      <p:ext uri="{BB962C8B-B14F-4D97-AF65-F5344CB8AC3E}">
        <p14:creationId xmlns:p14="http://schemas.microsoft.com/office/powerpoint/2010/main" val="197076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ipe(left)">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50003"/>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FFFA9DEE-BEBA-D4DE-ED2A-EE19219771C2}"/>
              </a:ext>
            </a:extLst>
          </p:cNvPr>
          <p:cNvSpPr txBox="1"/>
          <p:nvPr/>
        </p:nvSpPr>
        <p:spPr>
          <a:xfrm>
            <a:off x="381029" y="1004000"/>
            <a:ext cx="11315644" cy="3890360"/>
          </a:xfrm>
          <a:prstGeom prst="rect">
            <a:avLst/>
          </a:prstGeom>
          <a:noFill/>
        </p:spPr>
        <p:txBody>
          <a:bodyPr wrap="square" rtlCol="0" anchor="t">
            <a:spAutoFit/>
          </a:bodyPr>
          <a:lstStyle/>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Sau lễ tế trời đất, mọi người bắt tay vào lao động: các anh đi những đường cày đầu tiên, còn các chị thì trổ tài thi cấy.</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Hoà vào không khí lao động, đồng bào còn đàn hát, vui chơi: Âm thanh của đàn tính cùng điệu hát then, hát lượn mừng xuân và các trò chơi như tung còn, đẩy gậy, kéo co, chơi đu,... khiến ngày hội càng thêm rộn ràng.</a:t>
            </a:r>
          </a:p>
          <a:p>
            <a:pPr algn="just">
              <a:lnSpc>
                <a:spcPct val="150000"/>
              </a:lnSpc>
            </a:pPr>
            <a:endParaRPr lang="vi-VN"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12883563"/>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50003"/>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AEE749AC-E0D5-B296-3256-AC21B936A629}"/>
              </a:ext>
            </a:extLst>
          </p:cNvPr>
          <p:cNvSpPr txBox="1"/>
          <p:nvPr/>
        </p:nvSpPr>
        <p:spPr>
          <a:xfrm>
            <a:off x="575093" y="543049"/>
            <a:ext cx="10846135" cy="1077218"/>
          </a:xfrm>
          <a:prstGeom prst="rect">
            <a:avLst/>
          </a:prstGeom>
          <a:noFill/>
        </p:spPr>
        <p:txBody>
          <a:bodyPr wrap="square" rtlCol="0" anchor="t">
            <a:spAutoFit/>
          </a:bodyPr>
          <a:lstStyle/>
          <a:p>
            <a:pPr algn="just"/>
            <a:r>
              <a:rPr lang="en-GB" altLang="en-US" sz="3200" b="1" dirty="0" err="1">
                <a:solidFill>
                  <a:srgbClr val="FF0000"/>
                </a:solidFill>
                <a:latin typeface="Times New Roman" panose="02020603050405020304" pitchFamily="18" charset="0"/>
                <a:cs typeface="Times New Roman" panose="02020603050405020304" pitchFamily="18" charset="0"/>
                <a:sym typeface="+mn-ea"/>
              </a:rPr>
              <a:t>Câu</a:t>
            </a:r>
            <a:r>
              <a:rPr lang="en-GB" altLang="en-US" sz="3200" b="1" dirty="0">
                <a:solidFill>
                  <a:srgbClr val="FF0000"/>
                </a:solidFill>
                <a:latin typeface="Times New Roman" panose="02020603050405020304" pitchFamily="18" charset="0"/>
                <a:cs typeface="Times New Roman" panose="02020603050405020304" pitchFamily="18" charset="0"/>
                <a:sym typeface="+mn-ea"/>
              </a:rPr>
              <a:t> 3 </a:t>
            </a:r>
            <a:r>
              <a:rPr lang="en-US" altLang="en-GB" sz="3200" b="1" dirty="0">
                <a:solidFill>
                  <a:srgbClr val="FF0000"/>
                </a:solidFill>
                <a:latin typeface="Times New Roman" panose="02020603050405020304" pitchFamily="18" charset="0"/>
                <a:cs typeface="Times New Roman" panose="02020603050405020304" pitchFamily="18" charset="0"/>
                <a:sym typeface="+mn-ea"/>
              </a:rPr>
              <a:t>:</a:t>
            </a:r>
            <a:r>
              <a:rPr lang="en-GB" altLang="en-US" sz="3200" b="1" dirty="0">
                <a:solidFill>
                  <a:srgbClr val="FF0000"/>
                </a:solidFill>
                <a:latin typeface="Times New Roman" panose="02020603050405020304" pitchFamily="18" charset="0"/>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cs typeface="Times New Roman" panose="02020603050405020304" pitchFamily="18" charset="0"/>
                <a:sym typeface="+mn-ea"/>
              </a:rPr>
              <a:t>Qua các hình ảnh và âm thanh nói trên, bạn có cảm nghĩ gì về không khí của hội xuân vùng cao?</a:t>
            </a:r>
            <a:endParaRPr lang="de-DE" sz="3200" b="1" dirty="0">
              <a:solidFill>
                <a:srgbClr val="FF0000"/>
              </a:solidFill>
              <a:latin typeface="Times New Roman" panose="02020603050405020304" pitchFamily="18" charset="0"/>
              <a:cs typeface="Times New Roman" panose="02020603050405020304" pitchFamily="18" charset="0"/>
            </a:endParaRPr>
          </a:p>
        </p:txBody>
      </p:sp>
      <p:sp>
        <p:nvSpPr>
          <p:cNvPr id="9" name="Text Box 4">
            <a:extLst>
              <a:ext uri="{FF2B5EF4-FFF2-40B4-BE49-F238E27FC236}">
                <a16:creationId xmlns:a16="http://schemas.microsoft.com/office/drawing/2014/main" id="{AEE749AC-E0D5-B296-3256-AC21B936A629}"/>
              </a:ext>
            </a:extLst>
          </p:cNvPr>
          <p:cNvSpPr txBox="1"/>
          <p:nvPr/>
        </p:nvSpPr>
        <p:spPr>
          <a:xfrm>
            <a:off x="575092" y="2236628"/>
            <a:ext cx="10846135" cy="661207"/>
          </a:xfrm>
          <a:prstGeom prst="rect">
            <a:avLst/>
          </a:prstGeom>
          <a:noFill/>
        </p:spPr>
        <p:txBody>
          <a:bodyPr wrap="square" rtlCol="0" anchor="t">
            <a:spAutoFit/>
          </a:bodyPr>
          <a:lstStyle/>
          <a:p>
            <a:pPr algn="just">
              <a:lnSpc>
                <a:spcPct val="150000"/>
              </a:lnSpc>
            </a:pPr>
            <a:r>
              <a:rPr lang="vi-VN" sz="2800" b="1" kern="1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Không khí hội xuân rất vui, rất náo nhiệt, rất rộn ràng.</a:t>
            </a:r>
            <a:endParaRPr lang="en-GB" alt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434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50003"/>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DFCB8ABF-57B3-95ED-B776-C9AB858BAA98}"/>
              </a:ext>
            </a:extLst>
          </p:cNvPr>
          <p:cNvSpPr txBox="1"/>
          <p:nvPr/>
        </p:nvSpPr>
        <p:spPr>
          <a:xfrm>
            <a:off x="540025" y="1644911"/>
            <a:ext cx="11189520" cy="2308324"/>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a:solidFill>
                  <a:srgbClr val="FF0000"/>
                </a:solidFill>
                <a:latin typeface="UTM Avo" panose="02040603050506020204" pitchFamily="18" charset="0"/>
                <a:cs typeface="Times New Roman" pitchFamily="18" charset="0"/>
                <a:sym typeface="+mn-ea"/>
              </a:rPr>
              <a:t>Em</a:t>
            </a:r>
            <a:r>
              <a:rPr lang="vi-VN" altLang="en-US" sz="3200" dirty="0">
                <a:solidFill>
                  <a:srgbClr val="FF0000"/>
                </a:solidFill>
                <a:latin typeface="UTM Avo" panose="02040603050506020204" pitchFamily="18" charset="0"/>
                <a:cs typeface="Times New Roman" pitchFamily="18" charset="0"/>
                <a:sym typeface="+mn-ea"/>
              </a:rPr>
              <a:t> hiểu khổ thơ cuối bài như thế nào?</a:t>
            </a:r>
            <a:endParaRPr lang="en-US" altLang="en-US" sz="3200" dirty="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Khổ thơ cuối cho thấy sự mừng vui rộn ràng của người dân vùng cao mỗi khi ngày hội đến. /…</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61751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50003"/>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B586E0-121D-AD8B-3AFE-51C34F921F7B}"/>
              </a:ext>
            </a:extLst>
          </p:cNvPr>
          <p:cNvSpPr txBox="1"/>
          <p:nvPr/>
        </p:nvSpPr>
        <p:spPr>
          <a:xfrm>
            <a:off x="562381" y="950882"/>
            <a:ext cx="10504099" cy="707886"/>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Times New Roman" panose="02020603050405020304" pitchFamily="18" charset="0"/>
                <a:cs typeface="Times New Roman" panose="02020603050405020304" pitchFamily="18" charset="0"/>
                <a:sym typeface="Arial"/>
              </a:rPr>
              <a:t>- Theo </a:t>
            </a:r>
            <a:r>
              <a:rPr lang="en-US" sz="4000" kern="0" dirty="0" err="1">
                <a:solidFill>
                  <a:srgbClr val="0070C0"/>
                </a:solidFill>
                <a:latin typeface="Times New Roman" panose="02020603050405020304" pitchFamily="18" charset="0"/>
                <a:cs typeface="Times New Roman" panose="02020603050405020304" pitchFamily="18" charset="0"/>
                <a:sym typeface="Arial"/>
              </a:rPr>
              <a:t>em</a:t>
            </a:r>
            <a:r>
              <a:rPr lang="en-US" sz="4000" kern="0" dirty="0">
                <a:solidFill>
                  <a:srgbClr val="0070C0"/>
                </a:solidFill>
                <a:latin typeface="Times New Roman" panose="02020603050405020304" pitchFamily="18" charset="0"/>
                <a:cs typeface="Times New Roman" panose="02020603050405020304" pitchFamily="18" charset="0"/>
                <a:sym typeface="Arial"/>
              </a:rPr>
              <a:t> </a:t>
            </a:r>
            <a:r>
              <a:rPr lang="en-US" sz="4000" kern="0" dirty="0" err="1">
                <a:solidFill>
                  <a:srgbClr val="0070C0"/>
                </a:solidFill>
                <a:latin typeface="Times New Roman" panose="02020603050405020304" pitchFamily="18" charset="0"/>
                <a:cs typeface="Times New Roman" panose="02020603050405020304" pitchFamily="18" charset="0"/>
                <a:sym typeface="Arial"/>
              </a:rPr>
              <a:t>nội</a:t>
            </a:r>
            <a:r>
              <a:rPr lang="en-US" sz="4000" kern="0" dirty="0">
                <a:solidFill>
                  <a:srgbClr val="0070C0"/>
                </a:solidFill>
                <a:latin typeface="Times New Roman" panose="02020603050405020304" pitchFamily="18" charset="0"/>
                <a:cs typeface="Times New Roman" panose="02020603050405020304" pitchFamily="18" charset="0"/>
                <a:sym typeface="Arial"/>
              </a:rPr>
              <a:t> dung </a:t>
            </a:r>
            <a:r>
              <a:rPr lang="en-US" sz="4000" kern="0" dirty="0" err="1">
                <a:solidFill>
                  <a:srgbClr val="0070C0"/>
                </a:solidFill>
                <a:latin typeface="Times New Roman" panose="02020603050405020304" pitchFamily="18" charset="0"/>
                <a:cs typeface="Times New Roman" panose="02020603050405020304" pitchFamily="18" charset="0"/>
                <a:sym typeface="Arial"/>
              </a:rPr>
              <a:t>bài</a:t>
            </a:r>
            <a:r>
              <a:rPr lang="en-US" sz="4000" kern="0" dirty="0">
                <a:solidFill>
                  <a:srgbClr val="0070C0"/>
                </a:solidFill>
                <a:latin typeface="Times New Roman" panose="02020603050405020304" pitchFamily="18" charset="0"/>
                <a:cs typeface="Times New Roman" panose="02020603050405020304" pitchFamily="18" charset="0"/>
                <a:sym typeface="Arial"/>
              </a:rPr>
              <a:t> </a:t>
            </a:r>
            <a:r>
              <a:rPr lang="en-US" sz="4000" kern="0" dirty="0" err="1">
                <a:solidFill>
                  <a:srgbClr val="0070C0"/>
                </a:solidFill>
                <a:latin typeface="Times New Roman" panose="02020603050405020304" pitchFamily="18" charset="0"/>
                <a:cs typeface="Times New Roman" panose="02020603050405020304" pitchFamily="18" charset="0"/>
                <a:sym typeface="Arial"/>
              </a:rPr>
              <a:t>đọc</a:t>
            </a:r>
            <a:r>
              <a:rPr lang="en-US" sz="4000" kern="0" dirty="0">
                <a:solidFill>
                  <a:srgbClr val="0070C0"/>
                </a:solidFill>
                <a:latin typeface="Times New Roman" panose="02020603050405020304" pitchFamily="18" charset="0"/>
                <a:cs typeface="Times New Roman" panose="02020603050405020304" pitchFamily="18" charset="0"/>
                <a:sym typeface="Arial"/>
              </a:rPr>
              <a:t> </a:t>
            </a:r>
            <a:r>
              <a:rPr lang="en-US" sz="4000" kern="0" dirty="0" err="1">
                <a:solidFill>
                  <a:srgbClr val="0070C0"/>
                </a:solidFill>
                <a:latin typeface="Times New Roman" panose="02020603050405020304" pitchFamily="18" charset="0"/>
                <a:cs typeface="Times New Roman" panose="02020603050405020304" pitchFamily="18" charset="0"/>
                <a:sym typeface="Arial"/>
              </a:rPr>
              <a:t>nói</a:t>
            </a:r>
            <a:r>
              <a:rPr lang="en-US" sz="4000" kern="0" dirty="0">
                <a:solidFill>
                  <a:srgbClr val="0070C0"/>
                </a:solidFill>
                <a:latin typeface="Times New Roman" panose="02020603050405020304" pitchFamily="18" charset="0"/>
                <a:cs typeface="Times New Roman" panose="02020603050405020304" pitchFamily="18" charset="0"/>
                <a:sym typeface="Arial"/>
              </a:rPr>
              <a:t> </a:t>
            </a:r>
            <a:r>
              <a:rPr lang="en-US" sz="4000" kern="0" dirty="0" err="1">
                <a:solidFill>
                  <a:srgbClr val="0070C0"/>
                </a:solidFill>
                <a:latin typeface="Times New Roman" panose="02020603050405020304" pitchFamily="18" charset="0"/>
                <a:cs typeface="Times New Roman" panose="02020603050405020304" pitchFamily="18" charset="0"/>
                <a:sym typeface="Arial"/>
              </a:rPr>
              <a:t>lên</a:t>
            </a:r>
            <a:r>
              <a:rPr lang="en-US" sz="4000" kern="0" dirty="0">
                <a:solidFill>
                  <a:srgbClr val="0070C0"/>
                </a:solidFill>
                <a:latin typeface="Times New Roman" panose="02020603050405020304" pitchFamily="18" charset="0"/>
                <a:cs typeface="Times New Roman" panose="02020603050405020304" pitchFamily="18" charset="0"/>
                <a:sym typeface="Arial"/>
              </a:rPr>
              <a:t> </a:t>
            </a:r>
            <a:r>
              <a:rPr lang="en-US" sz="4000" kern="0" dirty="0" err="1">
                <a:solidFill>
                  <a:srgbClr val="0070C0"/>
                </a:solidFill>
                <a:latin typeface="Times New Roman" panose="02020603050405020304" pitchFamily="18" charset="0"/>
                <a:cs typeface="Times New Roman" panose="02020603050405020304" pitchFamily="18" charset="0"/>
                <a:sym typeface="Arial"/>
              </a:rPr>
              <a:t>điều</a:t>
            </a:r>
            <a:r>
              <a:rPr lang="en-US" sz="4000" kern="0" dirty="0">
                <a:solidFill>
                  <a:srgbClr val="0070C0"/>
                </a:solidFill>
                <a:latin typeface="Times New Roman" panose="02020603050405020304" pitchFamily="18" charset="0"/>
                <a:cs typeface="Times New Roman" panose="02020603050405020304" pitchFamily="18" charset="0"/>
                <a:sym typeface="Arial"/>
              </a:rPr>
              <a:t> </a:t>
            </a:r>
            <a:r>
              <a:rPr lang="en-US" sz="4000" kern="0" dirty="0" err="1">
                <a:solidFill>
                  <a:srgbClr val="0070C0"/>
                </a:solidFill>
                <a:latin typeface="Times New Roman" panose="02020603050405020304" pitchFamily="18" charset="0"/>
                <a:cs typeface="Times New Roman" panose="02020603050405020304" pitchFamily="18" charset="0"/>
                <a:sym typeface="Arial"/>
              </a:rPr>
              <a:t>gì</a:t>
            </a:r>
            <a:r>
              <a:rPr lang="en-US" sz="4000" kern="0" dirty="0">
                <a:solidFill>
                  <a:srgbClr val="0070C0"/>
                </a:solidFill>
                <a:latin typeface="Times New Roman" panose="02020603050405020304" pitchFamily="18" charset="0"/>
                <a:cs typeface="Times New Roman" panose="02020603050405020304" pitchFamily="18" charset="0"/>
                <a:sym typeface="Arial"/>
              </a:rPr>
              <a:t>?</a:t>
            </a:r>
            <a:endParaRPr lang="vi-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57C3B9BC-BC6A-BA06-1213-D65AEBB27DC9}"/>
              </a:ext>
            </a:extLst>
          </p:cNvPr>
          <p:cNvSpPr txBox="1"/>
          <p:nvPr/>
        </p:nvSpPr>
        <p:spPr>
          <a:xfrm>
            <a:off x="405217" y="1972071"/>
            <a:ext cx="11267267" cy="2308324"/>
          </a:xfrm>
          <a:prstGeom prst="rect">
            <a:avLst/>
          </a:prstGeom>
          <a:solidFill>
            <a:schemeClr val="bg1"/>
          </a:solidFill>
        </p:spPr>
        <p:txBody>
          <a:bodyPr wrap="square" rtlCol="0">
            <a:spAutoFit/>
          </a:bodyPr>
          <a:lstStyle/>
          <a:p>
            <a:pPr algn="just"/>
            <a:r>
              <a:rPr lang="en-US" sz="3600" dirty="0">
                <a:solidFill>
                  <a:srgbClr val="E11F69"/>
                </a:solidFill>
                <a:latin typeface="Times New Roman" panose="02020603050405020304" pitchFamily="18" charset="0"/>
                <a:cs typeface="Times New Roman" panose="02020603050405020304" pitchFamily="18" charset="0"/>
              </a:rPr>
              <a:t>- </a:t>
            </a:r>
            <a:r>
              <a:rPr lang="vi-VN" sz="3600" dirty="0">
                <a:solidFill>
                  <a:srgbClr val="E11F69"/>
                </a:solidFill>
                <a:latin typeface="Times New Roman" panose="02020603050405020304" pitchFamily="18" charset="0"/>
                <a:cs typeface="Times New Roman" panose="02020603050405020304" pitchFamily="18" charset="0"/>
              </a:rPr>
              <a:t>Bài thơ nói về lễ hội xuống đồng – lễ hội truyền thống của đồng bào một số dân tộc miền núi phía Bắc nước ta. Qua đó, thể hiện tình cảm yêu mến, trân trọng bản sắc và truyền thống văn hoá của các dân tộc trên đất nước Việt Nam.</a:t>
            </a:r>
            <a:endParaRPr lang="en-US" sz="3600" dirty="0">
              <a:solidFill>
                <a:srgbClr val="E11F6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0876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53029"/>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a:blip r:embed="rId3"/>
          <a:stretch>
            <a:fillRect/>
          </a:stretch>
        </p:blipFill>
        <p:spPr>
          <a:xfrm>
            <a:off x="2501220" y="986971"/>
            <a:ext cx="6831466" cy="4975907"/>
          </a:xfrm>
          <a:prstGeom prst="rect">
            <a:avLst/>
          </a:prstGeom>
        </p:spPr>
      </p:pic>
    </p:spTree>
    <p:extLst>
      <p:ext uri="{BB962C8B-B14F-4D97-AF65-F5344CB8AC3E}">
        <p14:creationId xmlns:p14="http://schemas.microsoft.com/office/powerpoint/2010/main" val="350595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 name="Rectangle 1"/>
          <p:cNvSpPr/>
          <p:nvPr/>
        </p:nvSpPr>
        <p:spPr>
          <a:xfrm>
            <a:off x="490609" y="356462"/>
            <a:ext cx="11319100" cy="6090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r>
              <a:rPr lang="en-US" sz="88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a:t>
            </a:r>
            <a:r>
              <a:rPr lang="en-US" sz="88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88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44305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 name="Rectangle 1"/>
          <p:cNvSpPr/>
          <p:nvPr/>
        </p:nvSpPr>
        <p:spPr>
          <a:xfrm>
            <a:off x="490609" y="356462"/>
            <a:ext cx="11319100" cy="6090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745968-5B11-96F4-4E91-D1916F9F8A7D}"/>
              </a:ext>
            </a:extLst>
          </p:cNvPr>
          <p:cNvSpPr txBox="1"/>
          <p:nvPr/>
        </p:nvSpPr>
        <p:spPr>
          <a:xfrm>
            <a:off x="1074931" y="624144"/>
            <a:ext cx="10035550" cy="707886"/>
          </a:xfrm>
          <a:prstGeom prst="rect">
            <a:avLst/>
          </a:prstGeom>
          <a:solidFill>
            <a:schemeClr val="bg1"/>
          </a:solidFill>
        </p:spPr>
        <p:txBody>
          <a:bodyPr wrap="square" rtlCol="0">
            <a:spAutoFit/>
          </a:bodyPr>
          <a:lstStyle/>
          <a:p>
            <a:pPr algn="just" defTabSz="1219170">
              <a:buClr>
                <a:srgbClr val="000000"/>
              </a:buClr>
            </a:pPr>
            <a:r>
              <a:rPr lang="en-US" sz="4000" kern="0" dirty="0">
                <a:solidFill>
                  <a:srgbClr val="FF0000"/>
                </a:solidFill>
                <a:latin typeface="Times New Roman" panose="02020603050405020304" pitchFamily="18" charset="0"/>
                <a:cs typeface="Times New Roman" panose="02020603050405020304" pitchFamily="18" charset="0"/>
                <a:sym typeface="Arial"/>
              </a:rPr>
              <a:t>Theo </a:t>
            </a:r>
            <a:r>
              <a:rPr lang="en-US" sz="4000" kern="0" dirty="0" err="1">
                <a:solidFill>
                  <a:srgbClr val="FF0000"/>
                </a:solidFill>
                <a:latin typeface="Times New Roman" panose="02020603050405020304" pitchFamily="18" charset="0"/>
                <a:cs typeface="Times New Roman" panose="02020603050405020304" pitchFamily="18" charset="0"/>
                <a:sym typeface="Arial"/>
              </a:rPr>
              <a:t>em</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bài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thơ</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đọc</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với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giọng</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như</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thế</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nào</a:t>
            </a:r>
            <a:r>
              <a:rPr lang="en-US" sz="4000" kern="0" dirty="0">
                <a:solidFill>
                  <a:srgbClr val="FF0000"/>
                </a:solidFill>
                <a:latin typeface="Times New Roman" panose="02020603050405020304" pitchFamily="18" charset="0"/>
                <a:cs typeface="Times New Roman" panose="02020603050405020304" pitchFamily="18" charset="0"/>
                <a:sym typeface="Arial"/>
              </a:rPr>
              <a:t>?</a:t>
            </a:r>
            <a:endParaRPr lang="vi-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47745968-5B11-96F4-4E91-D1916F9F8A7D}"/>
              </a:ext>
            </a:extLst>
          </p:cNvPr>
          <p:cNvSpPr txBox="1"/>
          <p:nvPr/>
        </p:nvSpPr>
        <p:spPr>
          <a:xfrm>
            <a:off x="1074931" y="1556418"/>
            <a:ext cx="10035550" cy="1938992"/>
          </a:xfrm>
          <a:prstGeom prst="rect">
            <a:avLst/>
          </a:prstGeom>
          <a:solidFill>
            <a:schemeClr val="bg1"/>
          </a:solidFill>
        </p:spPr>
        <p:txBody>
          <a:bodyPr wrap="square" rtlCol="0">
            <a:spAutoFit/>
          </a:bodyPr>
          <a:lstStyle/>
          <a:p>
            <a:pPr algn="just" defTabSz="1219170">
              <a:buClr>
                <a:srgbClr val="000000"/>
              </a:buClr>
            </a:pPr>
            <a:r>
              <a:rPr lang="en-US" sz="4000" dirty="0" err="1">
                <a:solidFill>
                  <a:schemeClr val="accent1">
                    <a:lumMod val="75000"/>
                  </a:schemeClr>
                </a:solidFill>
                <a:latin typeface="Times New Roman" panose="02020603050405020304" pitchFamily="18" charset="0"/>
                <a:cs typeface="Times New Roman" panose="02020603050405020304" pitchFamily="18" charset="0"/>
              </a:rPr>
              <a:t>Giọng</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đọc</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vui</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tươi</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phấn</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khởi</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nhấn</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giọng</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ngữ</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quan</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trọng</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thể</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tình</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cảm</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cảm</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xúc</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phù</a:t>
            </a:r>
            <a:r>
              <a:rPr lang="en-US" sz="4000" dirty="0">
                <a:solidFill>
                  <a:schemeClr val="accent1">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1">
                    <a:lumMod val="75000"/>
                  </a:schemeClr>
                </a:solidFill>
                <a:latin typeface="Times New Roman" panose="02020603050405020304" pitchFamily="18" charset="0"/>
                <a:cs typeface="Times New Roman" panose="02020603050405020304" pitchFamily="18" charset="0"/>
              </a:rPr>
              <a:t>hợp</a:t>
            </a:r>
            <a:r>
              <a:rPr lang="en-US" sz="4000" dirty="0">
                <a:solidFill>
                  <a:schemeClr val="accent1">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0998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 name="Rectangle 1"/>
          <p:cNvSpPr/>
          <p:nvPr/>
        </p:nvSpPr>
        <p:spPr>
          <a:xfrm>
            <a:off x="490609" y="356462"/>
            <a:ext cx="11319100" cy="6090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sz="80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80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sz="80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endParaRPr lang="en-US" sz="11500"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4"/>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1840044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anim calcmode="lin" valueType="num">
                                      <p:cBhvr>
                                        <p:cTn id="13" dur="250" fill="hold"/>
                                        <p:tgtEl>
                                          <p:spTgt spid="8"/>
                                        </p:tgtEl>
                                        <p:attrNameLst>
                                          <p:attrName>ppt_x</p:attrName>
                                        </p:attrNameLst>
                                      </p:cBhvr>
                                      <p:tavLst>
                                        <p:tav tm="0">
                                          <p:val>
                                            <p:strVal val="#ppt_x"/>
                                          </p:val>
                                        </p:tav>
                                        <p:tav tm="100000">
                                          <p:val>
                                            <p:strVal val="#ppt_x"/>
                                          </p:val>
                                        </p:tav>
                                      </p:tavLst>
                                    </p:anim>
                                    <p:anim calcmode="lin" valueType="num">
                                      <p:cBhvr>
                                        <p:cTn id="14"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 name="Rectangle 1"/>
          <p:cNvSpPr/>
          <p:nvPr/>
        </p:nvSpPr>
        <p:spPr>
          <a:xfrm>
            <a:off x="490609" y="356462"/>
            <a:ext cx="11319100" cy="6090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43560" y="2170656"/>
            <a:ext cx="8857280"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endParaRPr lang="en-US" sz="115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644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 name="Rectangle 1"/>
          <p:cNvSpPr/>
          <p:nvPr/>
        </p:nvSpPr>
        <p:spPr>
          <a:xfrm>
            <a:off x="490609" y="356462"/>
            <a:ext cx="11319100" cy="6090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F07F2E-6C48-0459-A26D-EE036F399D76}"/>
              </a:ext>
            </a:extLst>
          </p:cNvPr>
          <p:cNvPicPr>
            <a:picLocks noChangeAspect="1"/>
          </p:cNvPicPr>
          <p:nvPr/>
        </p:nvPicPr>
        <p:blipFill>
          <a:blip r:embed="rId4"/>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23931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 name="Rectangle 1"/>
          <p:cNvSpPr/>
          <p:nvPr/>
        </p:nvSpPr>
        <p:spPr>
          <a:xfrm>
            <a:off x="490609" y="356462"/>
            <a:ext cx="11319100" cy="6090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8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8800"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A9D0E75-2648-8D5A-88A8-77B4408603D6}"/>
              </a:ext>
            </a:extLst>
          </p:cNvPr>
          <p:cNvSpPr txBox="1"/>
          <p:nvPr/>
        </p:nvSpPr>
        <p:spPr>
          <a:xfrm>
            <a:off x="249421" y="2447440"/>
            <a:ext cx="11693158" cy="165474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 bài đọc hôm nay em có cảm nhận gì về các lễ hội mùa xuân ở vùng cao?</a:t>
            </a:r>
            <a:endParaRPr lang="en-US" sz="36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03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00101" y="762704"/>
            <a:ext cx="10396000" cy="552379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ctr">
              <a:buFontTx/>
              <a:buChar char="-"/>
              <a:defRPr/>
            </a:pPr>
            <a:r>
              <a:rPr lang="en-GB" sz="3200" b="1" dirty="0" err="1">
                <a:solidFill>
                  <a:srgbClr val="FF0000"/>
                </a:solidFill>
                <a:latin typeface="Times New Roman" panose="02020603050405020304" pitchFamily="18" charset="0"/>
                <a:cs typeface="Times New Roman" panose="02020603050405020304" pitchFamily="18" charset="0"/>
              </a:rPr>
              <a:t>Cảm</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quý</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thầy</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cô</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đã</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ủng</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hộ</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bài</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soạn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điện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tử</a:t>
            </a:r>
            <a:r>
              <a:rPr lang="en-GB" sz="3200" b="1" dirty="0">
                <a:solidFill>
                  <a:srgbClr val="FF0000"/>
                </a:solidFill>
                <a:latin typeface="Times New Roman" panose="02020603050405020304" pitchFamily="18" charset="0"/>
                <a:cs typeface="Times New Roman" panose="02020603050405020304" pitchFamily="18" charset="0"/>
              </a:rPr>
              <a:t> 2,3,4</a:t>
            </a:r>
            <a:r>
              <a:rPr lang="vi-VN" sz="3200" b="1" dirty="0">
                <a:solidFill>
                  <a:srgbClr val="FF0000"/>
                </a:solidFill>
                <a:latin typeface="Times New Roman" panose="02020603050405020304" pitchFamily="18" charset="0"/>
                <a:cs typeface="Times New Roman" panose="02020603050405020304" pitchFamily="18" charset="0"/>
              </a:rPr>
              <a:t>,5</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của</a:t>
            </a:r>
            <a:r>
              <a:rPr lang="vi-VN" sz="3200" b="1" dirty="0">
                <a:solidFill>
                  <a:srgbClr val="FF0000"/>
                </a:solidFill>
                <a:latin typeface="Times New Roman" panose="02020603050405020304" pitchFamily="18" charset="0"/>
                <a:cs typeface="Times New Roman" panose="02020603050405020304" pitchFamily="18" charset="0"/>
              </a:rPr>
              <a:t> Hiền Trần.</a:t>
            </a:r>
            <a:r>
              <a:rPr lang="vi-VN" sz="3200" b="1" dirty="0">
                <a:solidFill>
                  <a:srgbClr val="0070C0"/>
                </a:solidFill>
                <a:latin typeface="Times New Roman" panose="02020603050405020304" pitchFamily="18" charset="0"/>
                <a:cs typeface="Times New Roman" panose="02020603050405020304" pitchFamily="18" charset="0"/>
              </a:rPr>
              <a:t> </a:t>
            </a:r>
          </a:p>
          <a:p>
            <a:pPr marL="457200" indent="-457200" algn="ctr">
              <a:buFontTx/>
              <a:buChar char="-"/>
              <a:defRPr/>
            </a:pPr>
            <a:r>
              <a:rPr lang="vi-VN" sz="3200" b="1" dirty="0">
                <a:solidFill>
                  <a:srgbClr val="0070C0"/>
                </a:solidFill>
                <a:latin typeface="Times New Roman" panose="02020603050405020304" pitchFamily="18" charset="0"/>
                <a:cs typeface="Times New Roman" panose="02020603050405020304" pitchFamily="18" charset="0"/>
              </a:rPr>
              <a:t>Em nhận soạn lẻ bài PPT lớp 2,3,4,5 các môn chủ nhiệm và Mĩ thuật Tiểu học , THCS.</a:t>
            </a:r>
            <a:endParaRPr lang="en-GB" sz="32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4000" dirty="0">
                <a:solidFill>
                  <a:srgbClr val="FF0000"/>
                </a:solidFill>
                <a:latin typeface="Times New Roman" panose="02020603050405020304" pitchFamily="18" charset="0"/>
                <a:cs typeface="Times New Roman" panose="02020603050405020304" pitchFamily="18" charset="0"/>
              </a:rPr>
              <a:t>. </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352108" y="4261698"/>
            <a:ext cx="10077357" cy="1836337"/>
          </a:xfrm>
          <a:prstGeom prst="rect">
            <a:avLst/>
          </a:prstGeom>
          <a:noFill/>
        </p:spPr>
        <p:txBody>
          <a:bodyPr wrap="square" rtlCol="0">
            <a:spAutoFit/>
          </a:bodyPr>
          <a:lstStyle/>
          <a:p>
            <a:pPr algn="ctr"/>
            <a:r>
              <a:rPr lang="vi-VN" sz="5333"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rPr>
              <a:t>ZALO: 0353095025</a:t>
            </a: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312" y="425450"/>
            <a:ext cx="2290614" cy="1723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20" y="4988349"/>
            <a:ext cx="1305366" cy="9967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799" y="4007832"/>
            <a:ext cx="1477302" cy="11720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976" y="425450"/>
            <a:ext cx="2165459" cy="16841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321" y="551370"/>
            <a:ext cx="1875799" cy="1432355"/>
          </a:xfrm>
          <a:prstGeom prst="rect">
            <a:avLst/>
          </a:prstGeom>
        </p:spPr>
      </p:pic>
    </p:spTree>
    <p:extLst>
      <p:ext uri="{BB962C8B-B14F-4D97-AF65-F5344CB8AC3E}">
        <p14:creationId xmlns:p14="http://schemas.microsoft.com/office/powerpoint/2010/main" val="1658893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0914" y="391886"/>
            <a:ext cx="11422743"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8FC563-EA9D-9C59-DA7C-8806B8B0A427}"/>
              </a:ext>
            </a:extLst>
          </p:cNvPr>
          <p:cNvPicPr>
            <a:picLocks noChangeAspect="1"/>
          </p:cNvPicPr>
          <p:nvPr/>
        </p:nvPicPr>
        <p:blipFill>
          <a:blip r:embed="rId2"/>
          <a:stretch>
            <a:fillRect/>
          </a:stretch>
        </p:blipFill>
        <p:spPr>
          <a:xfrm>
            <a:off x="711381" y="633830"/>
            <a:ext cx="4208780" cy="1571625"/>
          </a:xfrm>
          <a:prstGeom prst="rect">
            <a:avLst/>
          </a:prstGeom>
        </p:spPr>
      </p:pic>
      <p:sp>
        <p:nvSpPr>
          <p:cNvPr id="4"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65852" y="2076799"/>
            <a:ext cx="8912772"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4: </a:t>
            </a:r>
          </a:p>
          <a:p>
            <a:pPr algn="ctr" eaLnBrk="1" hangingPunct="1">
              <a:spcBef>
                <a:spcPts val="1350"/>
              </a:spcBef>
              <a:defRPr/>
            </a:pP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Hội</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xuân</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vùng</a:t>
            </a:r>
            <a:r>
              <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cao</a:t>
            </a:r>
            <a:endPar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145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5"/>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296159"/>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Google Shape;106;p2">
            <a:extLst>
              <a:ext uri="{FF2B5EF4-FFF2-40B4-BE49-F238E27FC236}">
                <a16:creationId xmlns:a16="http://schemas.microsoft.com/office/drawing/2014/main" id="{64262E71-C8A3-878F-AF30-96991837D6C0}"/>
              </a:ext>
            </a:extLst>
          </p:cNvPr>
          <p:cNvSpPr/>
          <p:nvPr/>
        </p:nvSpPr>
        <p:spPr>
          <a:xfrm>
            <a:off x="838200" y="106663"/>
            <a:ext cx="10233148" cy="725412"/>
          </a:xfrm>
          <a:prstGeom prst="roundRect">
            <a:avLst>
              <a:gd name="adj" fmla="val 7648"/>
            </a:avLst>
          </a:prstGeom>
          <a:noFill/>
          <a:ln>
            <a:noFill/>
          </a:ln>
        </p:spPr>
        <p:txBody>
          <a:bodyPr spcFirstLastPara="1" wrap="square" lIns="60950" tIns="30467" rIns="60950" bIns="30467" anchor="ctr" anchorCtr="0">
            <a:noAutofit/>
          </a:bodyPr>
          <a:lstStyle/>
          <a:p>
            <a:pPr algn="ctr">
              <a:lnSpc>
                <a:spcPct val="150000"/>
              </a:lnSpc>
              <a:buClr>
                <a:srgbClr val="000000"/>
              </a:buClr>
              <a:buFont typeface="Arial"/>
              <a:buNone/>
            </a:pPr>
            <a:r>
              <a:rPr lang="en-US" sz="4400" b="1" kern="0" dirty="0">
                <a:solidFill>
                  <a:srgbClr val="0070C0"/>
                </a:solidFill>
                <a:latin typeface="Times New Roman" panose="02020603050405020304" pitchFamily="18" charset="0"/>
                <a:cs typeface="Times New Roman" panose="02020603050405020304" pitchFamily="18" charset="0"/>
                <a:sym typeface="Arial"/>
              </a:rPr>
              <a:t>XEM VIDEO </a:t>
            </a:r>
            <a:endParaRPr lang="vi-VN" sz="4400" b="1" i="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10" name="vung ca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24795" y="794379"/>
            <a:ext cx="11074061" cy="5195664"/>
          </a:xfrm>
        </p:spPr>
      </p:pic>
      <p:sp>
        <p:nvSpPr>
          <p:cNvPr id="11" name="Rectangle 10"/>
          <p:cNvSpPr/>
          <p:nvPr/>
        </p:nvSpPr>
        <p:spPr>
          <a:xfrm>
            <a:off x="838200" y="7159170"/>
            <a:ext cx="6096000" cy="800219"/>
          </a:xfrm>
          <a:prstGeom prst="rect">
            <a:avLst/>
          </a:prstGeom>
        </p:spPr>
        <p:txBody>
          <a:bodyPr>
            <a:spAutoFit/>
          </a:bodyPr>
          <a:lstStyle/>
          <a:p>
            <a:pPr lvl="0" algn="ctr">
              <a:defRPr/>
            </a:pPr>
            <a:r>
              <a:rPr lang="vi-VN" b="1" dirty="0">
                <a:latin typeface="Calibri" panose="020F0502020204030204"/>
              </a:rPr>
              <a:t>VIDEO AI chủa cô Hiền Trần -T</a:t>
            </a:r>
            <a:r>
              <a:rPr lang="en-GB" b="1" dirty="0" err="1"/>
              <a:t>hầy</a:t>
            </a:r>
            <a:r>
              <a:rPr lang="en-GB" b="1" dirty="0"/>
              <a:t> </a:t>
            </a:r>
            <a:r>
              <a:rPr lang="en-GB" b="1" dirty="0" err="1"/>
              <a:t>cô</a:t>
            </a:r>
            <a:r>
              <a:rPr lang="en-GB" b="1" dirty="0"/>
              <a:t> </a:t>
            </a:r>
            <a:r>
              <a:rPr lang="en-GB" b="1" dirty="0" err="1"/>
              <a:t>liên</a:t>
            </a:r>
            <a:r>
              <a:rPr lang="vi-VN" b="1" dirty="0">
                <a:latin typeface="Calibri" panose="020F0502020204030204"/>
              </a:rPr>
              <a:t> hệ</a:t>
            </a:r>
            <a:r>
              <a:rPr lang="en-GB" b="1" dirty="0"/>
              <a:t> </a:t>
            </a:r>
            <a:endParaRPr lang="vi-VN" b="1" dirty="0">
              <a:latin typeface="Calibri" panose="020F0502020204030204"/>
            </a:endParaRPr>
          </a:p>
          <a:p>
            <a:pPr lvl="0" algn="ctr">
              <a:defRPr/>
            </a:pPr>
            <a:r>
              <a:rPr lang="en-GB" b="1" dirty="0">
                <a:solidFill>
                  <a:srgbClr val="0070C0"/>
                </a:solidFill>
              </a:rPr>
              <a:t>ZALO</a:t>
            </a:r>
            <a:r>
              <a:rPr lang="vi-VN" b="1" dirty="0">
                <a:solidFill>
                  <a:srgbClr val="0070C0"/>
                </a:solidFill>
                <a:latin typeface="Calibri" panose="020F0502020204030204"/>
              </a:rPr>
              <a:t> Duy nhất</a:t>
            </a:r>
            <a:r>
              <a:rPr lang="en-GB" b="1" dirty="0">
                <a:solidFill>
                  <a:srgbClr val="0070C0"/>
                </a:solidFill>
              </a:rPr>
              <a:t>  </a:t>
            </a:r>
            <a:r>
              <a:rPr lang="en-GB" sz="2800" b="1" dirty="0">
                <a:solidFill>
                  <a:srgbClr val="0070C0"/>
                </a:solidFill>
              </a:rPr>
              <a:t>SĐT: 035</a:t>
            </a:r>
            <a:r>
              <a:rPr lang="vi-VN" sz="2800" b="1" dirty="0">
                <a:solidFill>
                  <a:srgbClr val="0070C0"/>
                </a:solidFill>
                <a:latin typeface="Calibri" panose="020F0502020204030204"/>
              </a:rPr>
              <a:t>3095025</a:t>
            </a:r>
            <a:endParaRPr lang="en-US" sz="2800" b="1" dirty="0">
              <a:solidFill>
                <a:srgbClr val="0070C0"/>
              </a:solidFill>
            </a:endParaRPr>
          </a:p>
        </p:txBody>
      </p:sp>
    </p:spTree>
    <p:extLst>
      <p:ext uri="{BB962C8B-B14F-4D97-AF65-F5344CB8AC3E}">
        <p14:creationId xmlns:p14="http://schemas.microsoft.com/office/powerpoint/2010/main" val="18944477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0"/>
                </p:tgtEl>
              </p:cMediaNode>
            </p:vide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pic>
        <p:nvPicPr>
          <p:cNvPr id="8" name="Picture 7">
            <a:extLst>
              <a:ext uri="{FF2B5EF4-FFF2-40B4-BE49-F238E27FC236}">
                <a16:creationId xmlns:a16="http://schemas.microsoft.com/office/drawing/2014/main" id="{E8167FA4-E95F-5080-911B-6CA5A9FC65D2}"/>
              </a:ext>
            </a:extLst>
          </p:cNvPr>
          <p:cNvPicPr>
            <a:picLocks noChangeAspect="1"/>
          </p:cNvPicPr>
          <p:nvPr/>
        </p:nvPicPr>
        <p:blipFill>
          <a:blip r:embed="rId5"/>
          <a:stretch>
            <a:fillRect/>
          </a:stretch>
        </p:blipFill>
        <p:spPr>
          <a:xfrm>
            <a:off x="2250041" y="1030288"/>
            <a:ext cx="4438273" cy="1261981"/>
          </a:xfrm>
          <a:prstGeom prst="rect">
            <a:avLst/>
          </a:prstGeom>
        </p:spPr>
      </p:pic>
      <p:sp>
        <p:nvSpPr>
          <p:cNvPr id="9"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575093" y="2626914"/>
            <a:ext cx="8912772" cy="275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8000" b="1" dirty="0">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8000" b="1" dirty="0">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4: </a:t>
            </a:r>
          </a:p>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Hội</a:t>
            </a:r>
            <a:r>
              <a:rPr lang="en-US" sz="8000" b="1" dirty="0">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xuân</a:t>
            </a:r>
            <a:r>
              <a:rPr lang="en-US" sz="8000" b="1" dirty="0">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vùng</a:t>
            </a:r>
            <a:r>
              <a:rPr lang="en-US" sz="8000" b="1" dirty="0">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cao</a:t>
            </a:r>
            <a:endParaRPr lang="en-US" sz="8000" b="1" dirty="0">
              <a:solidFill>
                <a:srgbClr val="FF000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93135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400051" y="476250"/>
            <a:ext cx="1144905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B1309D-6588-EF2B-4968-A0C48F3DFCF4}"/>
              </a:ext>
            </a:extLst>
          </p:cNvPr>
          <p:cNvSpPr txBox="1"/>
          <p:nvPr/>
        </p:nvSpPr>
        <p:spPr>
          <a:xfrm>
            <a:off x="399393" y="476250"/>
            <a:ext cx="11792607" cy="6986528"/>
          </a:xfrm>
          <a:prstGeom prst="rect">
            <a:avLst/>
          </a:prstGeom>
          <a:noFill/>
        </p:spPr>
        <p:txBody>
          <a:bodyPr wrap="square">
            <a:spAutoFit/>
          </a:bodyPr>
          <a:lstStyle/>
          <a:p>
            <a:pPr indent="457200" algn="ctr"/>
            <a:r>
              <a:rPr lang="en-US" sz="3200" b="1" dirty="0" err="1">
                <a:solidFill>
                  <a:srgbClr val="002060"/>
                </a:solidFill>
                <a:latin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xuân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cao</a:t>
            </a:r>
            <a:endParaRPr lang="en-US" sz="3200" b="1" dirty="0">
              <a:solidFill>
                <a:srgbClr val="002060"/>
              </a:solidFill>
              <a:latin typeface="Times New Roman" panose="02020603050405020304" pitchFamily="18" charset="0"/>
              <a:cs typeface="Times New Roman" panose="02020603050405020304" pitchFamily="18" charset="0"/>
            </a:endParaRPr>
          </a:p>
          <a:p>
            <a:pPr indent="457200" algn="just"/>
            <a:endParaRPr lang="en-US" sz="3200" dirty="0">
              <a:solidFill>
                <a:srgbClr val="7030A0"/>
              </a:solidFill>
              <a:latin typeface="Times New Roman" panose="02020603050405020304" pitchFamily="18" charset="0"/>
              <a:cs typeface="Times New Roman" panose="02020603050405020304" pitchFamily="18" charset="0"/>
            </a:endParaRPr>
          </a:p>
          <a:p>
            <a:pPr indent="457200" algn="just"/>
            <a:r>
              <a:rPr lang="vi-VN" sz="3200" dirty="0">
                <a:solidFill>
                  <a:srgbClr val="7030A0"/>
                </a:solidFill>
                <a:latin typeface="Times New Roman" panose="02020603050405020304" pitchFamily="18" charset="0"/>
                <a:cs typeface="Times New Roman" panose="02020603050405020304" pitchFamily="18" charset="0"/>
              </a:rPr>
              <a:t>Xúng xính áo quần đẹp nhất</a:t>
            </a:r>
          </a:p>
          <a:p>
            <a:pPr indent="457200" algn="just"/>
            <a:r>
              <a:rPr lang="vi-VN" sz="3200" dirty="0">
                <a:solidFill>
                  <a:srgbClr val="7030A0"/>
                </a:solidFill>
                <a:latin typeface="Times New Roman" panose="02020603050405020304" pitchFamily="18" charset="0"/>
                <a:cs typeface="Times New Roman" panose="02020603050405020304" pitchFamily="18" charset="0"/>
              </a:rPr>
              <a:t>Hoa đào cười với sương đêm</a:t>
            </a:r>
          </a:p>
          <a:p>
            <a:pPr indent="457200" algn="just"/>
            <a:r>
              <a:rPr lang="vi-VN" sz="3200" dirty="0">
                <a:solidFill>
                  <a:srgbClr val="7030A0"/>
                </a:solidFill>
                <a:latin typeface="Times New Roman" panose="02020603050405020304" pitchFamily="18" charset="0"/>
                <a:cs typeface="Times New Roman" panose="02020603050405020304" pitchFamily="18" charset="0"/>
              </a:rPr>
              <a:t>Hương xuân ngồi trên khoé mắt</a:t>
            </a:r>
          </a:p>
          <a:p>
            <a:pPr indent="457200" algn="just"/>
            <a:r>
              <a:rPr lang="vi-VN" sz="3200" dirty="0">
                <a:solidFill>
                  <a:srgbClr val="7030A0"/>
                </a:solidFill>
                <a:latin typeface="Times New Roman" panose="02020603050405020304" pitchFamily="18" charset="0"/>
                <a:cs typeface="Times New Roman" panose="02020603050405020304" pitchFamily="18" charset="0"/>
              </a:rPr>
              <a:t>Nao nức hơn ngày chợ phiên.</a:t>
            </a:r>
            <a:endParaRPr lang="en-US" sz="3200" dirty="0">
              <a:solidFill>
                <a:srgbClr val="7030A0"/>
              </a:solidFill>
              <a:latin typeface="Times New Roman" panose="02020603050405020304" pitchFamily="18" charset="0"/>
              <a:cs typeface="Times New Roman" panose="02020603050405020304" pitchFamily="18" charset="0"/>
            </a:endParaRPr>
          </a:p>
          <a:p>
            <a:pPr indent="457200" algn="just"/>
            <a:endParaRPr lang="en-US" sz="3200" dirty="0">
              <a:solidFill>
                <a:srgbClr val="7030A0"/>
              </a:solidFill>
              <a:latin typeface="Times New Roman" panose="02020603050405020304" pitchFamily="18" charset="0"/>
              <a:cs typeface="Times New Roman" panose="02020603050405020304" pitchFamily="18" charset="0"/>
            </a:endParaRPr>
          </a:p>
          <a:p>
            <a:pPr indent="457200" algn="just"/>
            <a:r>
              <a:rPr lang="en-US" sz="3200"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Trẻ già bắt tay rất chặt</a:t>
            </a:r>
          </a:p>
          <a:p>
            <a:pPr indent="457200" algn="just"/>
            <a:r>
              <a:rPr lang="en-US" sz="3200"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Người Tày mở hội Lồng Tồng</a:t>
            </a:r>
          </a:p>
          <a:p>
            <a:pPr indent="457200" algn="just"/>
            <a:r>
              <a:rPr lang="en-US" sz="3200"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Mâm cỗ cúng trời khẩn đất</a:t>
            </a:r>
          </a:p>
          <a:p>
            <a:pPr indent="457200" algn="just"/>
            <a:r>
              <a:rPr lang="en-US" sz="3200" dirty="0">
                <a:solidFill>
                  <a:srgbClr val="7030A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Trống chiêng vang khắp cánh đồng.</a:t>
            </a:r>
            <a:endParaRPr lang="en-US" sz="3200" dirty="0">
              <a:solidFill>
                <a:srgbClr val="7030A0"/>
              </a:solidFill>
              <a:latin typeface="Times New Roman" panose="02020603050405020304" pitchFamily="18" charset="0"/>
              <a:cs typeface="Times New Roman" panose="02020603050405020304" pitchFamily="18" charset="0"/>
            </a:endParaRPr>
          </a:p>
          <a:p>
            <a:pPr indent="457200" algn="just"/>
            <a:endParaRPr lang="vi-VN" sz="2400" dirty="0">
              <a:solidFill>
                <a:srgbClr val="7030A0"/>
              </a:solidFill>
              <a:latin typeface="UTM Avo" panose="02040603050506020204" pitchFamily="18" charset="0"/>
              <a:cs typeface="Times New Roman" panose="02020603050405020304" pitchFamily="18" charset="0"/>
            </a:endParaRPr>
          </a:p>
          <a:p>
            <a:pPr indent="457200" algn="just"/>
            <a:endParaRPr lang="vi-VN" sz="2400" dirty="0">
              <a:solidFill>
                <a:srgbClr val="7030A0"/>
              </a:solidFill>
              <a:latin typeface="UTM Avo" panose="02040603050506020204" pitchFamily="18" charset="0"/>
              <a:cs typeface="Times New Roman" panose="02020603050405020304" pitchFamily="18" charset="0"/>
            </a:endParaRPr>
          </a:p>
          <a:p>
            <a:pPr indent="457200" algn="just"/>
            <a:r>
              <a:rPr lang="vi-VN" sz="2400" dirty="0">
                <a:solidFill>
                  <a:srgbClr val="7030A0"/>
                </a:solidFill>
                <a:latin typeface="UTM Avo" panose="02040603050506020204" pitchFamily="18" charset="0"/>
                <a:cs typeface="Times New Roman" panose="02020603050405020304" pitchFamily="18" charset="0"/>
              </a:rPr>
              <a:t> </a:t>
            </a:r>
          </a:p>
          <a:p>
            <a:pPr indent="457200" algn="just"/>
            <a:endParaRPr lang="vi-VN" sz="2400" dirty="0">
              <a:solidFill>
                <a:srgbClr val="7030A0"/>
              </a:solidFill>
              <a:latin typeface="UTM Avo" panose="02040603050506020204" pitchFamily="18" charset="0"/>
              <a:cs typeface="Times New Roman" panose="02020603050405020304" pitchFamily="18" charset="0"/>
            </a:endParaRPr>
          </a:p>
        </p:txBody>
      </p:sp>
      <p:sp>
        <p:nvSpPr>
          <p:cNvPr id="8" name="Rectangle 7"/>
          <p:cNvSpPr/>
          <p:nvPr/>
        </p:nvSpPr>
        <p:spPr>
          <a:xfrm>
            <a:off x="3006702" y="7991713"/>
            <a:ext cx="4519186" cy="369332"/>
          </a:xfrm>
          <a:prstGeom prst="rect">
            <a:avLst/>
          </a:prstGeom>
        </p:spPr>
        <p:txBody>
          <a:bodyPr wrap="none">
            <a:spAutoFit/>
          </a:bodyPr>
          <a:lstStyle/>
          <a:p>
            <a:r>
              <a:rPr lang="vi-VN" b="1" dirty="0"/>
              <a:t>Bài soan của hiền trần-zalo 0353095025</a:t>
            </a:r>
            <a:endParaRPr lang="en-US" b="1" dirty="0"/>
          </a:p>
        </p:txBody>
      </p:sp>
    </p:spTree>
    <p:extLst>
      <p:ext uri="{BB962C8B-B14F-4D97-AF65-F5344CB8AC3E}">
        <p14:creationId xmlns:p14="http://schemas.microsoft.com/office/powerpoint/2010/main" val="2905414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81000"/>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1C2DB0-49B6-27D6-88A6-30A9FC0D8B02}"/>
              </a:ext>
            </a:extLst>
          </p:cNvPr>
          <p:cNvSpPr txBox="1"/>
          <p:nvPr/>
        </p:nvSpPr>
        <p:spPr>
          <a:xfrm>
            <a:off x="1860474" y="669925"/>
            <a:ext cx="7903458" cy="5262979"/>
          </a:xfrm>
          <a:prstGeom prst="rect">
            <a:avLst/>
          </a:prstGeom>
          <a:noFill/>
        </p:spPr>
        <p:txBody>
          <a:bodyPr wrap="square">
            <a:spAutoFit/>
          </a:bodyPr>
          <a:lstStyle/>
          <a:p>
            <a:pPr algn="just"/>
            <a:r>
              <a:rPr lang="en-US" sz="2400" dirty="0">
                <a:solidFill>
                  <a:srgbClr val="7030A0"/>
                </a:solidFill>
                <a:latin typeface="UTM Avo" panose="02040603050506020204" pitchFamily="18" charset="0"/>
                <a:ea typeface="Calibri" panose="020F0502020204030204" pitchFamily="34"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Thoăn thoắt anh cấy, chị cấy</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Điệu Then, đàn tính ngất ngây</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Chúng em tung còn, đẩy gậy</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Ríu rít như chim gọi bầy.</a:t>
            </a:r>
            <a:endPar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 Nùng, người Dao, Sán Chỉ</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Cũng hân hoan hội xuống đồng</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Kéo co, chơi đu, hát lượn</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Hò reo ấm cả nắng hồng</a:t>
            </a:r>
            <a:endPar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Gió thơm rộn ràng về bản</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Ngỡ vui như tuổi lên mười</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Cái bụng hẹn năm sau đến</a:t>
            </a:r>
          </a:p>
          <a:p>
            <a:pPr algn="just"/>
            <a:r>
              <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Đúng mùa hoa núi bừng tươi.</a:t>
            </a:r>
            <a:endParaRPr lang="en-US"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666086" y="5988197"/>
            <a:ext cx="1676400" cy="369332"/>
          </a:xfrm>
          <a:prstGeom prst="rect">
            <a:avLst/>
          </a:prstGeom>
          <a:noFill/>
        </p:spPr>
        <p:txBody>
          <a:bodyPr wrap="square" rtlCol="0">
            <a:spAutoFit/>
          </a:bodyPr>
          <a:lstStyle/>
          <a:p>
            <a:r>
              <a:rPr lang="en-US" i="1" dirty="0">
                <a:solidFill>
                  <a:srgbClr val="7030A0"/>
                </a:solidFill>
                <a:latin typeface="UTM Avo" panose="02040603050506020204"/>
              </a:rPr>
              <a:t>HOÀI KHÁNH</a:t>
            </a:r>
          </a:p>
        </p:txBody>
      </p:sp>
    </p:spTree>
    <p:extLst>
      <p:ext uri="{BB962C8B-B14F-4D97-AF65-F5344CB8AC3E}">
        <p14:creationId xmlns:p14="http://schemas.microsoft.com/office/powerpoint/2010/main" val="1514614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81000"/>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351613" y="593889"/>
            <a:ext cx="7374476"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115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14363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28601" y="381000"/>
            <a:ext cx="11620500" cy="6191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4">
              <a:lumMod val="60000"/>
              <a:lumOff val="4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thoăn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thoắt</a:t>
            </a:r>
            <a:endParaRPr lang="en-US" altLang="vi-VN" sz="4800" dirty="0">
              <a:solidFill>
                <a:srgbClr val="0070C0"/>
              </a:solidFill>
              <a:latin typeface="UTM Avo" panose="02040603050506020204" pitchFamily="18" charset="0"/>
            </a:endParaRPr>
          </a:p>
        </p:txBody>
      </p:sp>
      <p:sp>
        <p:nvSpPr>
          <p:cNvPr id="10"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E8A2C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hân</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hoan</a:t>
            </a:r>
            <a:endParaRPr lang="en-US" altLang="vi-VN" sz="4800" dirty="0">
              <a:solidFill>
                <a:srgbClr val="0070C0"/>
              </a:solidFill>
              <a:latin typeface="UTM Avo" panose="02040603050506020204" pitchFamily="18" charset="0"/>
            </a:endParaRPr>
          </a:p>
        </p:txBody>
      </p:sp>
      <p:sp>
        <p:nvSpPr>
          <p:cNvPr id="11" name="Rectangle: Rounded Corners 8">
            <a:extLst>
              <a:ext uri="{FF2B5EF4-FFF2-40B4-BE49-F238E27FC236}">
                <a16:creationId xmlns:a16="http://schemas.microsoft.com/office/drawing/2014/main" id="{37916720-F050-D67B-D152-CD816F079156}"/>
              </a:ext>
            </a:extLst>
          </p:cNvPr>
          <p:cNvSpPr/>
          <p:nvPr/>
        </p:nvSpPr>
        <p:spPr>
          <a:xfrm>
            <a:off x="6486418" y="4798916"/>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6">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hát</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lượn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4430943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568</TotalTime>
  <Words>912</Words>
  <Application>Microsoft Office PowerPoint</Application>
  <PresentationFormat>Widescreen</PresentationFormat>
  <Paragraphs>83</Paragraphs>
  <Slides>26</Slides>
  <Notes>1</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Times New Roman</vt:lpstr>
      <vt:lpstr>UTM Avo</vt:lpstr>
      <vt:lpstr>UTM Bebas</vt:lpstr>
      <vt:lpstr>UTM Showcard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Phạm Hồng Mơ</cp:lastModifiedBy>
  <cp:revision>128</cp:revision>
  <dcterms:created xsi:type="dcterms:W3CDTF">2023-03-05T01:12:00Z</dcterms:created>
  <dcterms:modified xsi:type="dcterms:W3CDTF">2026-01-22T12:25:00Z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