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451" r:id="rId2"/>
    <p:sldId id="452" r:id="rId3"/>
    <p:sldId id="466" r:id="rId4"/>
    <p:sldId id="467" r:id="rId5"/>
    <p:sldId id="430" r:id="rId6"/>
    <p:sldId id="454" r:id="rId7"/>
    <p:sldId id="469" r:id="rId8"/>
    <p:sldId id="470" r:id="rId9"/>
    <p:sldId id="471" r:id="rId10"/>
    <p:sldId id="455" r:id="rId11"/>
    <p:sldId id="456" r:id="rId12"/>
    <p:sldId id="442" r:id="rId13"/>
    <p:sldId id="463" r:id="rId14"/>
    <p:sldId id="458" r:id="rId15"/>
    <p:sldId id="473" r:id="rId16"/>
    <p:sldId id="474" r:id="rId17"/>
    <p:sldId id="475" r:id="rId18"/>
    <p:sldId id="472" r:id="rId19"/>
    <p:sldId id="465" r:id="rId20"/>
    <p:sldId id="476" r:id="rId21"/>
    <p:sldId id="460" r:id="rId22"/>
    <p:sldId id="477" r:id="rId23"/>
    <p:sldId id="461" r:id="rId24"/>
    <p:sldId id="450" r:id="rId25"/>
    <p:sldId id="431" r:id="rId26"/>
  </p:sldIdLst>
  <p:sldSz cx="16276638" cy="9144000"/>
  <p:notesSz cx="6858000" cy="9144000"/>
  <p:custDataLst>
    <p:tags r:id="rId28"/>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3333FF"/>
    <a:srgbClr val="0000CC"/>
    <a:srgbClr val="FFCC66"/>
    <a:srgbClr val="FEDEEC"/>
    <a:srgbClr val="FDCFE3"/>
    <a:srgbClr val="FF7C80"/>
    <a:srgbClr val="FF0066"/>
    <a:srgbClr val="FF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92" autoAdjust="0"/>
    <p:restoredTop sz="99274" autoAdjust="0"/>
  </p:normalViewPr>
  <p:slideViewPr>
    <p:cSldViewPr>
      <p:cViewPr varScale="1">
        <p:scale>
          <a:sx n="52" d="100"/>
          <a:sy n="52" d="100"/>
        </p:scale>
        <p:origin x="172" y="7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wmf"/><Relationship Id="rId4" Type="http://schemas.openxmlformats.org/officeDocument/2006/relationships/image" Target="../media/image2.wmf"/></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14"/>
          <p:cNvSpPr txBox="1">
            <a:spLocks noChangeArrowheads="1"/>
          </p:cNvSpPr>
          <p:nvPr/>
        </p:nvSpPr>
        <p:spPr bwMode="auto">
          <a:xfrm>
            <a:off x="863443" y="3981768"/>
            <a:ext cx="14971075" cy="160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vi-VN"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trải nghiệm </a:t>
            </a:r>
          </a:p>
          <a:p>
            <a:pPr algn="ctr" eaLnBrk="1" hangingPunct="1">
              <a:spcBef>
                <a:spcPts val="1800"/>
              </a:spcBef>
              <a:defRPr/>
            </a:pPr>
            <a:r>
              <a:rPr lang="vi-VN"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GIÁO DỤC TUẦN CHỦ ĐỀ </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1" name="Text Box 17"/>
          <p:cNvSpPr txBox="1">
            <a:spLocks noChangeArrowheads="1"/>
          </p:cNvSpPr>
          <p:nvPr/>
        </p:nvSpPr>
        <p:spPr bwMode="auto">
          <a:xfrm>
            <a:off x="2347119" y="19050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6"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24900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2651920" y="2844800"/>
            <a:ext cx="11175999" cy="5689600"/>
          </a:xfrm>
          <a:prstGeom prst="rect">
            <a:avLst/>
          </a:prstGeom>
          <a:noFill/>
          <a:ln w="9525">
            <a:noFill/>
            <a:miter lim="800000"/>
            <a:headEnd/>
            <a:tailEnd/>
          </a:ln>
          <a:effectLst/>
        </p:spPr>
      </p:pic>
      <p:sp>
        <p:nvSpPr>
          <p:cNvPr id="8" name="TextBox 7"/>
          <p:cNvSpPr txBox="1"/>
          <p:nvPr/>
        </p:nvSpPr>
        <p:spPr>
          <a:xfrm>
            <a:off x="1229519" y="1727201"/>
            <a:ext cx="4876800" cy="584775"/>
          </a:xfrm>
          <a:prstGeom prst="rect">
            <a:avLst/>
          </a:prstGeom>
          <a:noFill/>
        </p:spPr>
        <p:txBody>
          <a:bodyPr wrap="square" rtlCol="0">
            <a:spAutoFit/>
          </a:bodyPr>
          <a:lstStyle/>
          <a:p>
            <a:pPr algn="ctr"/>
            <a:r>
              <a:rPr lang="en-US" sz="3200" b="1" dirty="0" err="1">
                <a:latin typeface="Times New Roman" pitchFamily="18" charset="0"/>
                <a:cs typeface="Times New Roman" pitchFamily="18" charset="0"/>
              </a:rPr>
              <a:t>Hoạt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động</a:t>
            </a:r>
            <a:r>
              <a:rPr lang="en-US" sz="3200" b="1" dirty="0">
                <a:latin typeface="Times New Roman" pitchFamily="18" charset="0"/>
                <a:cs typeface="Times New Roman" pitchFamily="18" charset="0"/>
              </a:rPr>
              <a:t> 1:</a:t>
            </a:r>
          </a:p>
        </p:txBody>
      </p:sp>
      <p:sp>
        <p:nvSpPr>
          <p:cNvPr id="9" name="TextBox 8"/>
          <p:cNvSpPr txBox="1"/>
          <p:nvPr/>
        </p:nvSpPr>
        <p:spPr>
          <a:xfrm>
            <a:off x="4683919" y="1727200"/>
            <a:ext cx="5283200" cy="584775"/>
          </a:xfrm>
          <a:prstGeom prst="rect">
            <a:avLst/>
          </a:prstGeom>
          <a:noFill/>
        </p:spPr>
        <p:txBody>
          <a:bodyPr wrap="square" rtlCol="0">
            <a:spAutoFit/>
          </a:bodyPr>
          <a:lstStyle/>
          <a:p>
            <a:pPr algn="ctr"/>
            <a:r>
              <a:rPr lang="en-US" sz="3200" b="1" dirty="0" err="1">
                <a:latin typeface="Times New Roman" pitchFamily="18" charset="0"/>
                <a:cs typeface="Times New Roman" pitchFamily="18" charset="0"/>
              </a:rPr>
              <a:t>Chia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sẻ</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ngày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em</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172078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to="" calcmode="lin" valueType="num">
                                      <p:cBhvr>
                                        <p:cTn id="7" dur="1" fill="hold"/>
                                        <p:tgtEl>
                                          <p:spTgt spid="205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2347119" y="1569855"/>
            <a:ext cx="11175999" cy="2336800"/>
          </a:xfrm>
          <a:prstGeom prst="rect">
            <a:avLst/>
          </a:prstGeom>
          <a:noFill/>
          <a:ln w="9525">
            <a:noFill/>
            <a:miter lim="800000"/>
            <a:headEnd/>
            <a:tailEnd/>
          </a:ln>
          <a:effectLst/>
        </p:spPr>
      </p:pic>
      <p:sp>
        <p:nvSpPr>
          <p:cNvPr id="8" name="TextBox 7"/>
          <p:cNvSpPr txBox="1"/>
          <p:nvPr/>
        </p:nvSpPr>
        <p:spPr>
          <a:xfrm>
            <a:off x="746919" y="875242"/>
            <a:ext cx="4876800" cy="584775"/>
          </a:xfrm>
          <a:prstGeom prst="rect">
            <a:avLst/>
          </a:prstGeom>
          <a:noFill/>
        </p:spPr>
        <p:txBody>
          <a:bodyPr wrap="square" rtlCol="0">
            <a:spAutoFit/>
          </a:bodyPr>
          <a:lstStyle/>
          <a:p>
            <a:pPr algn="ctr"/>
            <a:r>
              <a:rPr lang="en-US" sz="3200" b="1" dirty="0" err="1">
                <a:solidFill>
                  <a:srgbClr val="3333FF"/>
                </a:solidFill>
                <a:latin typeface="Times New Roman" pitchFamily="18" charset="0"/>
                <a:cs typeface="Times New Roman" pitchFamily="18" charset="0"/>
              </a:rPr>
              <a:t>Hoạt</a:t>
            </a:r>
            <a:r>
              <a:rPr lang="en-US" sz="3200" b="1" dirty="0">
                <a:solidFill>
                  <a:srgbClr val="3333FF"/>
                </a:solidFill>
                <a:latin typeface="Times New Roman" pitchFamily="18" charset="0"/>
                <a:cs typeface="Times New Roman" pitchFamily="18" charset="0"/>
              </a:rPr>
              <a:t> </a:t>
            </a:r>
            <a:r>
              <a:rPr lang="en-US" sz="3200" b="1" dirty="0" err="1">
                <a:solidFill>
                  <a:srgbClr val="3333FF"/>
                </a:solidFill>
                <a:latin typeface="Times New Roman" pitchFamily="18" charset="0"/>
                <a:cs typeface="Times New Roman" pitchFamily="18" charset="0"/>
              </a:rPr>
              <a:t>động</a:t>
            </a:r>
            <a:r>
              <a:rPr lang="en-US" sz="3200" b="1" dirty="0">
                <a:solidFill>
                  <a:srgbClr val="3333FF"/>
                </a:solidFill>
                <a:latin typeface="Times New Roman" pitchFamily="18" charset="0"/>
                <a:cs typeface="Times New Roman" pitchFamily="18" charset="0"/>
              </a:rPr>
              <a:t> 1:</a:t>
            </a:r>
          </a:p>
        </p:txBody>
      </p:sp>
      <p:sp>
        <p:nvSpPr>
          <p:cNvPr id="9" name="TextBox 8"/>
          <p:cNvSpPr txBox="1"/>
          <p:nvPr/>
        </p:nvSpPr>
        <p:spPr>
          <a:xfrm>
            <a:off x="5014119" y="869064"/>
            <a:ext cx="5283200" cy="584775"/>
          </a:xfrm>
          <a:prstGeom prst="rect">
            <a:avLst/>
          </a:prstGeom>
          <a:noFill/>
        </p:spPr>
        <p:txBody>
          <a:bodyPr wrap="square" rtlCol="0">
            <a:spAutoFit/>
          </a:bodyPr>
          <a:lstStyle/>
          <a:p>
            <a:pPr algn="ctr"/>
            <a:r>
              <a:rPr lang="en-US" sz="3200" b="1" dirty="0" err="1">
                <a:solidFill>
                  <a:srgbClr val="6600CC"/>
                </a:solidFill>
                <a:latin typeface="Times New Roman" pitchFamily="18" charset="0"/>
                <a:cs typeface="Times New Roman" pitchFamily="18" charset="0"/>
              </a:rPr>
              <a:t>Chia</a:t>
            </a:r>
            <a:r>
              <a:rPr lang="en-US" sz="3200" b="1" dirty="0">
                <a:solidFill>
                  <a:srgbClr val="6600CC"/>
                </a:solidFill>
                <a:latin typeface="Times New Roman" pitchFamily="18" charset="0"/>
                <a:cs typeface="Times New Roman" pitchFamily="18" charset="0"/>
              </a:rPr>
              <a:t> </a:t>
            </a:r>
            <a:r>
              <a:rPr lang="en-US" sz="3200" b="1" dirty="0" err="1">
                <a:solidFill>
                  <a:srgbClr val="6600CC"/>
                </a:solidFill>
                <a:latin typeface="Times New Roman" pitchFamily="18" charset="0"/>
                <a:cs typeface="Times New Roman" pitchFamily="18" charset="0"/>
              </a:rPr>
              <a:t>sẻ</a:t>
            </a:r>
            <a:r>
              <a:rPr lang="en-US" sz="3200" b="1" dirty="0">
                <a:solidFill>
                  <a:srgbClr val="6600CC"/>
                </a:solidFill>
                <a:latin typeface="Times New Roman" pitchFamily="18" charset="0"/>
                <a:cs typeface="Times New Roman" pitchFamily="18" charset="0"/>
              </a:rPr>
              <a:t> </a:t>
            </a:r>
            <a:r>
              <a:rPr lang="en-US" sz="3200" b="1" dirty="0" err="1">
                <a:solidFill>
                  <a:srgbClr val="6600CC"/>
                </a:solidFill>
                <a:latin typeface="Times New Roman" pitchFamily="18" charset="0"/>
                <a:cs typeface="Times New Roman" pitchFamily="18" charset="0"/>
              </a:rPr>
              <a:t>về</a:t>
            </a:r>
            <a:r>
              <a:rPr lang="en-US" sz="3200" b="1" dirty="0">
                <a:solidFill>
                  <a:srgbClr val="6600CC"/>
                </a:solidFill>
                <a:latin typeface="Times New Roman" pitchFamily="18" charset="0"/>
                <a:cs typeface="Times New Roman" pitchFamily="18" charset="0"/>
              </a:rPr>
              <a:t> </a:t>
            </a:r>
            <a:r>
              <a:rPr lang="en-US" sz="3200" b="1" dirty="0" err="1">
                <a:solidFill>
                  <a:srgbClr val="6600CC"/>
                </a:solidFill>
                <a:latin typeface="Times New Roman" pitchFamily="18" charset="0"/>
                <a:cs typeface="Times New Roman" pitchFamily="18" charset="0"/>
              </a:rPr>
              <a:t>một</a:t>
            </a:r>
            <a:r>
              <a:rPr lang="en-US" sz="3200" b="1" dirty="0">
                <a:solidFill>
                  <a:srgbClr val="6600CC"/>
                </a:solidFill>
                <a:latin typeface="Times New Roman" pitchFamily="18" charset="0"/>
                <a:cs typeface="Times New Roman" pitchFamily="18" charset="0"/>
              </a:rPr>
              <a:t> </a:t>
            </a:r>
            <a:r>
              <a:rPr lang="en-US" sz="3200" b="1" dirty="0" err="1">
                <a:solidFill>
                  <a:srgbClr val="6600CC"/>
                </a:solidFill>
                <a:latin typeface="Times New Roman" pitchFamily="18" charset="0"/>
                <a:cs typeface="Times New Roman" pitchFamily="18" charset="0"/>
              </a:rPr>
              <a:t>ngày</a:t>
            </a:r>
            <a:r>
              <a:rPr lang="en-US" sz="3200" b="1" dirty="0">
                <a:solidFill>
                  <a:srgbClr val="6600CC"/>
                </a:solidFill>
                <a:latin typeface="Times New Roman" pitchFamily="18" charset="0"/>
                <a:cs typeface="Times New Roman" pitchFamily="18" charset="0"/>
              </a:rPr>
              <a:t> </a:t>
            </a:r>
            <a:r>
              <a:rPr lang="en-US" sz="3200" b="1" dirty="0" err="1">
                <a:solidFill>
                  <a:srgbClr val="6600CC"/>
                </a:solidFill>
                <a:latin typeface="Times New Roman" pitchFamily="18" charset="0"/>
                <a:cs typeface="Times New Roman" pitchFamily="18" charset="0"/>
              </a:rPr>
              <a:t>của</a:t>
            </a:r>
            <a:r>
              <a:rPr lang="en-US" sz="3200" b="1" dirty="0">
                <a:solidFill>
                  <a:srgbClr val="6600CC"/>
                </a:solidFill>
                <a:latin typeface="Times New Roman" pitchFamily="18" charset="0"/>
                <a:cs typeface="Times New Roman" pitchFamily="18" charset="0"/>
              </a:rPr>
              <a:t> </a:t>
            </a:r>
            <a:r>
              <a:rPr lang="en-US" sz="3200" b="1" dirty="0" err="1">
                <a:solidFill>
                  <a:srgbClr val="6600CC"/>
                </a:solidFill>
                <a:latin typeface="Times New Roman" pitchFamily="18" charset="0"/>
                <a:cs typeface="Times New Roman" pitchFamily="18" charset="0"/>
              </a:rPr>
              <a:t>em</a:t>
            </a:r>
            <a:endParaRPr lang="en-US" sz="3200" b="1" dirty="0">
              <a:solidFill>
                <a:srgbClr val="6600CC"/>
              </a:solidFill>
              <a:latin typeface="Times New Roman" pitchFamily="18" charset="0"/>
              <a:cs typeface="Times New Roman" pitchFamily="18" charset="0"/>
            </a:endParaRPr>
          </a:p>
        </p:txBody>
      </p:sp>
      <p:sp>
        <p:nvSpPr>
          <p:cNvPr id="10" name="TextBox 9"/>
          <p:cNvSpPr txBox="1"/>
          <p:nvPr/>
        </p:nvSpPr>
        <p:spPr>
          <a:xfrm>
            <a:off x="1686718" y="3657600"/>
            <a:ext cx="12496800" cy="5262979"/>
          </a:xfrm>
          <a:prstGeom prst="rect">
            <a:avLst/>
          </a:prstGeom>
          <a:noFill/>
        </p:spPr>
        <p:txBody>
          <a:bodyPr wrap="square" rtlCol="0">
            <a:spAutoFit/>
          </a:bodyPr>
          <a:lstStyle/>
          <a:p>
            <a:pPr algn="just"/>
            <a:r>
              <a:rPr lang="nl-NL" sz="4800" dirty="0">
                <a:solidFill>
                  <a:srgbClr val="0000CC"/>
                </a:solidFill>
                <a:latin typeface="Times New Roman" panose="02020603050405020304" pitchFamily="18" charset="0"/>
                <a:cs typeface="Times New Roman" panose="02020603050405020304" pitchFamily="18" charset="0"/>
              </a:rPr>
              <a:t>Trong một ngày, mỗi người đều thực hiện nhiều công việc, hoạt động khác nhau. Để mỗi ngày trôi qua có ý nghĩa hơn, chúng ta nên làm nhiều việc có ích cho bản thân, gia đình, xã hội bằng cách sắp xếp các hoạt động, công việc theo một thời gian nhất định và cố gắng hoàn thành các công việc đó theo đúng kế hoạch.</a:t>
            </a:r>
            <a:endParaRPr lang="en-US" sz="48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24091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46919" y="1969141"/>
            <a:ext cx="11277600" cy="677108"/>
          </a:xfrm>
          <a:prstGeom prst="rect">
            <a:avLst/>
          </a:prstGeom>
        </p:spPr>
        <p:txBody>
          <a:bodyPr wrap="square">
            <a:spAutoFit/>
          </a:bodyPr>
          <a:lstStyle/>
          <a:p>
            <a:r>
              <a:rPr lang="en-US" sz="3800" b="1" u="sng" dirty="0">
                <a:solidFill>
                  <a:srgbClr val="FF0066"/>
                </a:solidFill>
                <a:latin typeface="Times New Roman" pitchFamily="18" charset="0"/>
                <a:cs typeface="Times New Roman" pitchFamily="18" charset="0"/>
              </a:rPr>
              <a:t>2. </a:t>
            </a:r>
            <a:r>
              <a:rPr lang="en-US" sz="3800" b="1" u="sng" dirty="0" err="1">
                <a:solidFill>
                  <a:srgbClr val="FF0066"/>
                </a:solidFill>
                <a:latin typeface="Times New Roman" pitchFamily="18" charset="0"/>
                <a:cs typeface="Times New Roman" pitchFamily="18" charset="0"/>
              </a:rPr>
              <a:t>Lập</a:t>
            </a:r>
            <a:r>
              <a:rPr lang="en-US" sz="3800" b="1" u="sng" dirty="0">
                <a:solidFill>
                  <a:srgbClr val="FF0066"/>
                </a:solidFill>
                <a:latin typeface="Times New Roman" pitchFamily="18" charset="0"/>
                <a:cs typeface="Times New Roman" pitchFamily="18" charset="0"/>
              </a:rPr>
              <a:t> </a:t>
            </a:r>
            <a:r>
              <a:rPr lang="en-US" sz="3800" b="1" u="sng" dirty="0" err="1">
                <a:solidFill>
                  <a:srgbClr val="FF0066"/>
                </a:solidFill>
                <a:latin typeface="Times New Roman" pitchFamily="18" charset="0"/>
                <a:cs typeface="Times New Roman" pitchFamily="18" charset="0"/>
              </a:rPr>
              <a:t>thời</a:t>
            </a:r>
            <a:r>
              <a:rPr lang="en-US" sz="3800" b="1" u="sng" dirty="0">
                <a:solidFill>
                  <a:srgbClr val="FF0066"/>
                </a:solidFill>
                <a:latin typeface="Times New Roman" pitchFamily="18" charset="0"/>
                <a:cs typeface="Times New Roman" pitchFamily="18" charset="0"/>
              </a:rPr>
              <a:t> </a:t>
            </a:r>
            <a:r>
              <a:rPr lang="en-US" sz="3800" b="1" u="sng" dirty="0" err="1">
                <a:solidFill>
                  <a:srgbClr val="FF0066"/>
                </a:solidFill>
                <a:latin typeface="Times New Roman" pitchFamily="18" charset="0"/>
                <a:cs typeface="Times New Roman" pitchFamily="18" charset="0"/>
              </a:rPr>
              <a:t>gian</a:t>
            </a:r>
            <a:r>
              <a:rPr lang="en-US" sz="3800" b="1" u="sng" dirty="0">
                <a:solidFill>
                  <a:srgbClr val="FF0066"/>
                </a:solidFill>
                <a:latin typeface="Times New Roman" pitchFamily="18" charset="0"/>
                <a:cs typeface="Times New Roman" pitchFamily="18" charset="0"/>
              </a:rPr>
              <a:t> </a:t>
            </a:r>
            <a:r>
              <a:rPr lang="en-US" sz="3800" b="1" u="sng" dirty="0" err="1">
                <a:solidFill>
                  <a:srgbClr val="FF0066"/>
                </a:solidFill>
                <a:latin typeface="Times New Roman" pitchFamily="18" charset="0"/>
                <a:cs typeface="Times New Roman" pitchFamily="18" charset="0"/>
              </a:rPr>
              <a:t>biểu</a:t>
            </a:r>
            <a:r>
              <a:rPr lang="en-US" sz="3800" b="1" u="sng" dirty="0">
                <a:solidFill>
                  <a:srgbClr val="FF0066"/>
                </a:solidFill>
                <a:latin typeface="Times New Roman" pitchFamily="18" charset="0"/>
                <a:cs typeface="Times New Roman" pitchFamily="18" charset="0"/>
              </a:rPr>
              <a:t>.</a:t>
            </a:r>
          </a:p>
        </p:txBody>
      </p:sp>
      <p:sp>
        <p:nvSpPr>
          <p:cNvPr id="2" name="AutoShape 2" descr="Bật mí những ý tưởng trang trí lớp học cấp 3 đẹp và độc đ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4C64C8C2-5E29-4E74-893D-3DC58C58C24D}"/>
              </a:ext>
            </a:extLst>
          </p:cNvPr>
          <p:cNvPicPr>
            <a:picLocks noChangeAspect="1"/>
          </p:cNvPicPr>
          <p:nvPr/>
        </p:nvPicPr>
        <p:blipFill>
          <a:blip r:embed="rId2"/>
          <a:stretch>
            <a:fillRect/>
          </a:stretch>
        </p:blipFill>
        <p:spPr>
          <a:xfrm>
            <a:off x="7757319" y="1999621"/>
            <a:ext cx="7068409" cy="6204006"/>
          </a:xfrm>
          <a:prstGeom prst="rect">
            <a:avLst/>
          </a:prstGeom>
        </p:spPr>
      </p:pic>
      <p:sp>
        <p:nvSpPr>
          <p:cNvPr id="6" name="TextBox 5">
            <a:extLst>
              <a:ext uri="{FF2B5EF4-FFF2-40B4-BE49-F238E27FC236}">
                <a16:creationId xmlns:a16="http://schemas.microsoft.com/office/drawing/2014/main" id="{1E1F0369-7036-406C-9F85-BAC5F531D4AA}"/>
              </a:ext>
            </a:extLst>
          </p:cNvPr>
          <p:cNvSpPr txBox="1"/>
          <p:nvPr/>
        </p:nvSpPr>
        <p:spPr>
          <a:xfrm>
            <a:off x="929958" y="2934573"/>
            <a:ext cx="6477000" cy="1200329"/>
          </a:xfrm>
          <a:prstGeom prst="rect">
            <a:avLst/>
          </a:prstGeom>
          <a:noFill/>
        </p:spPr>
        <p:txBody>
          <a:bodyPr wrap="square" rtlCol="0">
            <a:spAutoFit/>
          </a:bodyPr>
          <a:lstStyle/>
          <a:p>
            <a:pPr algn="just"/>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Lập</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thời</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gian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biểu</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các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hoạt</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động</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của</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em</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theo</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mẫu</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gợi</a:t>
            </a:r>
            <a:r>
              <a:rPr lang="en-US" sz="3600" dirty="0">
                <a:solidFill>
                  <a:srgbClr val="0000FF"/>
                </a:solidFill>
                <a:latin typeface="Times New Roman" pitchFamily="18" charset="0"/>
                <a:cs typeface="Times New Roman" pitchFamily="18" charset="0"/>
              </a:rPr>
              <a:t> ý </a:t>
            </a:r>
            <a:r>
              <a:rPr lang="en-US" sz="3600" dirty="0" err="1">
                <a:solidFill>
                  <a:srgbClr val="0000FF"/>
                </a:solidFill>
                <a:latin typeface="Times New Roman" pitchFamily="18" charset="0"/>
                <a:cs typeface="Times New Roman" pitchFamily="18" charset="0"/>
              </a:rPr>
              <a:t>sau</a:t>
            </a:r>
            <a:r>
              <a:rPr lang="en-US" sz="36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0265268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585119" y="1837568"/>
            <a:ext cx="12877800" cy="472437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1"/>
            <a:r>
              <a:rPr lang="vi-VN" sz="4800" dirty="0" smtClean="0">
                <a:solidFill>
                  <a:srgbClr val="FF0000"/>
                </a:solidFill>
                <a:latin typeface="Times New Roman" panose="02020603050405020304" pitchFamily="18" charset="0"/>
                <a:cs typeface="Times New Roman" panose="02020603050405020304" pitchFamily="18" charset="0"/>
              </a:rPr>
              <a:t>Bước 1: Liệt kê các hoạt động trong ngày</a:t>
            </a:r>
          </a:p>
          <a:p>
            <a:pPr lvl="1"/>
            <a:r>
              <a:rPr lang="vi-VN" sz="4800" dirty="0" smtClean="0">
                <a:solidFill>
                  <a:srgbClr val="0000CC"/>
                </a:solidFill>
                <a:latin typeface="Times New Roman" panose="02020603050405020304" pitchFamily="18" charset="0"/>
                <a:cs typeface="Times New Roman" panose="02020603050405020304" pitchFamily="18" charset="0"/>
              </a:rPr>
              <a:t>Ví dụ: Thức dậy, vệ sinh cá nhân</a:t>
            </a:r>
          </a:p>
          <a:p>
            <a:pPr lvl="1"/>
            <a:r>
              <a:rPr lang="en-US" sz="4800" dirty="0" err="1" smtClean="0">
                <a:solidFill>
                  <a:srgbClr val="0000CC"/>
                </a:solidFill>
                <a:latin typeface="Times New Roman" panose="02020603050405020304" pitchFamily="18" charset="0"/>
                <a:cs typeface="Times New Roman" panose="02020603050405020304" pitchFamily="18" charset="0"/>
              </a:rPr>
              <a:t>Học</a:t>
            </a:r>
            <a:r>
              <a:rPr lang="en-US" sz="4800" dirty="0" smtClean="0">
                <a:solidFill>
                  <a:srgbClr val="0000CC"/>
                </a:solidFill>
                <a:latin typeface="Times New Roman" panose="02020603050405020304" pitchFamily="18" charset="0"/>
                <a:cs typeface="Times New Roman" panose="02020603050405020304" pitchFamily="18" charset="0"/>
              </a:rPr>
              <a:t> </a:t>
            </a:r>
            <a:r>
              <a:rPr lang="en-US" sz="4800" dirty="0" err="1">
                <a:solidFill>
                  <a:srgbClr val="0000CC"/>
                </a:solidFill>
                <a:latin typeface="Times New Roman" panose="02020603050405020304" pitchFamily="18" charset="0"/>
                <a:cs typeface="Times New Roman" panose="02020603050405020304" pitchFamily="18" charset="0"/>
              </a:rPr>
              <a:t>tập</a:t>
            </a:r>
            <a:r>
              <a:rPr lang="en-US" sz="4800" dirty="0">
                <a:solidFill>
                  <a:srgbClr val="0000CC"/>
                </a:solidFill>
                <a:latin typeface="Times New Roman" panose="02020603050405020304" pitchFamily="18" charset="0"/>
                <a:cs typeface="Times New Roman" panose="02020603050405020304" pitchFamily="18" charset="0"/>
              </a:rPr>
              <a:t> (ở </a:t>
            </a:r>
            <a:r>
              <a:rPr lang="en-US" sz="4800" dirty="0" err="1">
                <a:solidFill>
                  <a:srgbClr val="0000CC"/>
                </a:solidFill>
                <a:latin typeface="Times New Roman" panose="02020603050405020304" pitchFamily="18" charset="0"/>
                <a:cs typeface="Times New Roman" panose="02020603050405020304" pitchFamily="18" charset="0"/>
              </a:rPr>
              <a:t>trường</a:t>
            </a:r>
            <a:r>
              <a:rPr lang="en-US" sz="4800" dirty="0">
                <a:solidFill>
                  <a:srgbClr val="0000CC"/>
                </a:solidFill>
                <a:latin typeface="Times New Roman" panose="02020603050405020304" pitchFamily="18" charset="0"/>
                <a:cs typeface="Times New Roman" panose="02020603050405020304" pitchFamily="18" charset="0"/>
              </a:rPr>
              <a:t>, ở </a:t>
            </a:r>
            <a:r>
              <a:rPr lang="en-US" sz="4800" dirty="0" err="1">
                <a:solidFill>
                  <a:srgbClr val="0000CC"/>
                </a:solidFill>
                <a:latin typeface="Times New Roman" panose="02020603050405020304" pitchFamily="18" charset="0"/>
                <a:cs typeface="Times New Roman" panose="02020603050405020304" pitchFamily="18" charset="0"/>
              </a:rPr>
              <a:t>nhà</a:t>
            </a:r>
            <a:r>
              <a:rPr lang="en-US" sz="4800" dirty="0">
                <a:solidFill>
                  <a:srgbClr val="0000CC"/>
                </a:solidFill>
                <a:latin typeface="Times New Roman" panose="02020603050405020304" pitchFamily="18" charset="0"/>
                <a:cs typeface="Times New Roman" panose="02020603050405020304" pitchFamily="18" charset="0"/>
              </a:rPr>
              <a:t>).</a:t>
            </a:r>
          </a:p>
          <a:p>
            <a:pPr lvl="1"/>
            <a:r>
              <a:rPr lang="en-US" sz="4800" dirty="0" err="1">
                <a:solidFill>
                  <a:srgbClr val="0000CC"/>
                </a:solidFill>
                <a:latin typeface="Times New Roman" panose="02020603050405020304" pitchFamily="18" charset="0"/>
                <a:cs typeface="Times New Roman" panose="02020603050405020304" pitchFamily="18" charset="0"/>
              </a:rPr>
              <a:t>Sinh</a:t>
            </a:r>
            <a:r>
              <a:rPr lang="en-US" sz="4800" dirty="0">
                <a:solidFill>
                  <a:srgbClr val="0000CC"/>
                </a:solidFill>
                <a:latin typeface="Times New Roman" panose="02020603050405020304" pitchFamily="18" charset="0"/>
                <a:cs typeface="Times New Roman" panose="02020603050405020304" pitchFamily="18" charset="0"/>
              </a:rPr>
              <a:t> </a:t>
            </a:r>
            <a:r>
              <a:rPr lang="en-US" sz="4800" dirty="0" err="1">
                <a:solidFill>
                  <a:srgbClr val="0000CC"/>
                </a:solidFill>
                <a:latin typeface="Times New Roman" panose="02020603050405020304" pitchFamily="18" charset="0"/>
                <a:cs typeface="Times New Roman" panose="02020603050405020304" pitchFamily="18" charset="0"/>
              </a:rPr>
              <a:t>hoạt</a:t>
            </a:r>
            <a:r>
              <a:rPr lang="en-US" sz="4800" dirty="0">
                <a:solidFill>
                  <a:srgbClr val="0000CC"/>
                </a:solidFill>
                <a:latin typeface="Times New Roman" panose="02020603050405020304" pitchFamily="18" charset="0"/>
                <a:cs typeface="Times New Roman" panose="02020603050405020304" pitchFamily="18" charset="0"/>
              </a:rPr>
              <a:t> (</a:t>
            </a:r>
            <a:r>
              <a:rPr lang="en-US" sz="4800" dirty="0" err="1">
                <a:solidFill>
                  <a:srgbClr val="0000CC"/>
                </a:solidFill>
                <a:latin typeface="Times New Roman" panose="02020603050405020304" pitchFamily="18" charset="0"/>
                <a:cs typeface="Times New Roman" panose="02020603050405020304" pitchFamily="18" charset="0"/>
              </a:rPr>
              <a:t>ăn</a:t>
            </a:r>
            <a:r>
              <a:rPr lang="en-US" sz="4800" dirty="0">
                <a:solidFill>
                  <a:srgbClr val="0000CC"/>
                </a:solidFill>
                <a:latin typeface="Times New Roman" panose="02020603050405020304" pitchFamily="18" charset="0"/>
                <a:cs typeface="Times New Roman" panose="02020603050405020304" pitchFamily="18" charset="0"/>
              </a:rPr>
              <a:t>, </a:t>
            </a:r>
            <a:r>
              <a:rPr lang="en-US" sz="4800" dirty="0" err="1">
                <a:solidFill>
                  <a:srgbClr val="0000CC"/>
                </a:solidFill>
                <a:latin typeface="Times New Roman" panose="02020603050405020304" pitchFamily="18" charset="0"/>
                <a:cs typeface="Times New Roman" panose="02020603050405020304" pitchFamily="18" charset="0"/>
              </a:rPr>
              <a:t>ngủ</a:t>
            </a:r>
            <a:r>
              <a:rPr lang="en-US" sz="4800" dirty="0">
                <a:solidFill>
                  <a:srgbClr val="0000CC"/>
                </a:solidFill>
                <a:latin typeface="Times New Roman" panose="02020603050405020304" pitchFamily="18" charset="0"/>
                <a:cs typeface="Times New Roman" panose="02020603050405020304" pitchFamily="18" charset="0"/>
              </a:rPr>
              <a:t>, </a:t>
            </a:r>
            <a:r>
              <a:rPr lang="en-US" sz="4800" dirty="0" err="1">
                <a:solidFill>
                  <a:srgbClr val="0000CC"/>
                </a:solidFill>
                <a:latin typeface="Times New Roman" panose="02020603050405020304" pitchFamily="18" charset="0"/>
                <a:cs typeface="Times New Roman" panose="02020603050405020304" pitchFamily="18" charset="0"/>
              </a:rPr>
              <a:t>vệ</a:t>
            </a:r>
            <a:r>
              <a:rPr lang="en-US" sz="4800" dirty="0">
                <a:solidFill>
                  <a:srgbClr val="0000CC"/>
                </a:solidFill>
                <a:latin typeface="Times New Roman" panose="02020603050405020304" pitchFamily="18" charset="0"/>
                <a:cs typeface="Times New Roman" panose="02020603050405020304" pitchFamily="18" charset="0"/>
              </a:rPr>
              <a:t> </a:t>
            </a:r>
            <a:r>
              <a:rPr lang="en-US" sz="4800" dirty="0" err="1">
                <a:solidFill>
                  <a:srgbClr val="0000CC"/>
                </a:solidFill>
                <a:latin typeface="Times New Roman" panose="02020603050405020304" pitchFamily="18" charset="0"/>
                <a:cs typeface="Times New Roman" panose="02020603050405020304" pitchFamily="18" charset="0"/>
              </a:rPr>
              <a:t>sinh</a:t>
            </a:r>
            <a:r>
              <a:rPr lang="en-US" sz="4800" dirty="0">
                <a:solidFill>
                  <a:srgbClr val="0000CC"/>
                </a:solidFill>
                <a:latin typeface="Times New Roman" panose="02020603050405020304" pitchFamily="18" charset="0"/>
                <a:cs typeface="Times New Roman" panose="02020603050405020304" pitchFamily="18" charset="0"/>
              </a:rPr>
              <a:t> </a:t>
            </a:r>
            <a:r>
              <a:rPr lang="en-US" sz="4800" dirty="0" err="1">
                <a:solidFill>
                  <a:srgbClr val="0000CC"/>
                </a:solidFill>
                <a:latin typeface="Times New Roman" panose="02020603050405020304" pitchFamily="18" charset="0"/>
                <a:cs typeface="Times New Roman" panose="02020603050405020304" pitchFamily="18" charset="0"/>
              </a:rPr>
              <a:t>cá</a:t>
            </a:r>
            <a:r>
              <a:rPr lang="en-US" sz="4800" dirty="0">
                <a:solidFill>
                  <a:srgbClr val="0000CC"/>
                </a:solidFill>
                <a:latin typeface="Times New Roman" panose="02020603050405020304" pitchFamily="18" charset="0"/>
                <a:cs typeface="Times New Roman" panose="02020603050405020304" pitchFamily="18" charset="0"/>
              </a:rPr>
              <a:t> </a:t>
            </a:r>
            <a:r>
              <a:rPr lang="en-US" sz="4800" dirty="0" err="1">
                <a:solidFill>
                  <a:srgbClr val="0000CC"/>
                </a:solidFill>
                <a:latin typeface="Times New Roman" panose="02020603050405020304" pitchFamily="18" charset="0"/>
                <a:cs typeface="Times New Roman" panose="02020603050405020304" pitchFamily="18" charset="0"/>
              </a:rPr>
              <a:t>nhân</a:t>
            </a:r>
            <a:r>
              <a:rPr lang="en-US" sz="4800" dirty="0">
                <a:solidFill>
                  <a:srgbClr val="0000CC"/>
                </a:solidFill>
                <a:latin typeface="Times New Roman" panose="02020603050405020304" pitchFamily="18" charset="0"/>
                <a:cs typeface="Times New Roman" panose="02020603050405020304" pitchFamily="18" charset="0"/>
              </a:rPr>
              <a:t>).</a:t>
            </a:r>
          </a:p>
          <a:p>
            <a:pPr lvl="1"/>
            <a:r>
              <a:rPr lang="en-US" sz="4800" dirty="0" err="1">
                <a:solidFill>
                  <a:srgbClr val="0000CC"/>
                </a:solidFill>
                <a:latin typeface="Times New Roman" panose="02020603050405020304" pitchFamily="18" charset="0"/>
                <a:cs typeface="Times New Roman" panose="02020603050405020304" pitchFamily="18" charset="0"/>
              </a:rPr>
              <a:t>Giải</a:t>
            </a:r>
            <a:r>
              <a:rPr lang="en-US" sz="4800" dirty="0">
                <a:solidFill>
                  <a:srgbClr val="0000CC"/>
                </a:solidFill>
                <a:latin typeface="Times New Roman" panose="02020603050405020304" pitchFamily="18" charset="0"/>
                <a:cs typeface="Times New Roman" panose="02020603050405020304" pitchFamily="18" charset="0"/>
              </a:rPr>
              <a:t> </a:t>
            </a:r>
            <a:r>
              <a:rPr lang="en-US" sz="4800" dirty="0" err="1">
                <a:solidFill>
                  <a:srgbClr val="0000CC"/>
                </a:solidFill>
                <a:latin typeface="Times New Roman" panose="02020603050405020304" pitchFamily="18" charset="0"/>
                <a:cs typeface="Times New Roman" panose="02020603050405020304" pitchFamily="18" charset="0"/>
              </a:rPr>
              <a:t>trí</a:t>
            </a:r>
            <a:r>
              <a:rPr lang="en-US" sz="4800" dirty="0">
                <a:solidFill>
                  <a:srgbClr val="0000CC"/>
                </a:solidFill>
                <a:latin typeface="Times New Roman" panose="02020603050405020304" pitchFamily="18" charset="0"/>
                <a:cs typeface="Times New Roman" panose="02020603050405020304" pitchFamily="18" charset="0"/>
              </a:rPr>
              <a:t> (</a:t>
            </a:r>
            <a:r>
              <a:rPr lang="en-US" sz="4800" dirty="0" err="1">
                <a:solidFill>
                  <a:srgbClr val="0000CC"/>
                </a:solidFill>
                <a:latin typeface="Times New Roman" panose="02020603050405020304" pitchFamily="18" charset="0"/>
                <a:cs typeface="Times New Roman" panose="02020603050405020304" pitchFamily="18" charset="0"/>
              </a:rPr>
              <a:t>chơi</a:t>
            </a:r>
            <a:r>
              <a:rPr lang="en-US" sz="4800" dirty="0">
                <a:solidFill>
                  <a:srgbClr val="0000CC"/>
                </a:solidFill>
                <a:latin typeface="Times New Roman" panose="02020603050405020304" pitchFamily="18" charset="0"/>
                <a:cs typeface="Times New Roman" panose="02020603050405020304" pitchFamily="18" charset="0"/>
              </a:rPr>
              <a:t>, </a:t>
            </a:r>
            <a:r>
              <a:rPr lang="en-US" sz="4800" dirty="0" err="1">
                <a:solidFill>
                  <a:srgbClr val="0000CC"/>
                </a:solidFill>
                <a:latin typeface="Times New Roman" panose="02020603050405020304" pitchFamily="18" charset="0"/>
                <a:cs typeface="Times New Roman" panose="02020603050405020304" pitchFamily="18" charset="0"/>
              </a:rPr>
              <a:t>thể</a:t>
            </a:r>
            <a:r>
              <a:rPr lang="en-US" sz="4800" dirty="0">
                <a:solidFill>
                  <a:srgbClr val="0000CC"/>
                </a:solidFill>
                <a:latin typeface="Times New Roman" panose="02020603050405020304" pitchFamily="18" charset="0"/>
                <a:cs typeface="Times New Roman" panose="02020603050405020304" pitchFamily="18" charset="0"/>
              </a:rPr>
              <a:t> </a:t>
            </a:r>
            <a:r>
              <a:rPr lang="en-US" sz="4800" dirty="0" err="1">
                <a:solidFill>
                  <a:srgbClr val="0000CC"/>
                </a:solidFill>
                <a:latin typeface="Times New Roman" panose="02020603050405020304" pitchFamily="18" charset="0"/>
                <a:cs typeface="Times New Roman" panose="02020603050405020304" pitchFamily="18" charset="0"/>
              </a:rPr>
              <a:t>thao</a:t>
            </a:r>
            <a:r>
              <a:rPr lang="en-US" sz="4800" dirty="0">
                <a:solidFill>
                  <a:srgbClr val="0000CC"/>
                </a:solidFill>
                <a:latin typeface="Times New Roman" panose="02020603050405020304" pitchFamily="18" charset="0"/>
                <a:cs typeface="Times New Roman" panose="02020603050405020304" pitchFamily="18" charset="0"/>
              </a:rPr>
              <a:t>, </a:t>
            </a:r>
            <a:r>
              <a:rPr lang="en-US" sz="4800" dirty="0" err="1">
                <a:solidFill>
                  <a:srgbClr val="0000CC"/>
                </a:solidFill>
                <a:latin typeface="Times New Roman" panose="02020603050405020304" pitchFamily="18" charset="0"/>
                <a:cs typeface="Times New Roman" panose="02020603050405020304" pitchFamily="18" charset="0"/>
              </a:rPr>
              <a:t>xem</a:t>
            </a:r>
            <a:r>
              <a:rPr lang="en-US" sz="4800" dirty="0">
                <a:solidFill>
                  <a:srgbClr val="0000CC"/>
                </a:solidFill>
                <a:latin typeface="Times New Roman" panose="02020603050405020304" pitchFamily="18" charset="0"/>
                <a:cs typeface="Times New Roman" panose="02020603050405020304" pitchFamily="18" charset="0"/>
              </a:rPr>
              <a:t> </a:t>
            </a:r>
            <a:r>
              <a:rPr lang="en-US" sz="4800" dirty="0" err="1">
                <a:solidFill>
                  <a:srgbClr val="0000CC"/>
                </a:solidFill>
                <a:latin typeface="Times New Roman" panose="02020603050405020304" pitchFamily="18" charset="0"/>
                <a:cs typeface="Times New Roman" panose="02020603050405020304" pitchFamily="18" charset="0"/>
              </a:rPr>
              <a:t>tivi</a:t>
            </a:r>
            <a:r>
              <a:rPr lang="en-US" sz="4800" dirty="0">
                <a:solidFill>
                  <a:srgbClr val="0000CC"/>
                </a:solidFill>
                <a:latin typeface="Times New Roman" panose="02020603050405020304" pitchFamily="18" charset="0"/>
                <a:cs typeface="Times New Roman" panose="02020603050405020304" pitchFamily="18" charset="0"/>
              </a:rPr>
              <a:t>…).</a:t>
            </a:r>
          </a:p>
          <a:p>
            <a:pPr lvl="1"/>
            <a:r>
              <a:rPr lang="en-US" sz="4800" dirty="0" err="1">
                <a:solidFill>
                  <a:srgbClr val="0000CC"/>
                </a:solidFill>
                <a:latin typeface="Times New Roman" panose="02020603050405020304" pitchFamily="18" charset="0"/>
                <a:cs typeface="Times New Roman" panose="02020603050405020304" pitchFamily="18" charset="0"/>
              </a:rPr>
              <a:t>Việc</a:t>
            </a:r>
            <a:r>
              <a:rPr lang="en-US" sz="4800" dirty="0">
                <a:solidFill>
                  <a:srgbClr val="0000CC"/>
                </a:solidFill>
                <a:latin typeface="Times New Roman" panose="02020603050405020304" pitchFamily="18" charset="0"/>
                <a:cs typeface="Times New Roman" panose="02020603050405020304" pitchFamily="18" charset="0"/>
              </a:rPr>
              <a:t> </a:t>
            </a:r>
            <a:r>
              <a:rPr lang="en-US" sz="4800" dirty="0" err="1">
                <a:solidFill>
                  <a:srgbClr val="0000CC"/>
                </a:solidFill>
                <a:latin typeface="Times New Roman" panose="02020603050405020304" pitchFamily="18" charset="0"/>
                <a:cs typeface="Times New Roman" panose="02020603050405020304" pitchFamily="18" charset="0"/>
              </a:rPr>
              <a:t>gia</a:t>
            </a:r>
            <a:r>
              <a:rPr lang="en-US" sz="4800" dirty="0">
                <a:solidFill>
                  <a:srgbClr val="0000CC"/>
                </a:solidFill>
                <a:latin typeface="Times New Roman" panose="02020603050405020304" pitchFamily="18" charset="0"/>
                <a:cs typeface="Times New Roman" panose="02020603050405020304" pitchFamily="18" charset="0"/>
              </a:rPr>
              <a:t> </a:t>
            </a:r>
            <a:r>
              <a:rPr lang="en-US" sz="4800" dirty="0" err="1">
                <a:solidFill>
                  <a:srgbClr val="0000CC"/>
                </a:solidFill>
                <a:latin typeface="Times New Roman" panose="02020603050405020304" pitchFamily="18" charset="0"/>
                <a:cs typeface="Times New Roman" panose="02020603050405020304" pitchFamily="18" charset="0"/>
              </a:rPr>
              <a:t>đình</a:t>
            </a:r>
            <a:r>
              <a:rPr lang="en-US" sz="4800" dirty="0">
                <a:solidFill>
                  <a:srgbClr val="0000CC"/>
                </a:solidFill>
                <a:latin typeface="Times New Roman" panose="02020603050405020304" pitchFamily="18" charset="0"/>
                <a:cs typeface="Times New Roman" panose="02020603050405020304" pitchFamily="18" charset="0"/>
              </a:rPr>
              <a:t> (</a:t>
            </a:r>
            <a:r>
              <a:rPr lang="en-US" sz="4800" dirty="0" err="1">
                <a:solidFill>
                  <a:srgbClr val="0000CC"/>
                </a:solidFill>
                <a:latin typeface="Times New Roman" panose="02020603050405020304" pitchFamily="18" charset="0"/>
                <a:cs typeface="Times New Roman" panose="02020603050405020304" pitchFamily="18" charset="0"/>
              </a:rPr>
              <a:t>phụ</a:t>
            </a:r>
            <a:r>
              <a:rPr lang="en-US" sz="4800" dirty="0">
                <a:solidFill>
                  <a:srgbClr val="0000CC"/>
                </a:solidFill>
                <a:latin typeface="Times New Roman" panose="02020603050405020304" pitchFamily="18" charset="0"/>
                <a:cs typeface="Times New Roman" panose="02020603050405020304" pitchFamily="18" charset="0"/>
              </a:rPr>
              <a:t> </a:t>
            </a:r>
            <a:r>
              <a:rPr lang="en-US" sz="4800" dirty="0" err="1">
                <a:solidFill>
                  <a:srgbClr val="0000CC"/>
                </a:solidFill>
                <a:latin typeface="Times New Roman" panose="02020603050405020304" pitchFamily="18" charset="0"/>
                <a:cs typeface="Times New Roman" panose="02020603050405020304" pitchFamily="18" charset="0"/>
              </a:rPr>
              <a:t>giúp</a:t>
            </a:r>
            <a:r>
              <a:rPr lang="en-US" sz="4800" dirty="0">
                <a:solidFill>
                  <a:srgbClr val="0000CC"/>
                </a:solidFill>
                <a:latin typeface="Times New Roman" panose="02020603050405020304" pitchFamily="18" charset="0"/>
                <a:cs typeface="Times New Roman" panose="02020603050405020304" pitchFamily="18" charset="0"/>
              </a:rPr>
              <a:t> cha </a:t>
            </a:r>
            <a:r>
              <a:rPr lang="en-US" sz="4800" dirty="0" err="1">
                <a:solidFill>
                  <a:srgbClr val="0000CC"/>
                </a:solidFill>
                <a:latin typeface="Times New Roman" panose="02020603050405020304" pitchFamily="18" charset="0"/>
                <a:cs typeface="Times New Roman" panose="02020603050405020304" pitchFamily="18" charset="0"/>
              </a:rPr>
              <a:t>mẹ</a:t>
            </a:r>
            <a:r>
              <a:rPr lang="en-US" sz="4800" dirty="0">
                <a:solidFill>
                  <a:srgbClr val="0000CC"/>
                </a:solidFill>
                <a:latin typeface="Times New Roman" panose="02020603050405020304" pitchFamily="18" charset="0"/>
                <a:cs typeface="Times New Roman" panose="02020603050405020304" pitchFamily="18" charset="0"/>
              </a:rPr>
              <a:t>, </a:t>
            </a:r>
            <a:r>
              <a:rPr lang="en-US" sz="4800" dirty="0" err="1">
                <a:solidFill>
                  <a:srgbClr val="0000CC"/>
                </a:solidFill>
                <a:latin typeface="Times New Roman" panose="02020603050405020304" pitchFamily="18" charset="0"/>
                <a:cs typeface="Times New Roman" panose="02020603050405020304" pitchFamily="18" charset="0"/>
              </a:rPr>
              <a:t>chăm</a:t>
            </a:r>
            <a:r>
              <a:rPr lang="en-US" sz="4800" dirty="0">
                <a:solidFill>
                  <a:srgbClr val="0000CC"/>
                </a:solidFill>
                <a:latin typeface="Times New Roman" panose="02020603050405020304" pitchFamily="18" charset="0"/>
                <a:cs typeface="Times New Roman" panose="02020603050405020304" pitchFamily="18" charset="0"/>
              </a:rPr>
              <a:t> </a:t>
            </a:r>
            <a:r>
              <a:rPr lang="en-US" sz="4800" dirty="0" err="1">
                <a:solidFill>
                  <a:srgbClr val="0000CC"/>
                </a:solidFill>
                <a:latin typeface="Times New Roman" panose="02020603050405020304" pitchFamily="18" charset="0"/>
                <a:cs typeface="Times New Roman" panose="02020603050405020304" pitchFamily="18" charset="0"/>
              </a:rPr>
              <a:t>em</a:t>
            </a:r>
            <a:r>
              <a:rPr lang="en-US" sz="4800" dirty="0">
                <a:solidFill>
                  <a:srgbClr val="0000CC"/>
                </a:solidFill>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00"/>
                </a:solidFill>
                <a:effectLst/>
                <a:latin typeface="Roboto"/>
              </a:rPr>
              <a:t>  </a:t>
            </a:r>
            <a:endParaRPr kumimoji="0" lang="en-US" altLang="en-US" sz="19500" b="0" i="0" u="none" strike="noStrike" cap="none" normalizeH="0" baseline="0" dirty="0" smtClean="0">
              <a:ln>
                <a:noFill/>
              </a:ln>
              <a:solidFill>
                <a:srgbClr val="000000"/>
              </a:solidFill>
              <a:effectLst/>
              <a:latin typeface="Roboto"/>
            </a:endParaRPr>
          </a:p>
        </p:txBody>
      </p:sp>
    </p:spTree>
    <p:extLst>
      <p:ext uri="{BB962C8B-B14F-4D97-AF65-F5344CB8AC3E}">
        <p14:creationId xmlns:p14="http://schemas.microsoft.com/office/powerpoint/2010/main" val="896659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Ảnh do người dùng tải l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1813719" y="1600200"/>
            <a:ext cx="12725400" cy="4524315"/>
          </a:xfrm>
          <a:prstGeom prst="rect">
            <a:avLst/>
          </a:prstGeom>
        </p:spPr>
        <p:txBody>
          <a:bodyPr wrap="square">
            <a:spAutoFit/>
          </a:bodyPr>
          <a:lstStyle/>
          <a:p>
            <a:pPr lvl="1"/>
            <a:r>
              <a:rPr lang="vi-VN" sz="4800" dirty="0">
                <a:solidFill>
                  <a:srgbClr val="FF0000"/>
                </a:solidFill>
                <a:latin typeface="Times New Roman" panose="02020603050405020304" pitchFamily="18" charset="0"/>
                <a:cs typeface="Times New Roman" panose="02020603050405020304" pitchFamily="18" charset="0"/>
              </a:rPr>
              <a:t>Bước </a:t>
            </a:r>
            <a:r>
              <a:rPr lang="vi-VN" sz="4800" dirty="0" smtClean="0">
                <a:solidFill>
                  <a:srgbClr val="FF0000"/>
                </a:solidFill>
                <a:latin typeface="Times New Roman" panose="02020603050405020304" pitchFamily="18" charset="0"/>
                <a:cs typeface="Times New Roman" panose="02020603050405020304" pitchFamily="18" charset="0"/>
              </a:rPr>
              <a:t>2: Chia thời gian trong ngày thành các buổi</a:t>
            </a:r>
          </a:p>
          <a:p>
            <a:pPr lvl="1"/>
            <a:r>
              <a:rPr lang="vi-VN" sz="4800" dirty="0" smtClean="0">
                <a:solidFill>
                  <a:srgbClr val="3333FF"/>
                </a:solidFill>
                <a:latin typeface="Times New Roman" panose="02020603050405020304" pitchFamily="18" charset="0"/>
                <a:cs typeface="Times New Roman" panose="02020603050405020304" pitchFamily="18" charset="0"/>
              </a:rPr>
              <a:t>Buổi sáng ( Từ lúc ngủ dậy đến 11 giờ)</a:t>
            </a:r>
          </a:p>
          <a:p>
            <a:pPr lvl="1"/>
            <a:r>
              <a:rPr lang="vi-VN" sz="4800" dirty="0">
                <a:solidFill>
                  <a:srgbClr val="3333FF"/>
                </a:solidFill>
                <a:latin typeface="Times New Roman" panose="02020603050405020304" pitchFamily="18" charset="0"/>
                <a:cs typeface="Times New Roman" panose="02020603050405020304" pitchFamily="18" charset="0"/>
              </a:rPr>
              <a:t>Buổi trưa</a:t>
            </a:r>
            <a:r>
              <a:rPr lang="vi-VN" sz="4800" dirty="0" smtClean="0">
                <a:solidFill>
                  <a:srgbClr val="3333FF"/>
                </a:solidFill>
                <a:latin typeface="Times New Roman" panose="02020603050405020304" pitchFamily="18" charset="0"/>
                <a:cs typeface="Times New Roman" panose="02020603050405020304" pitchFamily="18" charset="0"/>
              </a:rPr>
              <a:t> </a:t>
            </a:r>
            <a:r>
              <a:rPr lang="vi-VN" sz="4800" dirty="0">
                <a:solidFill>
                  <a:srgbClr val="3333FF"/>
                </a:solidFill>
                <a:latin typeface="Times New Roman" panose="02020603050405020304" pitchFamily="18" charset="0"/>
                <a:cs typeface="Times New Roman" panose="02020603050405020304" pitchFamily="18" charset="0"/>
              </a:rPr>
              <a:t>( </a:t>
            </a:r>
            <a:r>
              <a:rPr lang="vi-VN" sz="4800" dirty="0" smtClean="0">
                <a:solidFill>
                  <a:srgbClr val="3333FF"/>
                </a:solidFill>
                <a:latin typeface="Times New Roman" panose="02020603050405020304" pitchFamily="18" charset="0"/>
                <a:cs typeface="Times New Roman" panose="02020603050405020304" pitchFamily="18" charset="0"/>
              </a:rPr>
              <a:t>Từ 11 giờ - 13 giờ)</a:t>
            </a:r>
            <a:endParaRPr lang="vi-VN" sz="4800" dirty="0">
              <a:solidFill>
                <a:srgbClr val="3333FF"/>
              </a:solidFill>
              <a:latin typeface="Times New Roman" panose="02020603050405020304" pitchFamily="18" charset="0"/>
              <a:cs typeface="Times New Roman" panose="02020603050405020304" pitchFamily="18" charset="0"/>
            </a:endParaRPr>
          </a:p>
          <a:p>
            <a:pPr lvl="1"/>
            <a:r>
              <a:rPr lang="vi-VN" sz="4800" dirty="0" smtClean="0">
                <a:solidFill>
                  <a:srgbClr val="3333FF"/>
                </a:solidFill>
                <a:latin typeface="Times New Roman" panose="02020603050405020304" pitchFamily="18" charset="0"/>
                <a:cs typeface="Times New Roman" panose="02020603050405020304" pitchFamily="18" charset="0"/>
              </a:rPr>
              <a:t>Buổi chiều </a:t>
            </a:r>
            <a:r>
              <a:rPr lang="vi-VN" sz="4800" dirty="0">
                <a:solidFill>
                  <a:srgbClr val="3333FF"/>
                </a:solidFill>
                <a:latin typeface="Times New Roman" panose="02020603050405020304" pitchFamily="18" charset="0"/>
                <a:cs typeface="Times New Roman" panose="02020603050405020304" pitchFamily="18" charset="0"/>
              </a:rPr>
              <a:t>( Từ </a:t>
            </a:r>
            <a:r>
              <a:rPr lang="vi-VN" sz="4800" dirty="0" smtClean="0">
                <a:solidFill>
                  <a:srgbClr val="3333FF"/>
                </a:solidFill>
                <a:latin typeface="Times New Roman" panose="02020603050405020304" pitchFamily="18" charset="0"/>
                <a:cs typeface="Times New Roman" panose="02020603050405020304" pitchFamily="18" charset="0"/>
              </a:rPr>
              <a:t>13 giờ - 18 giờ)</a:t>
            </a:r>
            <a:endParaRPr lang="vi-VN" sz="4800" dirty="0">
              <a:solidFill>
                <a:srgbClr val="3333FF"/>
              </a:solidFill>
              <a:latin typeface="Times New Roman" panose="02020603050405020304" pitchFamily="18" charset="0"/>
              <a:cs typeface="Times New Roman" panose="02020603050405020304" pitchFamily="18" charset="0"/>
            </a:endParaRPr>
          </a:p>
          <a:p>
            <a:pPr lvl="1"/>
            <a:r>
              <a:rPr lang="vi-VN" sz="4800" dirty="0">
                <a:solidFill>
                  <a:srgbClr val="3333FF"/>
                </a:solidFill>
                <a:latin typeface="Times New Roman" panose="02020603050405020304" pitchFamily="18" charset="0"/>
                <a:cs typeface="Times New Roman" panose="02020603050405020304" pitchFamily="18" charset="0"/>
              </a:rPr>
              <a:t>Buổi </a:t>
            </a:r>
            <a:r>
              <a:rPr lang="vi-VN" sz="4800" dirty="0" smtClean="0">
                <a:solidFill>
                  <a:srgbClr val="3333FF"/>
                </a:solidFill>
                <a:latin typeface="Times New Roman" panose="02020603050405020304" pitchFamily="18" charset="0"/>
                <a:cs typeface="Times New Roman" panose="02020603050405020304" pitchFamily="18" charset="0"/>
              </a:rPr>
              <a:t>tối </a:t>
            </a:r>
            <a:r>
              <a:rPr lang="vi-VN" sz="4800" dirty="0">
                <a:solidFill>
                  <a:srgbClr val="3333FF"/>
                </a:solidFill>
                <a:latin typeface="Times New Roman" panose="02020603050405020304" pitchFamily="18" charset="0"/>
                <a:cs typeface="Times New Roman" panose="02020603050405020304" pitchFamily="18" charset="0"/>
              </a:rPr>
              <a:t>( Từ </a:t>
            </a:r>
            <a:r>
              <a:rPr lang="vi-VN" sz="4800" dirty="0" smtClean="0">
                <a:solidFill>
                  <a:srgbClr val="3333FF"/>
                </a:solidFill>
                <a:latin typeface="Times New Roman" panose="02020603050405020304" pitchFamily="18" charset="0"/>
                <a:cs typeface="Times New Roman" panose="02020603050405020304" pitchFamily="18" charset="0"/>
              </a:rPr>
              <a:t>18 </a:t>
            </a:r>
            <a:r>
              <a:rPr lang="vi-VN" sz="4800" dirty="0">
                <a:solidFill>
                  <a:srgbClr val="3333FF"/>
                </a:solidFill>
                <a:latin typeface="Times New Roman" panose="02020603050405020304" pitchFamily="18" charset="0"/>
                <a:cs typeface="Times New Roman" panose="02020603050405020304" pitchFamily="18" charset="0"/>
              </a:rPr>
              <a:t>giờ -  </a:t>
            </a:r>
            <a:r>
              <a:rPr lang="vi-VN" sz="4800" dirty="0" smtClean="0">
                <a:solidFill>
                  <a:srgbClr val="3333FF"/>
                </a:solidFill>
                <a:latin typeface="Times New Roman" panose="02020603050405020304" pitchFamily="18" charset="0"/>
                <a:cs typeface="Times New Roman" panose="02020603050405020304" pitchFamily="18" charset="0"/>
              </a:rPr>
              <a:t>Đến khi đi ngủ)</a:t>
            </a:r>
            <a:endParaRPr lang="vi-VN" sz="4800" dirty="0">
              <a:solidFill>
                <a:srgbClr val="3333FF"/>
              </a:solidFill>
              <a:latin typeface="Times New Roman" panose="02020603050405020304" pitchFamily="18" charset="0"/>
              <a:cs typeface="Times New Roman" panose="02020603050405020304" pitchFamily="18" charset="0"/>
            </a:endParaRPr>
          </a:p>
          <a:p>
            <a:pPr lvl="1"/>
            <a:endParaRPr lang="vi-VN" sz="4800" dirty="0">
              <a:solidFill>
                <a:srgbClr val="66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5315372"/>
      </p:ext>
    </p:extLst>
  </p:cSld>
  <p:clrMapOvr>
    <a:masterClrMapping/>
  </p:clrMapOvr>
  <p:transition spd="slow">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Ảnh do người dùng tải l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975519" y="1752600"/>
            <a:ext cx="12983369" cy="1754326"/>
          </a:xfrm>
          <a:prstGeom prst="rect">
            <a:avLst/>
          </a:prstGeom>
        </p:spPr>
        <p:txBody>
          <a:bodyPr wrap="square">
            <a:spAutoFit/>
          </a:bodyPr>
          <a:lstStyle/>
          <a:p>
            <a:pPr lvl="1"/>
            <a:r>
              <a:rPr lang="vi-VN" sz="5400" dirty="0">
                <a:solidFill>
                  <a:srgbClr val="6600CC"/>
                </a:solidFill>
                <a:latin typeface="Times New Roman" panose="02020603050405020304" pitchFamily="18" charset="0"/>
                <a:cs typeface="Times New Roman" panose="02020603050405020304" pitchFamily="18" charset="0"/>
              </a:rPr>
              <a:t>Bước 3</a:t>
            </a:r>
            <a:r>
              <a:rPr lang="vi-VN" sz="5400" dirty="0" smtClean="0">
                <a:solidFill>
                  <a:srgbClr val="6600CC"/>
                </a:solidFill>
                <a:latin typeface="Times New Roman" panose="02020603050405020304" pitchFamily="18" charset="0"/>
                <a:cs typeface="Times New Roman" panose="02020603050405020304" pitchFamily="18" charset="0"/>
              </a:rPr>
              <a:t>: Xếp các hoạt động theo thứ tự phù hợp với thời gian các buổi </a:t>
            </a:r>
          </a:p>
        </p:txBody>
      </p:sp>
    </p:spTree>
    <p:extLst>
      <p:ext uri="{BB962C8B-B14F-4D97-AF65-F5344CB8AC3E}">
        <p14:creationId xmlns:p14="http://schemas.microsoft.com/office/powerpoint/2010/main" val="844136275"/>
      </p:ext>
    </p:extLst>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E6E4CFA7-7AA1-F057-AC46-71D3C14EBA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4688">
            <a:off x="1461907" y="2255255"/>
            <a:ext cx="5409808" cy="1061675"/>
          </a:xfrm>
          <a:prstGeom prst="rect">
            <a:avLst/>
          </a:prstGeom>
        </p:spPr>
      </p:pic>
      <p:pic>
        <p:nvPicPr>
          <p:cNvPr id="3" name="Picture 5">
            <a:extLst>
              <a:ext uri="{FF2B5EF4-FFF2-40B4-BE49-F238E27FC236}">
                <a16:creationId xmlns:a16="http://schemas.microsoft.com/office/drawing/2014/main" id="{FBF2ABAF-19DE-072F-7B19-E61C137065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4688">
            <a:off x="9687274" y="2270766"/>
            <a:ext cx="5434072" cy="1066436"/>
          </a:xfrm>
          <a:prstGeom prst="rect">
            <a:avLst/>
          </a:prstGeom>
        </p:spPr>
      </p:pic>
      <p:pic>
        <p:nvPicPr>
          <p:cNvPr id="4" name="Picture 3">
            <a:extLst>
              <a:ext uri="{FF2B5EF4-FFF2-40B4-BE49-F238E27FC236}">
                <a16:creationId xmlns:a16="http://schemas.microsoft.com/office/drawing/2014/main" id="{92C00554-DCE0-8C0B-5FF4-BE09261CB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7792" y="1752600"/>
            <a:ext cx="11795241" cy="6304214"/>
          </a:xfrm>
          <a:prstGeom prst="rect">
            <a:avLst/>
          </a:prstGeom>
        </p:spPr>
      </p:pic>
      <p:pic>
        <p:nvPicPr>
          <p:cNvPr id="6" name="Picture 13">
            <a:extLst>
              <a:ext uri="{FF2B5EF4-FFF2-40B4-BE49-F238E27FC236}">
                <a16:creationId xmlns:a16="http://schemas.microsoft.com/office/drawing/2014/main" id="{24E6C09A-E70B-6D7F-86DA-AB77F01C8FE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627142">
            <a:off x="13392688" y="2884"/>
            <a:ext cx="2271556" cy="4885067"/>
          </a:xfrm>
          <a:prstGeom prst="rect">
            <a:avLst/>
          </a:prstGeom>
        </p:spPr>
      </p:pic>
    </p:spTree>
    <p:extLst>
      <p:ext uri="{BB962C8B-B14F-4D97-AF65-F5344CB8AC3E}">
        <p14:creationId xmlns:p14="http://schemas.microsoft.com/office/powerpoint/2010/main" val="344396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Ảnh do người dùng tải l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823119" y="381000"/>
            <a:ext cx="14401800" cy="5693866"/>
          </a:xfrm>
          <a:prstGeom prst="rect">
            <a:avLst/>
          </a:prstGeom>
        </p:spPr>
        <p:txBody>
          <a:bodyPr wrap="square">
            <a:spAutoFit/>
          </a:bodyPr>
          <a:lstStyle/>
          <a:p>
            <a:pPr lvl="1" algn="ctr"/>
            <a:endParaRPr lang="vi-VN" sz="4000" dirty="0" smtClean="0">
              <a:solidFill>
                <a:srgbClr val="6600CC"/>
              </a:solidFill>
              <a:latin typeface="Times New Roman" panose="02020603050405020304" pitchFamily="18" charset="0"/>
              <a:cs typeface="Times New Roman" panose="02020603050405020304" pitchFamily="18" charset="0"/>
            </a:endParaRPr>
          </a:p>
          <a:p>
            <a:pPr lvl="1" algn="just"/>
            <a:r>
              <a:rPr lang="vi-VN" sz="4800" dirty="0" smtClean="0">
                <a:solidFill>
                  <a:srgbClr val="0000CC"/>
                </a:solidFill>
                <a:latin typeface="Times New Roman" panose="02020603050405020304" pitchFamily="18" charset="0"/>
                <a:cs typeface="Times New Roman" panose="02020603050405020304" pitchFamily="18" charset="0"/>
              </a:rPr>
              <a:t>Bước </a:t>
            </a:r>
            <a:r>
              <a:rPr lang="vi-VN" sz="4800" dirty="0" smtClean="0">
                <a:solidFill>
                  <a:srgbClr val="0000CC"/>
                </a:solidFill>
                <a:latin typeface="Times New Roman" panose="02020603050405020304" pitchFamily="18" charset="0"/>
                <a:cs typeface="Times New Roman" panose="02020603050405020304" pitchFamily="18" charset="0"/>
              </a:rPr>
              <a:t>4: Lập bảng thời gian biểu ( Vẽ bảng hoặc điền mẫu sẵn) </a:t>
            </a:r>
          </a:p>
          <a:p>
            <a:pPr lvl="1" algn="just"/>
            <a:r>
              <a:rPr lang="vi-VN" sz="4800" dirty="0">
                <a:solidFill>
                  <a:srgbClr val="0000CC"/>
                </a:solidFill>
                <a:latin typeface="Times New Roman" panose="02020603050405020304" pitchFamily="18" charset="0"/>
                <a:cs typeface="Times New Roman" panose="02020603050405020304" pitchFamily="18" charset="0"/>
              </a:rPr>
              <a:t>Bước 5: Trang trí hoàn thiện: Tô màu, vẽ và </a:t>
            </a:r>
            <a:r>
              <a:rPr lang="vi-VN" sz="4800" dirty="0" smtClean="0">
                <a:solidFill>
                  <a:srgbClr val="0000CC"/>
                </a:solidFill>
                <a:latin typeface="Times New Roman" panose="02020603050405020304" pitchFamily="18" charset="0"/>
                <a:cs typeface="Times New Roman" panose="02020603050405020304" pitchFamily="18" charset="0"/>
              </a:rPr>
              <a:t>ghi </a:t>
            </a:r>
            <a:r>
              <a:rPr lang="vi-VN" sz="4800" dirty="0">
                <a:solidFill>
                  <a:srgbClr val="0000CC"/>
                </a:solidFill>
                <a:latin typeface="Times New Roman" panose="02020603050405020304" pitchFamily="18" charset="0"/>
                <a:cs typeface="Times New Roman" panose="02020603050405020304" pitchFamily="18" charset="0"/>
              </a:rPr>
              <a:t>tiêu đề “ Thời gian biểu của em” vào đầu trang giấy</a:t>
            </a:r>
          </a:p>
          <a:p>
            <a:pPr lvl="1"/>
            <a:endParaRPr lang="vi-VN" sz="4400" dirty="0">
              <a:solidFill>
                <a:srgbClr val="0000CC"/>
              </a:solidFill>
              <a:latin typeface="Times New Roman" panose="02020603050405020304" pitchFamily="18" charset="0"/>
              <a:cs typeface="Times New Roman" panose="02020603050405020304" pitchFamily="18" charset="0"/>
            </a:endParaRPr>
          </a:p>
          <a:p>
            <a:pPr lvl="1"/>
            <a:endParaRPr lang="vi-VN" sz="4400" dirty="0" smtClean="0">
              <a:solidFill>
                <a:srgbClr val="6600CC"/>
              </a:solidFill>
              <a:latin typeface="Times New Roman" panose="02020603050405020304" pitchFamily="18" charset="0"/>
              <a:cs typeface="Times New Roman" panose="02020603050405020304" pitchFamily="18" charset="0"/>
            </a:endParaRPr>
          </a:p>
          <a:p>
            <a:pPr lvl="1"/>
            <a:endParaRPr lang="vi-VN" sz="4400" dirty="0" smtClean="0">
              <a:solidFill>
                <a:srgbClr val="66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83949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E6E4CFA7-7AA1-F057-AC46-71D3C14EBA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4688">
            <a:off x="1461907" y="2255255"/>
            <a:ext cx="5409808" cy="1061675"/>
          </a:xfrm>
          <a:prstGeom prst="rect">
            <a:avLst/>
          </a:prstGeom>
        </p:spPr>
      </p:pic>
      <p:pic>
        <p:nvPicPr>
          <p:cNvPr id="3" name="Picture 5">
            <a:extLst>
              <a:ext uri="{FF2B5EF4-FFF2-40B4-BE49-F238E27FC236}">
                <a16:creationId xmlns:a16="http://schemas.microsoft.com/office/drawing/2014/main" id="{FBF2ABAF-19DE-072F-7B19-E61C137065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4688">
            <a:off x="9687274" y="2270766"/>
            <a:ext cx="5434072" cy="1066436"/>
          </a:xfrm>
          <a:prstGeom prst="rect">
            <a:avLst/>
          </a:prstGeom>
        </p:spPr>
      </p:pic>
      <p:pic>
        <p:nvPicPr>
          <p:cNvPr id="4" name="Picture 3">
            <a:extLst>
              <a:ext uri="{FF2B5EF4-FFF2-40B4-BE49-F238E27FC236}">
                <a16:creationId xmlns:a16="http://schemas.microsoft.com/office/drawing/2014/main" id="{92C00554-DCE0-8C0B-5FF4-BE09261CB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3838" y="1219200"/>
            <a:ext cx="12403667" cy="6629400"/>
          </a:xfrm>
          <a:prstGeom prst="rect">
            <a:avLst/>
          </a:prstGeom>
        </p:spPr>
      </p:pic>
      <p:pic>
        <p:nvPicPr>
          <p:cNvPr id="6" name="Picture 13">
            <a:extLst>
              <a:ext uri="{FF2B5EF4-FFF2-40B4-BE49-F238E27FC236}">
                <a16:creationId xmlns:a16="http://schemas.microsoft.com/office/drawing/2014/main" id="{24E6C09A-E70B-6D7F-86DA-AB77F01C8FE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627142">
            <a:off x="13392688" y="2884"/>
            <a:ext cx="2271556" cy="4885067"/>
          </a:xfrm>
          <a:prstGeom prst="rect">
            <a:avLst/>
          </a:prstGeom>
        </p:spPr>
      </p:pic>
    </p:spTree>
    <p:extLst>
      <p:ext uri="{BB962C8B-B14F-4D97-AF65-F5344CB8AC3E}">
        <p14:creationId xmlns:p14="http://schemas.microsoft.com/office/powerpoint/2010/main" val="51495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Ảnh do người dùng tải l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460375" y="304800"/>
            <a:ext cx="15145544" cy="8915400"/>
          </a:xfrm>
          <a:prstGeom prst="rect">
            <a:avLst/>
          </a:prstGeom>
        </p:spPr>
      </p:pic>
    </p:spTree>
    <p:extLst>
      <p:ext uri="{BB962C8B-B14F-4D97-AF65-F5344CB8AC3E}">
        <p14:creationId xmlns:p14="http://schemas.microsoft.com/office/powerpoint/2010/main" val="3520546984"/>
      </p:ext>
    </p:extLst>
  </p:cSld>
  <p:clrMapOvr>
    <a:masterClrMapping/>
  </p:clrMapOvr>
  <p:transition spd="slow">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859326" y="2667000"/>
            <a:ext cx="14971075" cy="1068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vi-VN" sz="6000" b="1" dirty="0" smtClean="0">
                <a:solidFill>
                  <a:srgbClr val="6600CC"/>
                </a:solidFill>
                <a:effectLst>
                  <a:outerShdw blurRad="38100" dist="38100" dir="2700000" algn="tl">
                    <a:srgbClr val="000000">
                      <a:alpha val="43137"/>
                    </a:srgbClr>
                  </a:outerShdw>
                </a:effectLst>
                <a:latin typeface="Times New Roman" pitchFamily="18" charset="0"/>
                <a:cs typeface="Times New Roman" pitchFamily="18" charset="0"/>
              </a:rPr>
              <a:t>KHỞI ĐỘNG</a:t>
            </a:r>
            <a:endParaRPr lang="en-US" sz="6000" b="1" dirty="0">
              <a:solidFill>
                <a:srgbClr val="6600CC"/>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593964209"/>
      </p:ext>
    </p:extLst>
  </p:cSld>
  <p:clrMapOvr>
    <a:masterClrMapping/>
  </p:clrMapOvr>
  <p:transition spd="slow">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Ảnh do người dùng tải l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823119" y="381000"/>
            <a:ext cx="14401800" cy="9264075"/>
          </a:xfrm>
          <a:prstGeom prst="rect">
            <a:avLst/>
          </a:prstGeom>
        </p:spPr>
        <p:txBody>
          <a:bodyPr wrap="square">
            <a:spAutoFit/>
          </a:bodyPr>
          <a:lstStyle/>
          <a:p>
            <a:pPr lvl="1" algn="ctr"/>
            <a:endParaRPr lang="vi-VN" sz="4000" dirty="0" smtClean="0">
              <a:solidFill>
                <a:srgbClr val="6600CC"/>
              </a:solidFill>
              <a:latin typeface="Times New Roman" panose="02020603050405020304" pitchFamily="18" charset="0"/>
              <a:cs typeface="Times New Roman" panose="02020603050405020304" pitchFamily="18" charset="0"/>
            </a:endParaRPr>
          </a:p>
          <a:p>
            <a:pPr lvl="1" algn="ctr"/>
            <a:r>
              <a:rPr lang="vi-VN" sz="4000" dirty="0" smtClean="0">
                <a:solidFill>
                  <a:srgbClr val="6600CC"/>
                </a:solidFill>
                <a:latin typeface="Times New Roman" panose="02020603050405020304" pitchFamily="18" charset="0"/>
                <a:cs typeface="Times New Roman" panose="02020603050405020304" pitchFamily="18" charset="0"/>
              </a:rPr>
              <a:t> </a:t>
            </a:r>
            <a:r>
              <a:rPr lang="vi-VN" sz="4000" b="1" dirty="0" smtClean="0">
                <a:solidFill>
                  <a:srgbClr val="FF0000"/>
                </a:solidFill>
                <a:latin typeface="Times New Roman" panose="02020603050405020304" pitchFamily="18" charset="0"/>
                <a:cs typeface="Times New Roman" panose="02020603050405020304" pitchFamily="18" charset="0"/>
              </a:rPr>
              <a:t>5 BƯỚC LẬP THỜI GIAN BIỂU</a:t>
            </a:r>
          </a:p>
          <a:p>
            <a:pPr lvl="1" algn="just"/>
            <a:r>
              <a:rPr lang="vi-VN" sz="4800" dirty="0" smtClean="0">
                <a:solidFill>
                  <a:srgbClr val="0000CC"/>
                </a:solidFill>
                <a:latin typeface="Times New Roman" panose="02020603050405020304" pitchFamily="18" charset="0"/>
                <a:cs typeface="Times New Roman" panose="02020603050405020304" pitchFamily="18" charset="0"/>
              </a:rPr>
              <a:t>Bước </a:t>
            </a:r>
            <a:r>
              <a:rPr lang="vi-VN" sz="4800" dirty="0">
                <a:solidFill>
                  <a:srgbClr val="0000CC"/>
                </a:solidFill>
                <a:latin typeface="Times New Roman" panose="02020603050405020304" pitchFamily="18" charset="0"/>
                <a:cs typeface="Times New Roman" panose="02020603050405020304" pitchFamily="18" charset="0"/>
              </a:rPr>
              <a:t>1: Liệt kê các hoạt động trong ngày</a:t>
            </a:r>
          </a:p>
          <a:p>
            <a:pPr lvl="1" algn="just"/>
            <a:r>
              <a:rPr lang="vi-VN" sz="4800" dirty="0">
                <a:solidFill>
                  <a:srgbClr val="0000CC"/>
                </a:solidFill>
                <a:latin typeface="Times New Roman" panose="02020603050405020304" pitchFamily="18" charset="0"/>
                <a:cs typeface="Times New Roman" panose="02020603050405020304" pitchFamily="18" charset="0"/>
              </a:rPr>
              <a:t>Bước 2: Chia thời gian trong ngày thành các buổi</a:t>
            </a:r>
          </a:p>
          <a:p>
            <a:pPr lvl="1" algn="just"/>
            <a:r>
              <a:rPr lang="vi-VN" sz="4800" dirty="0" smtClean="0">
                <a:solidFill>
                  <a:srgbClr val="0000CC"/>
                </a:solidFill>
                <a:latin typeface="Times New Roman" panose="02020603050405020304" pitchFamily="18" charset="0"/>
                <a:cs typeface="Times New Roman" panose="02020603050405020304" pitchFamily="18" charset="0"/>
              </a:rPr>
              <a:t>Bước </a:t>
            </a:r>
            <a:r>
              <a:rPr lang="vi-VN" sz="4800" dirty="0">
                <a:solidFill>
                  <a:srgbClr val="0000CC"/>
                </a:solidFill>
                <a:latin typeface="Times New Roman" panose="02020603050405020304" pitchFamily="18" charset="0"/>
                <a:cs typeface="Times New Roman" panose="02020603050405020304" pitchFamily="18" charset="0"/>
              </a:rPr>
              <a:t>3: Xếp các hoạt động theo thứ tự phù hợp với thời gian các buổi </a:t>
            </a:r>
          </a:p>
          <a:p>
            <a:pPr lvl="1" algn="just"/>
            <a:r>
              <a:rPr lang="vi-VN" sz="4800" dirty="0" smtClean="0">
                <a:solidFill>
                  <a:srgbClr val="0000CC"/>
                </a:solidFill>
                <a:latin typeface="Times New Roman" panose="02020603050405020304" pitchFamily="18" charset="0"/>
                <a:cs typeface="Times New Roman" panose="02020603050405020304" pitchFamily="18" charset="0"/>
              </a:rPr>
              <a:t>Bước 4: Lập bảng thời gian biểu ( Vẽ bảng hoặc điền mẫu sẵn) </a:t>
            </a:r>
          </a:p>
          <a:p>
            <a:pPr lvl="1" algn="just"/>
            <a:r>
              <a:rPr lang="vi-VN" sz="4800" dirty="0">
                <a:solidFill>
                  <a:srgbClr val="0000CC"/>
                </a:solidFill>
                <a:latin typeface="Times New Roman" panose="02020603050405020304" pitchFamily="18" charset="0"/>
                <a:cs typeface="Times New Roman" panose="02020603050405020304" pitchFamily="18" charset="0"/>
              </a:rPr>
              <a:t>Bước 5: Trang trí hoàn thiện: Tô màu, vẽ và Ghi tiêu đề “ Thời gian biểu của em” vào đầu trang giấy</a:t>
            </a:r>
          </a:p>
          <a:p>
            <a:pPr lvl="1"/>
            <a:endParaRPr lang="vi-VN" sz="4400" dirty="0">
              <a:solidFill>
                <a:srgbClr val="6600CC"/>
              </a:solidFill>
              <a:latin typeface="Times New Roman" panose="02020603050405020304" pitchFamily="18" charset="0"/>
              <a:cs typeface="Times New Roman" panose="02020603050405020304" pitchFamily="18" charset="0"/>
            </a:endParaRPr>
          </a:p>
          <a:p>
            <a:pPr lvl="1"/>
            <a:endParaRPr lang="vi-VN" sz="4400" dirty="0" smtClean="0">
              <a:solidFill>
                <a:srgbClr val="6600CC"/>
              </a:solidFill>
              <a:latin typeface="Times New Roman" panose="02020603050405020304" pitchFamily="18" charset="0"/>
              <a:cs typeface="Times New Roman" panose="02020603050405020304" pitchFamily="18" charset="0"/>
            </a:endParaRPr>
          </a:p>
          <a:p>
            <a:pPr lvl="1"/>
            <a:endParaRPr lang="vi-VN" sz="4400" dirty="0" smtClean="0">
              <a:solidFill>
                <a:srgbClr val="66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17161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508919" y="2261801"/>
            <a:ext cx="12954000" cy="278537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vi-VN" altLang="en-US" sz="5400" dirty="0" smtClean="0">
                <a:solidFill>
                  <a:srgbClr val="3333FF"/>
                </a:solidFill>
                <a:latin typeface="Times New Roman" panose="02020603050405020304" pitchFamily="18" charset="0"/>
                <a:cs typeface="Times New Roman" panose="02020603050405020304" pitchFamily="18" charset="0"/>
              </a:rPr>
              <a:t>Giao việc: - Cá nhân lập thời gian biểu</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5400" b="0"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vi-VN" altLang="en-US" sz="5400" b="0" i="0" u="none" strike="noStrike" cap="none" normalizeH="0" baseline="0" dirty="0" smtClean="0">
                <a:ln>
                  <a:noFill/>
                </a:ln>
                <a:solidFill>
                  <a:srgbClr val="3333FF"/>
                </a:solidFill>
                <a:effectLst/>
                <a:latin typeface="Times New Roman" panose="02020603050405020304" pitchFamily="18" charset="0"/>
                <a:cs typeface="Times New Roman" panose="02020603050405020304" pitchFamily="18" charset="0"/>
              </a:rPr>
              <a:t>                 - Trang trí theo ý thích </a:t>
            </a:r>
          </a:p>
          <a:p>
            <a:pPr marL="0" marR="0" lvl="0" indent="0" algn="l" defTabSz="914400" rtl="0" eaLnBrk="0" fontAlgn="base" latinLnBrk="0" hangingPunct="0">
              <a:lnSpc>
                <a:spcPct val="100000"/>
              </a:lnSpc>
              <a:spcBef>
                <a:spcPct val="0"/>
              </a:spcBef>
              <a:spcAft>
                <a:spcPct val="0"/>
              </a:spcAft>
              <a:buClrTx/>
              <a:buSzTx/>
              <a:buFontTx/>
              <a:buNone/>
              <a:tabLst/>
            </a:pPr>
            <a:r>
              <a:rPr lang="vi-VN" altLang="en-US" sz="5400" dirty="0" smtClean="0">
                <a:solidFill>
                  <a:srgbClr val="3333FF"/>
                </a:solidFill>
                <a:latin typeface="Times New Roman" panose="02020603050405020304" pitchFamily="18" charset="0"/>
                <a:cs typeface="Times New Roman" panose="02020603050405020304" pitchFamily="18" charset="0"/>
              </a:rPr>
              <a:t>                  - Chia sẻ nhóm </a:t>
            </a:r>
            <a:endParaRPr kumimoji="0" lang="en-US" altLang="en-US" sz="5400" b="0" i="0" u="none" strike="noStrike" cap="none" normalizeH="0" baseline="0" dirty="0" smtClean="0">
              <a:ln>
                <a:noFill/>
              </a:ln>
              <a:solidFill>
                <a:srgbClr val="3333FF"/>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00"/>
                </a:solidFill>
                <a:effectLst/>
                <a:latin typeface="Roboto"/>
              </a:rPr>
              <a:t>  </a:t>
            </a:r>
            <a:endParaRPr kumimoji="0" lang="en-US" altLang="en-US" sz="19500" b="0" i="0" u="none" strike="noStrike" cap="none" normalizeH="0" baseline="0" dirty="0" smtClean="0">
              <a:ln>
                <a:noFill/>
              </a:ln>
              <a:solidFill>
                <a:srgbClr val="000000"/>
              </a:solidFill>
              <a:effectLst/>
              <a:latin typeface="Roboto"/>
            </a:endParaRPr>
          </a:p>
        </p:txBody>
      </p:sp>
    </p:spTree>
    <p:extLst>
      <p:ext uri="{BB962C8B-B14F-4D97-AF65-F5344CB8AC3E}">
        <p14:creationId xmlns:p14="http://schemas.microsoft.com/office/powerpoint/2010/main" val="17685373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Ảnh do người dùng tải l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823119" y="381000"/>
            <a:ext cx="14401800" cy="9264075"/>
          </a:xfrm>
          <a:prstGeom prst="rect">
            <a:avLst/>
          </a:prstGeom>
        </p:spPr>
        <p:txBody>
          <a:bodyPr wrap="square">
            <a:spAutoFit/>
          </a:bodyPr>
          <a:lstStyle/>
          <a:p>
            <a:pPr lvl="1" algn="ctr"/>
            <a:endParaRPr lang="vi-VN" sz="4000" dirty="0" smtClean="0">
              <a:solidFill>
                <a:srgbClr val="6600CC"/>
              </a:solidFill>
              <a:latin typeface="Times New Roman" panose="02020603050405020304" pitchFamily="18" charset="0"/>
              <a:cs typeface="Times New Roman" panose="02020603050405020304" pitchFamily="18" charset="0"/>
            </a:endParaRPr>
          </a:p>
          <a:p>
            <a:pPr lvl="1" algn="ctr"/>
            <a:r>
              <a:rPr lang="vi-VN" sz="4000" dirty="0" smtClean="0">
                <a:solidFill>
                  <a:srgbClr val="6600CC"/>
                </a:solidFill>
                <a:latin typeface="Times New Roman" panose="02020603050405020304" pitchFamily="18" charset="0"/>
                <a:cs typeface="Times New Roman" panose="02020603050405020304" pitchFamily="18" charset="0"/>
              </a:rPr>
              <a:t> </a:t>
            </a:r>
            <a:r>
              <a:rPr lang="vi-VN" sz="4000" b="1" dirty="0" smtClean="0">
                <a:solidFill>
                  <a:srgbClr val="FF0000"/>
                </a:solidFill>
                <a:latin typeface="Times New Roman" panose="02020603050405020304" pitchFamily="18" charset="0"/>
                <a:cs typeface="Times New Roman" panose="02020603050405020304" pitchFamily="18" charset="0"/>
              </a:rPr>
              <a:t>5 BƯỚC LẬP THỜI GIAN BIỂU</a:t>
            </a:r>
          </a:p>
          <a:p>
            <a:pPr lvl="1" algn="just"/>
            <a:r>
              <a:rPr lang="vi-VN" sz="4800" dirty="0" smtClean="0">
                <a:solidFill>
                  <a:srgbClr val="0000CC"/>
                </a:solidFill>
                <a:latin typeface="Times New Roman" panose="02020603050405020304" pitchFamily="18" charset="0"/>
                <a:cs typeface="Times New Roman" panose="02020603050405020304" pitchFamily="18" charset="0"/>
              </a:rPr>
              <a:t>Bước </a:t>
            </a:r>
            <a:r>
              <a:rPr lang="vi-VN" sz="4800" dirty="0">
                <a:solidFill>
                  <a:srgbClr val="0000CC"/>
                </a:solidFill>
                <a:latin typeface="Times New Roman" panose="02020603050405020304" pitchFamily="18" charset="0"/>
                <a:cs typeface="Times New Roman" panose="02020603050405020304" pitchFamily="18" charset="0"/>
              </a:rPr>
              <a:t>1: Liệt kê các hoạt động trong ngày</a:t>
            </a:r>
          </a:p>
          <a:p>
            <a:pPr lvl="1" algn="just"/>
            <a:r>
              <a:rPr lang="vi-VN" sz="4800" dirty="0">
                <a:solidFill>
                  <a:srgbClr val="0000CC"/>
                </a:solidFill>
                <a:latin typeface="Times New Roman" panose="02020603050405020304" pitchFamily="18" charset="0"/>
                <a:cs typeface="Times New Roman" panose="02020603050405020304" pitchFamily="18" charset="0"/>
              </a:rPr>
              <a:t>Bước 2: Chia thời gian trong ngày thành các buổi</a:t>
            </a:r>
          </a:p>
          <a:p>
            <a:pPr lvl="1" algn="just"/>
            <a:r>
              <a:rPr lang="vi-VN" sz="4800" dirty="0" smtClean="0">
                <a:solidFill>
                  <a:srgbClr val="0000CC"/>
                </a:solidFill>
                <a:latin typeface="Times New Roman" panose="02020603050405020304" pitchFamily="18" charset="0"/>
                <a:cs typeface="Times New Roman" panose="02020603050405020304" pitchFamily="18" charset="0"/>
              </a:rPr>
              <a:t>Bước </a:t>
            </a:r>
            <a:r>
              <a:rPr lang="vi-VN" sz="4800" dirty="0">
                <a:solidFill>
                  <a:srgbClr val="0000CC"/>
                </a:solidFill>
                <a:latin typeface="Times New Roman" panose="02020603050405020304" pitchFamily="18" charset="0"/>
                <a:cs typeface="Times New Roman" panose="02020603050405020304" pitchFamily="18" charset="0"/>
              </a:rPr>
              <a:t>3: Xếp các hoạt động theo thứ tự phù hợp với thời gian các buổi </a:t>
            </a:r>
          </a:p>
          <a:p>
            <a:pPr lvl="1" algn="just"/>
            <a:r>
              <a:rPr lang="vi-VN" sz="4800" dirty="0" smtClean="0">
                <a:solidFill>
                  <a:srgbClr val="0000CC"/>
                </a:solidFill>
                <a:latin typeface="Times New Roman" panose="02020603050405020304" pitchFamily="18" charset="0"/>
                <a:cs typeface="Times New Roman" panose="02020603050405020304" pitchFamily="18" charset="0"/>
              </a:rPr>
              <a:t>Bước 4: Lập bảng thời gian biểu ( Vẽ bảng hoặc điền mẫu sẵn) </a:t>
            </a:r>
          </a:p>
          <a:p>
            <a:pPr lvl="1" algn="just"/>
            <a:r>
              <a:rPr lang="vi-VN" sz="4800" dirty="0">
                <a:solidFill>
                  <a:srgbClr val="0000CC"/>
                </a:solidFill>
                <a:latin typeface="Times New Roman" panose="02020603050405020304" pitchFamily="18" charset="0"/>
                <a:cs typeface="Times New Roman" panose="02020603050405020304" pitchFamily="18" charset="0"/>
              </a:rPr>
              <a:t>Bước 5: Trang trí hoàn thiện: Tô màu, vẽ và Ghi tiêu đề “ Thời gian biểu của em” vào đầu trang giấy</a:t>
            </a:r>
          </a:p>
          <a:p>
            <a:pPr lvl="1"/>
            <a:endParaRPr lang="vi-VN" sz="4400" dirty="0">
              <a:solidFill>
                <a:srgbClr val="6600CC"/>
              </a:solidFill>
              <a:latin typeface="Times New Roman" panose="02020603050405020304" pitchFamily="18" charset="0"/>
              <a:cs typeface="Times New Roman" panose="02020603050405020304" pitchFamily="18" charset="0"/>
            </a:endParaRPr>
          </a:p>
          <a:p>
            <a:pPr lvl="1"/>
            <a:endParaRPr lang="vi-VN" sz="4400" dirty="0" smtClean="0">
              <a:solidFill>
                <a:srgbClr val="6600CC"/>
              </a:solidFill>
              <a:latin typeface="Times New Roman" panose="02020603050405020304" pitchFamily="18" charset="0"/>
              <a:cs typeface="Times New Roman" panose="02020603050405020304" pitchFamily="18" charset="0"/>
            </a:endParaRPr>
          </a:p>
          <a:p>
            <a:pPr lvl="1"/>
            <a:endParaRPr lang="vi-VN" sz="4400" dirty="0" smtClean="0">
              <a:solidFill>
                <a:srgbClr val="66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066556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4119" y="2743200"/>
            <a:ext cx="13487400" cy="2585323"/>
          </a:xfrm>
          <a:prstGeom prst="rect">
            <a:avLst/>
          </a:prstGeom>
          <a:noFill/>
        </p:spPr>
        <p:txBody>
          <a:bodyPr wrap="square" rtlCol="0">
            <a:spAutoFit/>
          </a:bodyPr>
          <a:lstStyle/>
          <a:p>
            <a:r>
              <a:rPr lang="en-US" sz="5400" b="1" dirty="0" err="1" smtClean="0">
                <a:solidFill>
                  <a:srgbClr val="6600CC"/>
                </a:solidFill>
                <a:latin typeface="Times New Roman" panose="02020603050405020304" pitchFamily="18" charset="0"/>
                <a:cs typeface="Times New Roman" panose="02020603050405020304" pitchFamily="18" charset="0"/>
              </a:rPr>
              <a:t>Thời</a:t>
            </a:r>
            <a:r>
              <a:rPr lang="en-US" sz="5400" b="1" dirty="0" smtClean="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gian</a:t>
            </a:r>
            <a:r>
              <a:rPr lang="en-US" sz="5400" b="1" dirty="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biểu</a:t>
            </a:r>
            <a:r>
              <a:rPr lang="en-US" sz="5400" b="1" dirty="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giúp</a:t>
            </a:r>
            <a:r>
              <a:rPr lang="en-US" sz="5400" b="1" dirty="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chúng</a:t>
            </a:r>
            <a:r>
              <a:rPr lang="en-US" sz="5400" b="1" dirty="0">
                <a:solidFill>
                  <a:srgbClr val="6600CC"/>
                </a:solidFill>
                <a:latin typeface="Times New Roman" panose="02020603050405020304" pitchFamily="18" charset="0"/>
                <a:cs typeface="Times New Roman" panose="02020603050405020304" pitchFamily="18" charset="0"/>
              </a:rPr>
              <a:t> ta </a:t>
            </a:r>
            <a:r>
              <a:rPr lang="en-US" sz="5400" b="1" dirty="0" err="1">
                <a:solidFill>
                  <a:srgbClr val="6600CC"/>
                </a:solidFill>
                <a:latin typeface="Times New Roman" panose="02020603050405020304" pitchFamily="18" charset="0"/>
                <a:cs typeface="Times New Roman" panose="02020603050405020304" pitchFamily="18" charset="0"/>
              </a:rPr>
              <a:t>biết</a:t>
            </a:r>
            <a:r>
              <a:rPr lang="en-US" sz="5400" b="1" dirty="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sắp</a:t>
            </a:r>
            <a:r>
              <a:rPr lang="en-US" sz="5400" b="1" dirty="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xếp</a:t>
            </a:r>
            <a:r>
              <a:rPr lang="en-US" sz="5400" b="1" dirty="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công</a:t>
            </a:r>
            <a:r>
              <a:rPr lang="en-US" sz="5400" b="1" dirty="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việc</a:t>
            </a:r>
            <a:r>
              <a:rPr lang="en-US" sz="5400" b="1" dirty="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hợp</a:t>
            </a:r>
            <a:r>
              <a:rPr lang="en-US" sz="5400" b="1" dirty="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lý</a:t>
            </a:r>
            <a:r>
              <a:rPr lang="en-US" sz="5400" b="1" dirty="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tránh</a:t>
            </a:r>
            <a:r>
              <a:rPr lang="en-US" sz="5400" b="1" dirty="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lãng</a:t>
            </a:r>
            <a:r>
              <a:rPr lang="en-US" sz="5400" b="1" dirty="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phí</a:t>
            </a:r>
            <a:r>
              <a:rPr lang="en-US" sz="5400" b="1" dirty="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thời</a:t>
            </a:r>
            <a:r>
              <a:rPr lang="en-US" sz="5400" b="1" dirty="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gian</a:t>
            </a:r>
            <a:r>
              <a:rPr lang="en-US" sz="5400" b="1" dirty="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và</a:t>
            </a:r>
            <a:r>
              <a:rPr lang="en-US" sz="5400" b="1" dirty="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làm</a:t>
            </a:r>
            <a:r>
              <a:rPr lang="en-US" sz="5400" b="1" dirty="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việc</a:t>
            </a:r>
            <a:r>
              <a:rPr lang="en-US" sz="5400" b="1" dirty="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có</a:t>
            </a:r>
            <a:r>
              <a:rPr lang="en-US" sz="5400" b="1" dirty="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kế</a:t>
            </a:r>
            <a:r>
              <a:rPr lang="en-US" sz="5400" b="1" dirty="0">
                <a:solidFill>
                  <a:srgbClr val="6600CC"/>
                </a:solidFill>
                <a:latin typeface="Times New Roman" panose="02020603050405020304" pitchFamily="18" charset="0"/>
                <a:cs typeface="Times New Roman" panose="02020603050405020304" pitchFamily="18" charset="0"/>
              </a:rPr>
              <a:t> </a:t>
            </a:r>
            <a:r>
              <a:rPr lang="en-US" sz="5400" b="1" dirty="0" err="1">
                <a:solidFill>
                  <a:srgbClr val="6600CC"/>
                </a:solidFill>
                <a:latin typeface="Times New Roman" panose="02020603050405020304" pitchFamily="18" charset="0"/>
                <a:cs typeface="Times New Roman" panose="02020603050405020304" pitchFamily="18" charset="0"/>
              </a:rPr>
              <a:t>hoạch</a:t>
            </a:r>
            <a:r>
              <a:rPr lang="en-US" sz="5400" b="1" dirty="0">
                <a:solidFill>
                  <a:srgbClr val="66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162010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ật mí những ý tưởng trang trí lớp học cấp 3 đẹp và độc đ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6" descr="Frame Border Transparent PNG Gold Image​ | Gallery Yopriceville -  High-Quality Images and Transparent… | Clip art frames borders, Frame  border design, Frame clipart">
            <a:extLst>
              <a:ext uri="{FF2B5EF4-FFF2-40B4-BE49-F238E27FC236}">
                <a16:creationId xmlns:a16="http://schemas.microsoft.com/office/drawing/2014/main" id="{06E76BE3-F701-4CB7-A64D-24A9661A6C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772289" y="-1230353"/>
            <a:ext cx="4732060" cy="1160470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B3941BE-6B39-4CE9-8A65-E0D8C3B6E13F}"/>
              </a:ext>
            </a:extLst>
          </p:cNvPr>
          <p:cNvSpPr/>
          <p:nvPr/>
        </p:nvSpPr>
        <p:spPr>
          <a:xfrm>
            <a:off x="3680619" y="3356630"/>
            <a:ext cx="8915400" cy="2800254"/>
          </a:xfrm>
          <a:prstGeom prst="rect">
            <a:avLst/>
          </a:prstGeom>
        </p:spPr>
        <p:txBody>
          <a:bodyPr wrap="square">
            <a:spAutoFit/>
          </a:bodyPr>
          <a:lstStyle/>
          <a:p>
            <a:pPr algn="just">
              <a:lnSpc>
                <a:spcPct val="107000"/>
              </a:lnSpc>
              <a:spcAft>
                <a:spcPts val="800"/>
              </a:spcAft>
            </a:pPr>
            <a:r>
              <a:rPr lang="vi-VN" sz="3800" b="1" i="1" dirty="0" smtClean="0">
                <a:solidFill>
                  <a:srgbClr val="0000CC"/>
                </a:solidFill>
                <a:latin typeface="Times New Roman" pitchFamily="18" charset="0"/>
                <a:cs typeface="Times New Roman" pitchFamily="18" charset="0"/>
              </a:rPr>
              <a:t>- Dán thời gian biểu vị trí dễ thấy trong nhà</a:t>
            </a:r>
          </a:p>
          <a:p>
            <a:pPr algn="just">
              <a:lnSpc>
                <a:spcPct val="107000"/>
              </a:lnSpc>
              <a:spcAft>
                <a:spcPts val="800"/>
              </a:spcAft>
            </a:pPr>
            <a:r>
              <a:rPr lang="en-US" sz="3800" b="1" i="1" dirty="0" smtClean="0">
                <a:solidFill>
                  <a:srgbClr val="0000CC"/>
                </a:solidFill>
                <a:latin typeface="Times New Roman" pitchFamily="18" charset="0"/>
                <a:cs typeface="Times New Roman" pitchFamily="18" charset="0"/>
              </a:rPr>
              <a:t>- </a:t>
            </a:r>
            <a:r>
              <a:rPr lang="en-US" sz="3800" b="1" i="1" dirty="0">
                <a:solidFill>
                  <a:srgbClr val="0000CC"/>
                </a:solidFill>
                <a:latin typeface="Times New Roman" pitchFamily="18" charset="0"/>
                <a:cs typeface="Times New Roman" pitchFamily="18" charset="0"/>
              </a:rPr>
              <a:t>Chia </a:t>
            </a:r>
            <a:r>
              <a:rPr lang="en-US" sz="3800" b="1" i="1" dirty="0" err="1">
                <a:solidFill>
                  <a:srgbClr val="0000CC"/>
                </a:solidFill>
                <a:latin typeface="Times New Roman" pitchFamily="18" charset="0"/>
                <a:cs typeface="Times New Roman" pitchFamily="18" charset="0"/>
              </a:rPr>
              <a:t>sẻ</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thời</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gian</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biểu</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với</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người</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thân</a:t>
            </a:r>
            <a:r>
              <a:rPr lang="en-US" sz="3800" b="1" i="1" dirty="0">
                <a:solidFill>
                  <a:srgbClr val="0000CC"/>
                </a:solidFill>
                <a:latin typeface="Times New Roman" pitchFamily="18" charset="0"/>
                <a:cs typeface="Times New Roman" pitchFamily="18" charset="0"/>
              </a:rPr>
              <a:t>.</a:t>
            </a:r>
          </a:p>
          <a:p>
            <a:pPr algn="just">
              <a:lnSpc>
                <a:spcPct val="107000"/>
              </a:lnSpc>
              <a:spcAft>
                <a:spcPts val="800"/>
              </a:spcAft>
            </a:pP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Thực</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hiện</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các</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hoạt</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động</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công</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việc</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hằng</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ngày</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theo</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thời</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gian</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biểu</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đã</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xây</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dựng</a:t>
            </a:r>
            <a:r>
              <a:rPr lang="en-US" sz="3800" b="1" i="1"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3834083368"/>
      </p:ext>
    </p:extLst>
  </p:cSld>
  <p:clrMapOvr>
    <a:masterClrMapping/>
  </p:clrMapOvr>
  <p:transition spd="slow">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ideo khởi động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0719" y="561975"/>
            <a:ext cx="14782800" cy="8399897"/>
          </a:xfrm>
          <a:prstGeom prst="rect">
            <a:avLst/>
          </a:prstGeom>
        </p:spPr>
      </p:pic>
    </p:spTree>
    <p:extLst>
      <p:ext uri="{BB962C8B-B14F-4D97-AF65-F5344CB8AC3E}">
        <p14:creationId xmlns:p14="http://schemas.microsoft.com/office/powerpoint/2010/main" val="3312332626"/>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859326" y="2667000"/>
            <a:ext cx="14971075" cy="453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vi-VN" sz="6000" b="1" dirty="0" smtClean="0">
                <a:solidFill>
                  <a:srgbClr val="3333FF"/>
                </a:solidFill>
                <a:effectLst>
                  <a:outerShdw blurRad="38100" dist="38100" dir="2700000" algn="tl">
                    <a:srgbClr val="000000">
                      <a:alpha val="43137"/>
                    </a:srgbClr>
                  </a:outerShdw>
                </a:effectLst>
                <a:latin typeface="Times New Roman" pitchFamily="18" charset="0"/>
                <a:cs typeface="Times New Roman" pitchFamily="18" charset="0"/>
              </a:rPr>
              <a:t>Chúng ta cùng thảo luận:</a:t>
            </a:r>
          </a:p>
          <a:p>
            <a:pPr marL="1143000" indent="-1143000" algn="ctr" eaLnBrk="1" hangingPunct="1">
              <a:spcBef>
                <a:spcPts val="1800"/>
              </a:spcBef>
              <a:buAutoNum type="arabicPeriod"/>
              <a:defRPr/>
            </a:pPr>
            <a:r>
              <a:rPr lang="vi-VN" sz="6000" b="1" dirty="0" smtClean="0">
                <a:solidFill>
                  <a:srgbClr val="3333FF"/>
                </a:solidFill>
                <a:effectLst>
                  <a:outerShdw blurRad="38100" dist="38100" dir="2700000" algn="tl">
                    <a:srgbClr val="000000">
                      <a:alpha val="43137"/>
                    </a:srgbClr>
                  </a:outerShdw>
                </a:effectLst>
                <a:latin typeface="Times New Roman" pitchFamily="18" charset="0"/>
                <a:cs typeface="Times New Roman" pitchFamily="18" charset="0"/>
              </a:rPr>
              <a:t>Bạn thích bạn nào hơn, vì sao?</a:t>
            </a:r>
          </a:p>
          <a:p>
            <a:pPr marL="1143000" indent="-1143000" algn="ctr" eaLnBrk="1" hangingPunct="1">
              <a:spcBef>
                <a:spcPts val="1800"/>
              </a:spcBef>
              <a:buAutoNum type="arabicPeriod"/>
              <a:defRPr/>
            </a:pPr>
            <a:r>
              <a:rPr lang="vi-VN" sz="6000" b="1" dirty="0" smtClean="0">
                <a:solidFill>
                  <a:srgbClr val="3333FF"/>
                </a:solidFill>
                <a:effectLst>
                  <a:outerShdw blurRad="38100" dist="38100" dir="2700000" algn="tl">
                    <a:srgbClr val="000000">
                      <a:alpha val="43137"/>
                    </a:srgbClr>
                  </a:outerShdw>
                </a:effectLst>
                <a:latin typeface="Times New Roman" pitchFamily="18" charset="0"/>
                <a:cs typeface="Times New Roman" pitchFamily="18" charset="0"/>
              </a:rPr>
              <a:t>Làm thế nào để luôn đúng giờ? </a:t>
            </a:r>
            <a:endParaRPr lang="vi-VN" sz="6000" b="1" dirty="0">
              <a:solidFill>
                <a:srgbClr val="3333FF"/>
              </a:solidFill>
              <a:effectLst>
                <a:outerShdw blurRad="38100" dist="38100" dir="2700000" algn="tl">
                  <a:srgbClr val="000000">
                    <a:alpha val="43137"/>
                  </a:srgbClr>
                </a:outerShdw>
              </a:effectLst>
              <a:latin typeface="Times New Roman" pitchFamily="18" charset="0"/>
              <a:cs typeface="Times New Roman" pitchFamily="18" charset="0"/>
            </a:endParaRPr>
          </a:p>
          <a:p>
            <a:pPr marL="1143000" indent="-1143000" algn="ctr" eaLnBrk="1" hangingPunct="1">
              <a:spcBef>
                <a:spcPts val="1800"/>
              </a:spcBef>
              <a:buAutoNum type="arabicPeriod"/>
              <a:defRPr/>
            </a:pPr>
            <a:endParaRPr lang="vi-VN"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4859971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Text Box 14"/>
          <p:cNvSpPr txBox="1">
            <a:spLocks noChangeArrowheads="1"/>
          </p:cNvSpPr>
          <p:nvPr/>
        </p:nvSpPr>
        <p:spPr bwMode="auto">
          <a:xfrm>
            <a:off x="863443" y="3981768"/>
            <a:ext cx="14971075" cy="279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nghiệm</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00"/>
              </a:spcBef>
              <a:defRPr/>
            </a:pPr>
            <a:r>
              <a:rPr lang="en-US" sz="5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9: </a:t>
            </a:r>
            <a:r>
              <a:rPr lang="vi-VN" sz="5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GIÁO DỤC TUẦN CHỦ ĐỀ</a:t>
            </a:r>
            <a:r>
              <a:rPr lang="en-US" sz="5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vi-VN" sz="5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00"/>
              </a:spcBef>
              <a:defRPr/>
            </a:pPr>
            <a:r>
              <a:rPr lang="en-US" sz="5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THỜI </a:t>
            </a:r>
            <a:r>
              <a:rPr lang="en-US" sz="5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GIAN BIỂU CỦA EM</a:t>
            </a:r>
          </a:p>
        </p:txBody>
      </p:sp>
      <p:sp>
        <p:nvSpPr>
          <p:cNvPr id="31" name="Text Box 17"/>
          <p:cNvSpPr txBox="1">
            <a:spLocks noChangeArrowheads="1"/>
          </p:cNvSpPr>
          <p:nvPr/>
        </p:nvSpPr>
        <p:spPr bwMode="auto">
          <a:xfrm>
            <a:off x="2347119" y="19050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6"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08919" y="1676400"/>
            <a:ext cx="7162800" cy="677108"/>
          </a:xfrm>
          <a:prstGeom prst="rect">
            <a:avLst/>
          </a:prstGeom>
        </p:spPr>
        <p:txBody>
          <a:bodyPr wrap="square">
            <a:spAutoFit/>
          </a:bodyPr>
          <a:lstStyle/>
          <a:p>
            <a:r>
              <a:rPr lang="en-US" sz="3800" b="1" u="sng">
                <a:solidFill>
                  <a:srgbClr val="FF0066"/>
                </a:solidFill>
                <a:latin typeface="Times New Roman" pitchFamily="18" charset="0"/>
                <a:cs typeface="Times New Roman" pitchFamily="18" charset="0"/>
              </a:rPr>
              <a:t>1. Chia sẻ về một ngày của em.</a:t>
            </a:r>
          </a:p>
        </p:txBody>
      </p:sp>
      <p:sp>
        <p:nvSpPr>
          <p:cNvPr id="12" name="Text Box 14">
            <a:extLst>
              <a:ext uri="{FF2B5EF4-FFF2-40B4-BE49-F238E27FC236}">
                <a16:creationId xmlns:a16="http://schemas.microsoft.com/office/drawing/2014/main" id="{5DAC0CDE-233C-4386-9CB8-AD27057C4BC0}"/>
              </a:ext>
            </a:extLst>
          </p:cNvPr>
          <p:cNvSpPr txBox="1">
            <a:spLocks noChangeArrowheads="1"/>
          </p:cNvSpPr>
          <p:nvPr/>
        </p:nvSpPr>
        <p:spPr bwMode="auto">
          <a:xfrm>
            <a:off x="5014119" y="1097280"/>
            <a:ext cx="6096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9: THỜI GIAN BIỂU CỦA EM</a:t>
            </a:r>
          </a:p>
        </p:txBody>
      </p:sp>
      <p:pic>
        <p:nvPicPr>
          <p:cNvPr id="4" name="Picture 3">
            <a:extLst>
              <a:ext uri="{FF2B5EF4-FFF2-40B4-BE49-F238E27FC236}">
                <a16:creationId xmlns:a16="http://schemas.microsoft.com/office/drawing/2014/main" id="{E3286FD9-049D-4128-A04F-C1063C0A7089}"/>
              </a:ext>
            </a:extLst>
          </p:cNvPr>
          <p:cNvPicPr>
            <a:picLocks noChangeAspect="1"/>
          </p:cNvPicPr>
          <p:nvPr/>
        </p:nvPicPr>
        <p:blipFill rotWithShape="1">
          <a:blip r:embed="rId2"/>
          <a:srcRect t="47227" r="67430" b="9122"/>
          <a:stretch/>
        </p:blipFill>
        <p:spPr>
          <a:xfrm>
            <a:off x="11788133" y="2216257"/>
            <a:ext cx="3379711" cy="2657957"/>
          </a:xfrm>
          <a:prstGeom prst="rect">
            <a:avLst/>
          </a:prstGeom>
        </p:spPr>
      </p:pic>
      <p:sp>
        <p:nvSpPr>
          <p:cNvPr id="15" name="TextBox 14">
            <a:extLst>
              <a:ext uri="{FF2B5EF4-FFF2-40B4-BE49-F238E27FC236}">
                <a16:creationId xmlns:a16="http://schemas.microsoft.com/office/drawing/2014/main" id="{91582AE0-7A20-4E73-BC2F-A71203BB50CD}"/>
              </a:ext>
            </a:extLst>
          </p:cNvPr>
          <p:cNvSpPr txBox="1"/>
          <p:nvPr/>
        </p:nvSpPr>
        <p:spPr>
          <a:xfrm>
            <a:off x="1066561" y="2421940"/>
            <a:ext cx="10805558" cy="646331"/>
          </a:xfrm>
          <a:prstGeom prst="rect">
            <a:avLst/>
          </a:prstGeom>
          <a:noFill/>
        </p:spPr>
        <p:txBody>
          <a:bodyPr wrap="square" rtlCol="0">
            <a:spAutoFit/>
          </a:bodyPr>
          <a:lstStyle/>
          <a:p>
            <a:pPr algn="just"/>
            <a:r>
              <a:rPr lang="en-US" sz="3600">
                <a:solidFill>
                  <a:srgbClr val="0000FF"/>
                </a:solidFill>
                <a:latin typeface="Times New Roman" pitchFamily="18" charset="0"/>
                <a:cs typeface="Times New Roman" pitchFamily="18" charset="0"/>
              </a:rPr>
              <a:t>* Kể về các hoạt động trong một ngày của em theo gợi ý:</a:t>
            </a:r>
          </a:p>
        </p:txBody>
      </p:sp>
      <p:sp>
        <p:nvSpPr>
          <p:cNvPr id="16" name="TextBox 15">
            <a:extLst>
              <a:ext uri="{FF2B5EF4-FFF2-40B4-BE49-F238E27FC236}">
                <a16:creationId xmlns:a16="http://schemas.microsoft.com/office/drawing/2014/main" id="{999DC92D-80DC-46AE-B46E-E3FC722C0A50}"/>
              </a:ext>
            </a:extLst>
          </p:cNvPr>
          <p:cNvSpPr txBox="1"/>
          <p:nvPr/>
        </p:nvSpPr>
        <p:spPr>
          <a:xfrm>
            <a:off x="1066561" y="3013859"/>
            <a:ext cx="10805558" cy="646331"/>
          </a:xfrm>
          <a:prstGeom prst="rect">
            <a:avLst/>
          </a:prstGeom>
          <a:noFill/>
        </p:spPr>
        <p:txBody>
          <a:bodyPr wrap="square" rtlCol="0">
            <a:spAutoFit/>
          </a:bodyPr>
          <a:lstStyle/>
          <a:p>
            <a:pPr algn="just"/>
            <a:r>
              <a:rPr lang="en-US" sz="3600">
                <a:solidFill>
                  <a:srgbClr val="0000FF"/>
                </a:solidFill>
                <a:latin typeface="Times New Roman" pitchFamily="18" charset="0"/>
                <a:cs typeface="Times New Roman" pitchFamily="18" charset="0"/>
              </a:rPr>
              <a:t>- Giờ em thức dậy vào buổi sáng;</a:t>
            </a:r>
          </a:p>
        </p:txBody>
      </p:sp>
      <p:sp>
        <p:nvSpPr>
          <p:cNvPr id="18" name="TextBox 17">
            <a:extLst>
              <a:ext uri="{FF2B5EF4-FFF2-40B4-BE49-F238E27FC236}">
                <a16:creationId xmlns:a16="http://schemas.microsoft.com/office/drawing/2014/main" id="{3D66B1D2-C94D-4E55-9A12-83BE0B4655D2}"/>
              </a:ext>
            </a:extLst>
          </p:cNvPr>
          <p:cNvSpPr txBox="1"/>
          <p:nvPr/>
        </p:nvSpPr>
        <p:spPr>
          <a:xfrm>
            <a:off x="1066561" y="5497746"/>
            <a:ext cx="8900399" cy="646331"/>
          </a:xfrm>
          <a:prstGeom prst="rect">
            <a:avLst/>
          </a:prstGeom>
          <a:noFill/>
        </p:spPr>
        <p:txBody>
          <a:bodyPr wrap="square" rtlCol="0">
            <a:spAutoFit/>
          </a:bodyPr>
          <a:lstStyle/>
          <a:p>
            <a:pPr algn="just"/>
            <a:r>
              <a:rPr lang="en-US" sz="3600">
                <a:solidFill>
                  <a:srgbClr val="0000FF"/>
                </a:solidFill>
                <a:latin typeface="Times New Roman" pitchFamily="18" charset="0"/>
                <a:cs typeface="Times New Roman" pitchFamily="18" charset="0"/>
              </a:rPr>
              <a:t>- Những việc làm giúp đỡ gia đình khi ở nhà.</a:t>
            </a:r>
          </a:p>
        </p:txBody>
      </p:sp>
      <p:sp>
        <p:nvSpPr>
          <p:cNvPr id="19" name="TextBox 18">
            <a:extLst>
              <a:ext uri="{FF2B5EF4-FFF2-40B4-BE49-F238E27FC236}">
                <a16:creationId xmlns:a16="http://schemas.microsoft.com/office/drawing/2014/main" id="{EE431399-FD8C-4A04-8DA2-FFB1FC96EF53}"/>
              </a:ext>
            </a:extLst>
          </p:cNvPr>
          <p:cNvSpPr txBox="1"/>
          <p:nvPr/>
        </p:nvSpPr>
        <p:spPr>
          <a:xfrm>
            <a:off x="1066561" y="3632420"/>
            <a:ext cx="10805558" cy="646331"/>
          </a:xfrm>
          <a:prstGeom prst="rect">
            <a:avLst/>
          </a:prstGeom>
          <a:noFill/>
        </p:spPr>
        <p:txBody>
          <a:bodyPr wrap="square" rtlCol="0">
            <a:spAutoFit/>
          </a:bodyPr>
          <a:lstStyle/>
          <a:p>
            <a:pPr algn="just"/>
            <a:r>
              <a:rPr lang="en-US" sz="3600" dirty="0">
                <a:solidFill>
                  <a:srgbClr val="0000FF"/>
                </a:solidFill>
                <a:latin typeface="Times New Roman" pitchFamily="18" charset="0"/>
                <a:cs typeface="Times New Roman" pitchFamily="18" charset="0"/>
              </a:rPr>
              <a:t>- Những việc </a:t>
            </a:r>
            <a:r>
              <a:rPr lang="en-US" sz="3600" dirty="0" err="1">
                <a:solidFill>
                  <a:srgbClr val="0000FF"/>
                </a:solidFill>
                <a:latin typeface="Times New Roman" pitchFamily="18" charset="0"/>
                <a:cs typeface="Times New Roman" pitchFamily="18" charset="0"/>
              </a:rPr>
              <a:t>làm</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chuẩn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bị</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trước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khi</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đi</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học</a:t>
            </a:r>
            <a:r>
              <a:rPr lang="en-US" sz="3600" dirty="0">
                <a:solidFill>
                  <a:srgbClr val="0000FF"/>
                </a:solidFill>
                <a:latin typeface="Times New Roman" pitchFamily="18" charset="0"/>
                <a:cs typeface="Times New Roman" pitchFamily="18" charset="0"/>
              </a:rPr>
              <a:t>;</a:t>
            </a:r>
          </a:p>
        </p:txBody>
      </p:sp>
      <p:sp>
        <p:nvSpPr>
          <p:cNvPr id="20" name="TextBox 19">
            <a:extLst>
              <a:ext uri="{FF2B5EF4-FFF2-40B4-BE49-F238E27FC236}">
                <a16:creationId xmlns:a16="http://schemas.microsoft.com/office/drawing/2014/main" id="{B58CA357-0B54-46AE-9648-5CF8001F2FDB}"/>
              </a:ext>
            </a:extLst>
          </p:cNvPr>
          <p:cNvSpPr txBox="1"/>
          <p:nvPr/>
        </p:nvSpPr>
        <p:spPr>
          <a:xfrm>
            <a:off x="1066561" y="4223449"/>
            <a:ext cx="10805558" cy="646331"/>
          </a:xfrm>
          <a:prstGeom prst="rect">
            <a:avLst/>
          </a:prstGeom>
          <a:noFill/>
        </p:spPr>
        <p:txBody>
          <a:bodyPr wrap="square" rtlCol="0">
            <a:spAutoFit/>
          </a:bodyPr>
          <a:lstStyle/>
          <a:p>
            <a:pPr algn="just"/>
            <a:r>
              <a:rPr lang="en-US" sz="3600">
                <a:solidFill>
                  <a:srgbClr val="0000FF"/>
                </a:solidFill>
                <a:latin typeface="Times New Roman" pitchFamily="18" charset="0"/>
                <a:cs typeface="Times New Roman" pitchFamily="18" charset="0"/>
              </a:rPr>
              <a:t>- Những hoạt động em tham gia ở trường;</a:t>
            </a:r>
          </a:p>
        </p:txBody>
      </p:sp>
      <p:sp>
        <p:nvSpPr>
          <p:cNvPr id="21" name="TextBox 20">
            <a:extLst>
              <a:ext uri="{FF2B5EF4-FFF2-40B4-BE49-F238E27FC236}">
                <a16:creationId xmlns:a16="http://schemas.microsoft.com/office/drawing/2014/main" id="{DAE923D4-834B-4330-8825-0C962CD2B1DA}"/>
              </a:ext>
            </a:extLst>
          </p:cNvPr>
          <p:cNvSpPr txBox="1"/>
          <p:nvPr/>
        </p:nvSpPr>
        <p:spPr>
          <a:xfrm>
            <a:off x="1048681" y="4852843"/>
            <a:ext cx="8900399" cy="646331"/>
          </a:xfrm>
          <a:prstGeom prst="rect">
            <a:avLst/>
          </a:prstGeom>
          <a:noFill/>
        </p:spPr>
        <p:txBody>
          <a:bodyPr wrap="square" rtlCol="0">
            <a:spAutoFit/>
          </a:bodyPr>
          <a:lstStyle/>
          <a:p>
            <a:pPr algn="just"/>
            <a:r>
              <a:rPr lang="en-US" sz="3600">
                <a:solidFill>
                  <a:srgbClr val="0000FF"/>
                </a:solidFill>
                <a:latin typeface="Times New Roman" pitchFamily="18" charset="0"/>
                <a:cs typeface="Times New Roman" pitchFamily="18" charset="0"/>
              </a:rPr>
              <a:t>- Những hoạt động vui chơi ngoài giờ học;</a:t>
            </a:r>
          </a:p>
        </p:txBody>
      </p:sp>
      <p:pic>
        <p:nvPicPr>
          <p:cNvPr id="8" name="Picture 7">
            <a:extLst>
              <a:ext uri="{FF2B5EF4-FFF2-40B4-BE49-F238E27FC236}">
                <a16:creationId xmlns:a16="http://schemas.microsoft.com/office/drawing/2014/main" id="{D829D5B5-AAB9-433F-9FC6-6345F6595BAE}"/>
              </a:ext>
            </a:extLst>
          </p:cNvPr>
          <p:cNvPicPr>
            <a:picLocks noChangeAspect="1"/>
          </p:cNvPicPr>
          <p:nvPr/>
        </p:nvPicPr>
        <p:blipFill rotWithShape="1">
          <a:blip r:embed="rId3">
            <a:extLst>
              <a:ext uri="{28A0092B-C50C-407E-A947-70E740481C1C}">
                <a14:useLocalDpi xmlns:a14="http://schemas.microsoft.com/office/drawing/2010/main" val="0"/>
              </a:ext>
            </a:extLst>
          </a:blip>
          <a:srcRect l="36918" t="25675" r="36294" b="26874"/>
          <a:stretch/>
        </p:blipFill>
        <p:spPr>
          <a:xfrm>
            <a:off x="10424320" y="5067543"/>
            <a:ext cx="4488733" cy="3641230"/>
          </a:xfrm>
          <a:prstGeom prst="rect">
            <a:avLst/>
          </a:prstGeom>
        </p:spPr>
      </p:pic>
      <p:pic>
        <p:nvPicPr>
          <p:cNvPr id="11" name="Picture 10">
            <a:extLst>
              <a:ext uri="{FF2B5EF4-FFF2-40B4-BE49-F238E27FC236}">
                <a16:creationId xmlns:a16="http://schemas.microsoft.com/office/drawing/2014/main" id="{9D41DB02-5943-4BAF-A1D6-58AB2169C5A0}"/>
              </a:ext>
            </a:extLst>
          </p:cNvPr>
          <p:cNvPicPr>
            <a:picLocks noChangeAspect="1"/>
          </p:cNvPicPr>
          <p:nvPr/>
        </p:nvPicPr>
        <p:blipFill rotWithShape="1">
          <a:blip r:embed="rId4">
            <a:extLst>
              <a:ext uri="{28A0092B-C50C-407E-A947-70E740481C1C}">
                <a14:useLocalDpi xmlns:a14="http://schemas.microsoft.com/office/drawing/2010/main" val="0"/>
              </a:ext>
            </a:extLst>
          </a:blip>
          <a:srcRect l="40032" t="29595" r="36918" b="33473"/>
          <a:stretch/>
        </p:blipFill>
        <p:spPr>
          <a:xfrm>
            <a:off x="4041113" y="6188369"/>
            <a:ext cx="3622412" cy="2657958"/>
          </a:xfrm>
          <a:prstGeom prst="rect">
            <a:avLst/>
          </a:prstGeom>
        </p:spPr>
      </p:pic>
    </p:spTree>
    <p:extLst>
      <p:ext uri="{BB962C8B-B14F-4D97-AF65-F5344CB8AC3E}">
        <p14:creationId xmlns:p14="http://schemas.microsoft.com/office/powerpoint/2010/main" val="20270657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D0CE6D-D98F-0717-5FCC-8099C8B8780A}"/>
              </a:ext>
            </a:extLst>
          </p:cNvPr>
          <p:cNvSpPr txBox="1"/>
          <p:nvPr/>
        </p:nvSpPr>
        <p:spPr>
          <a:xfrm>
            <a:off x="1060186" y="2066637"/>
            <a:ext cx="13326533" cy="892680"/>
          </a:xfrm>
          <a:prstGeom prst="rect">
            <a:avLst/>
          </a:prstGeom>
          <a:noFill/>
        </p:spPr>
        <p:txBody>
          <a:bodyPr wrap="square">
            <a:spAutoFit/>
          </a:bodyPr>
          <a:lstStyle/>
          <a:p>
            <a:pPr algn="just">
              <a:lnSpc>
                <a:spcPct val="150000"/>
              </a:lnSpc>
              <a:spcAft>
                <a:spcPts val="1067"/>
              </a:spcAft>
            </a:pPr>
            <a:r>
              <a:rPr lang="vi-VN" sz="3467" b="1" dirty="0">
                <a:solidFill>
                  <a:srgbClr val="FF0000"/>
                </a:solidFill>
                <a:ea typeface="UD Digi Kyokasho N-B" panose="02020700000000000000" pitchFamily="18" charset="-128"/>
                <a:cs typeface="Times New Roman" panose="02020603050405020304" pitchFamily="18" charset="0"/>
              </a:rPr>
              <a:t>Hoạt động 1:</a:t>
            </a:r>
            <a:r>
              <a:rPr lang="vi-VN" sz="3467" dirty="0">
                <a:ea typeface="UD Digi Kyokasho N-B" panose="02020700000000000000" pitchFamily="18" charset="-128"/>
                <a:cs typeface="Times New Roman" panose="02020603050405020304" pitchFamily="18" charset="0"/>
              </a:rPr>
              <a:t> Chia sẻ về một ngày của em</a:t>
            </a:r>
            <a:endParaRPr lang="en-US" sz="3467" dirty="0">
              <a:latin typeface="UTM Avo" panose="02040603050506020204" pitchFamily="18" charset="0"/>
              <a:ea typeface="UD Digi Kyokasho N-B" panose="02020700000000000000" pitchFamily="18" charset="-128"/>
              <a:cs typeface="Times New Roman" panose="02020603050405020304" pitchFamily="18" charset="0"/>
            </a:endParaRPr>
          </a:p>
        </p:txBody>
      </p:sp>
      <p:pic>
        <p:nvPicPr>
          <p:cNvPr id="3" name="Picture 2">
            <a:extLst>
              <a:ext uri="{FF2B5EF4-FFF2-40B4-BE49-F238E27FC236}">
                <a16:creationId xmlns:a16="http://schemas.microsoft.com/office/drawing/2014/main" id="{46056E0F-25EB-0A63-AFFE-032E72796014}"/>
              </a:ext>
            </a:extLst>
          </p:cNvPr>
          <p:cNvPicPr>
            <a:picLocks noChangeAspect="1"/>
          </p:cNvPicPr>
          <p:nvPr/>
        </p:nvPicPr>
        <p:blipFill rotWithShape="1">
          <a:blip r:embed="rId2">
            <a:extLst>
              <a:ext uri="{28A0092B-C50C-407E-A947-70E740481C1C}">
                <a14:useLocalDpi xmlns:a14="http://schemas.microsoft.com/office/drawing/2010/main" val="0"/>
              </a:ext>
            </a:extLst>
          </a:blip>
          <a:srcRect r="80250" b="60372"/>
          <a:stretch/>
        </p:blipFill>
        <p:spPr>
          <a:xfrm>
            <a:off x="1239614" y="3420876"/>
            <a:ext cx="4614671" cy="5208353"/>
          </a:xfrm>
          <a:prstGeom prst="rect">
            <a:avLst/>
          </a:prstGeom>
        </p:spPr>
      </p:pic>
      <p:sp>
        <p:nvSpPr>
          <p:cNvPr id="4" name="Rounded Rectangle 7">
            <a:extLst>
              <a:ext uri="{FF2B5EF4-FFF2-40B4-BE49-F238E27FC236}">
                <a16:creationId xmlns:a16="http://schemas.microsoft.com/office/drawing/2014/main" id="{CF19B6D7-22CA-90B7-3427-800B3EEBCB4C}"/>
              </a:ext>
            </a:extLst>
          </p:cNvPr>
          <p:cNvSpPr/>
          <p:nvPr/>
        </p:nvSpPr>
        <p:spPr>
          <a:xfrm>
            <a:off x="6209440" y="3674533"/>
            <a:ext cx="7601545" cy="3247707"/>
          </a:xfrm>
          <a:prstGeom prst="roundRect">
            <a:avLst/>
          </a:prstGeom>
          <a:solidFill>
            <a:schemeClr val="accent2">
              <a:lumMod val="40000"/>
              <a:lumOff val="60000"/>
            </a:schemeClr>
          </a:solid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8013" indent="-508013" algn="just">
              <a:lnSpc>
                <a:spcPct val="250000"/>
              </a:lnSpc>
              <a:buFont typeface="Arial" panose="020B0604020202020204" pitchFamily="34" charset="0"/>
              <a:buChar char="•"/>
            </a:pPr>
            <a:r>
              <a:rPr lang="vi-VN" sz="3200" dirty="0"/>
              <a:t>Em thức dậy vào mấy giờ?</a:t>
            </a:r>
            <a:endParaRPr lang="en-US" sz="3200" dirty="0"/>
          </a:p>
          <a:p>
            <a:pPr marL="508013" indent="-508013" algn="just">
              <a:lnSpc>
                <a:spcPct val="150000"/>
              </a:lnSpc>
              <a:buFont typeface="Arial" panose="020B0604020202020204" pitchFamily="34" charset="0"/>
              <a:buChar char="•"/>
            </a:pPr>
            <a:r>
              <a:rPr lang="vi-VN" sz="3200" dirty="0"/>
              <a:t>Những việc làm chuẩn bị trước khi đi học là gì?</a:t>
            </a:r>
            <a:endParaRPr lang="en-US" sz="3200" dirty="0"/>
          </a:p>
        </p:txBody>
      </p:sp>
    </p:spTree>
    <p:extLst>
      <p:ext uri="{BB962C8B-B14F-4D97-AF65-F5344CB8AC3E}">
        <p14:creationId xmlns:p14="http://schemas.microsoft.com/office/powerpoint/2010/main" val="347756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17"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5">
            <a:extLst>
              <a:ext uri="{FF2B5EF4-FFF2-40B4-BE49-F238E27FC236}">
                <a16:creationId xmlns:a16="http://schemas.microsoft.com/office/drawing/2014/main" id="{07990DC0-618D-A7A9-BDD5-B02D342F30CE}"/>
              </a:ext>
            </a:extLst>
          </p:cNvPr>
          <p:cNvSpPr/>
          <p:nvPr/>
        </p:nvSpPr>
        <p:spPr>
          <a:xfrm>
            <a:off x="2133335" y="2373147"/>
            <a:ext cx="12009968" cy="3259184"/>
          </a:xfrm>
          <a:prstGeom prst="wedgeRoundRectCallout">
            <a:avLst>
              <a:gd name="adj1" fmla="val -48478"/>
              <a:gd name="adj2" fmla="val 72801"/>
              <a:gd name="adj3" fmla="val 16667"/>
            </a:avLst>
          </a:prstGeom>
          <a:solidFill>
            <a:schemeClr val="accent1">
              <a:lumMod val="20000"/>
              <a:lumOff val="80000"/>
            </a:schemeClr>
          </a:solidFill>
          <a:ln w="38100">
            <a:solidFill>
              <a:schemeClr val="tx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8013" indent="-508013" algn="just">
              <a:lnSpc>
                <a:spcPct val="200000"/>
              </a:lnSpc>
              <a:buFont typeface="Arial" panose="020B0604020202020204" pitchFamily="34" charset="0"/>
              <a:buChar char="•"/>
            </a:pPr>
            <a:r>
              <a:rPr lang="vi-VN" sz="3200" dirty="0">
                <a:solidFill>
                  <a:schemeClr val="tx1"/>
                </a:solidFill>
              </a:rPr>
              <a:t>Em tham gia những hoạt động nào ở trường?</a:t>
            </a:r>
            <a:endParaRPr lang="en-US" sz="3200" dirty="0">
              <a:solidFill>
                <a:schemeClr val="tx1"/>
              </a:solidFill>
            </a:endParaRPr>
          </a:p>
          <a:p>
            <a:pPr marL="508013" indent="-508013" algn="just">
              <a:lnSpc>
                <a:spcPct val="150000"/>
              </a:lnSpc>
              <a:buFont typeface="Arial" panose="020B0604020202020204" pitchFamily="34" charset="0"/>
              <a:buChar char="•"/>
            </a:pPr>
            <a:r>
              <a:rPr lang="vi-VN" sz="3200" dirty="0">
                <a:solidFill>
                  <a:schemeClr val="tx1"/>
                </a:solidFill>
              </a:rPr>
              <a:t>Những hoạt động vui chơi nào của em ngoài giờ học? ( đá cầu, trốn tìm, đọc sách, nhảy dây,...)</a:t>
            </a:r>
            <a:endParaRPr lang="en-US" sz="3200" dirty="0">
              <a:solidFill>
                <a:schemeClr val="tx1"/>
              </a:solidFill>
            </a:endParaRPr>
          </a:p>
        </p:txBody>
      </p:sp>
      <p:pic>
        <p:nvPicPr>
          <p:cNvPr id="3" name="Picture 2">
            <a:extLst>
              <a:ext uri="{FF2B5EF4-FFF2-40B4-BE49-F238E27FC236}">
                <a16:creationId xmlns:a16="http://schemas.microsoft.com/office/drawing/2014/main" id="{2841C3A9-F136-26F1-AE85-767BC208F521}"/>
              </a:ext>
            </a:extLst>
          </p:cNvPr>
          <p:cNvPicPr>
            <a:picLocks noChangeAspect="1"/>
          </p:cNvPicPr>
          <p:nvPr/>
        </p:nvPicPr>
        <p:blipFill rotWithShape="1">
          <a:blip r:embed="rId2">
            <a:extLst>
              <a:ext uri="{28A0092B-C50C-407E-A947-70E740481C1C}">
                <a14:useLocalDpi xmlns:a14="http://schemas.microsoft.com/office/drawing/2010/main" val="0"/>
              </a:ext>
            </a:extLst>
          </a:blip>
          <a:srcRect l="48340" t="51736" r="29574" b="2184"/>
          <a:stretch/>
        </p:blipFill>
        <p:spPr>
          <a:xfrm>
            <a:off x="-209812" y="5115940"/>
            <a:ext cx="3663060" cy="4298993"/>
          </a:xfrm>
          <a:prstGeom prst="rect">
            <a:avLst/>
          </a:prstGeom>
        </p:spPr>
      </p:pic>
    </p:spTree>
    <p:extLst>
      <p:ext uri="{BB962C8B-B14F-4D97-AF65-F5344CB8AC3E}">
        <p14:creationId xmlns:p14="http://schemas.microsoft.com/office/powerpoint/2010/main" val="389252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ppt_w</p:attrName>
                                        </p:attrNameLst>
                                      </p:cBhvr>
                                      <p:tavLst>
                                        <p:tav tm="0">
                                          <p:val>
                                            <p:fltVal val="0"/>
                                          </p:val>
                                        </p:tav>
                                        <p:tav tm="100000">
                                          <p:val>
                                            <p:strVal val="#ppt_w"/>
                                          </p:val>
                                        </p:tav>
                                      </p:tavLst>
                                    </p:anim>
                                    <p:anim calcmode="lin" valueType="num">
                                      <p:cBhvr>
                                        <p:cTn id="8" dur="500" fill="hold"/>
                                        <p:tgtEl>
                                          <p:spTgt spid="2">
                                            <p:bg/>
                                          </p:spTgt>
                                        </p:tgtEl>
                                        <p:attrNameLst>
                                          <p:attrName>ppt_h</p:attrName>
                                        </p:attrNameLst>
                                      </p:cBhvr>
                                      <p:tavLst>
                                        <p:tav tm="0">
                                          <p:val>
                                            <p:fltVal val="0"/>
                                          </p:val>
                                        </p:tav>
                                        <p:tav tm="100000">
                                          <p:val>
                                            <p:strVal val="#ppt_h"/>
                                          </p:val>
                                        </p:tav>
                                      </p:tavLst>
                                    </p:anim>
                                    <p:animEffect transition="in" filter="fade">
                                      <p:cBhvr>
                                        <p:cTn id="9" dur="500"/>
                                        <p:tgtEl>
                                          <p:spTgt spid="2">
                                            <p:bg/>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p:cTn id="13"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2">
                                            <p:txEl>
                                              <p:pRg st="0" end="0"/>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CE0552-DF85-950F-6A18-83569DF7830B}"/>
              </a:ext>
            </a:extLst>
          </p:cNvPr>
          <p:cNvPicPr>
            <a:picLocks noChangeAspect="1"/>
          </p:cNvPicPr>
          <p:nvPr/>
        </p:nvPicPr>
        <p:blipFill rotWithShape="1">
          <a:blip r:embed="rId2">
            <a:extLst>
              <a:ext uri="{28A0092B-C50C-407E-A947-70E740481C1C}">
                <a14:useLocalDpi xmlns:a14="http://schemas.microsoft.com/office/drawing/2010/main" val="0"/>
              </a:ext>
            </a:extLst>
          </a:blip>
          <a:srcRect l="62918" t="4068" r="8329" b="55186"/>
          <a:stretch/>
        </p:blipFill>
        <p:spPr>
          <a:xfrm>
            <a:off x="5090321" y="4817679"/>
            <a:ext cx="5661247" cy="4512588"/>
          </a:xfrm>
          <a:prstGeom prst="rect">
            <a:avLst/>
          </a:prstGeom>
        </p:spPr>
      </p:pic>
      <p:sp>
        <p:nvSpPr>
          <p:cNvPr id="3" name="Rectangle: Rounded Corners 2">
            <a:extLst>
              <a:ext uri="{FF2B5EF4-FFF2-40B4-BE49-F238E27FC236}">
                <a16:creationId xmlns:a16="http://schemas.microsoft.com/office/drawing/2014/main" id="{FA9E7E0C-CD17-B137-2BDE-132394DBF516}"/>
              </a:ext>
            </a:extLst>
          </p:cNvPr>
          <p:cNvSpPr/>
          <p:nvPr/>
        </p:nvSpPr>
        <p:spPr>
          <a:xfrm>
            <a:off x="4904052" y="2988588"/>
            <a:ext cx="7044267" cy="1524000"/>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ea typeface="Times New Roman" panose="02020603050405020304" pitchFamily="18" charset="0"/>
              </a:rPr>
              <a:t>Những việc làm giúp đỡ gia đình khi em ở nhà là gì?</a:t>
            </a:r>
            <a:endParaRPr lang="en-US" sz="3200">
              <a:solidFill>
                <a:schemeClr val="tx1"/>
              </a:solidFill>
            </a:endParaRPr>
          </a:p>
        </p:txBody>
      </p:sp>
      <p:pic>
        <p:nvPicPr>
          <p:cNvPr id="4" name="Picture 3">
            <a:extLst>
              <a:ext uri="{FF2B5EF4-FFF2-40B4-BE49-F238E27FC236}">
                <a16:creationId xmlns:a16="http://schemas.microsoft.com/office/drawing/2014/main" id="{3FD7C7A1-626B-4222-2F21-889A1931E32D}"/>
              </a:ext>
            </a:extLst>
          </p:cNvPr>
          <p:cNvPicPr>
            <a:picLocks noChangeAspect="1"/>
          </p:cNvPicPr>
          <p:nvPr/>
        </p:nvPicPr>
        <p:blipFill rotWithShape="1">
          <a:blip r:embed="rId3">
            <a:extLst>
              <a:ext uri="{28A0092B-C50C-407E-A947-70E740481C1C}">
                <a14:useLocalDpi xmlns:a14="http://schemas.microsoft.com/office/drawing/2010/main" val="0"/>
              </a:ext>
            </a:extLst>
          </a:blip>
          <a:srcRect t="52963" r="67502" b="3327"/>
          <a:stretch/>
        </p:blipFill>
        <p:spPr>
          <a:xfrm>
            <a:off x="-1005681" y="5147733"/>
            <a:ext cx="5349331" cy="4047067"/>
          </a:xfrm>
          <a:prstGeom prst="rect">
            <a:avLst/>
          </a:prstGeom>
        </p:spPr>
      </p:pic>
    </p:spTree>
    <p:extLst>
      <p:ext uri="{BB962C8B-B14F-4D97-AF65-F5344CB8AC3E}">
        <p14:creationId xmlns:p14="http://schemas.microsoft.com/office/powerpoint/2010/main" val="194890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45">
                                          <p:stCondLst>
                                            <p:cond delay="0"/>
                                          </p:stCondLst>
                                        </p:cTn>
                                        <p:tgtEl>
                                          <p:spTgt spid="3"/>
                                        </p:tgtEl>
                                      </p:cBhvr>
                                    </p:animEffect>
                                    <p:anim calcmode="lin" valueType="num">
                                      <p:cBhvr>
                                        <p:cTn id="8"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3" dur="7">
                                          <p:stCondLst>
                                            <p:cond delay="162"/>
                                          </p:stCondLst>
                                        </p:cTn>
                                        <p:tgtEl>
                                          <p:spTgt spid="3"/>
                                        </p:tgtEl>
                                      </p:cBhvr>
                                      <p:to x="100000" y="60000"/>
                                    </p:animScale>
                                    <p:animScale>
                                      <p:cBhvr>
                                        <p:cTn id="14" dur="41" decel="50000">
                                          <p:stCondLst>
                                            <p:cond delay="169"/>
                                          </p:stCondLst>
                                        </p:cTn>
                                        <p:tgtEl>
                                          <p:spTgt spid="3"/>
                                        </p:tgtEl>
                                      </p:cBhvr>
                                      <p:to x="100000" y="100000"/>
                                    </p:animScale>
                                    <p:animScale>
                                      <p:cBhvr>
                                        <p:cTn id="15" dur="7">
                                          <p:stCondLst>
                                            <p:cond delay="328"/>
                                          </p:stCondLst>
                                        </p:cTn>
                                        <p:tgtEl>
                                          <p:spTgt spid="3"/>
                                        </p:tgtEl>
                                      </p:cBhvr>
                                      <p:to x="100000" y="80000"/>
                                    </p:animScale>
                                    <p:animScale>
                                      <p:cBhvr>
                                        <p:cTn id="16" dur="41" decel="50000">
                                          <p:stCondLst>
                                            <p:cond delay="335"/>
                                          </p:stCondLst>
                                        </p:cTn>
                                        <p:tgtEl>
                                          <p:spTgt spid="3"/>
                                        </p:tgtEl>
                                      </p:cBhvr>
                                      <p:to x="100000" y="100000"/>
                                    </p:animScale>
                                    <p:animScale>
                                      <p:cBhvr>
                                        <p:cTn id="17" dur="7">
                                          <p:stCondLst>
                                            <p:cond delay="410"/>
                                          </p:stCondLst>
                                        </p:cTn>
                                        <p:tgtEl>
                                          <p:spTgt spid="3"/>
                                        </p:tgtEl>
                                      </p:cBhvr>
                                      <p:to x="100000" y="90000"/>
                                    </p:animScale>
                                    <p:animScale>
                                      <p:cBhvr>
                                        <p:cTn id="18" dur="41" decel="50000">
                                          <p:stCondLst>
                                            <p:cond delay="417"/>
                                          </p:stCondLst>
                                        </p:cTn>
                                        <p:tgtEl>
                                          <p:spTgt spid="3"/>
                                        </p:tgtEl>
                                      </p:cBhvr>
                                      <p:to x="100000" y="100000"/>
                                    </p:animScale>
                                    <p:animScale>
                                      <p:cBhvr>
                                        <p:cTn id="19" dur="7">
                                          <p:stCondLst>
                                            <p:cond delay="452"/>
                                          </p:stCondLst>
                                        </p:cTn>
                                        <p:tgtEl>
                                          <p:spTgt spid="3"/>
                                        </p:tgtEl>
                                      </p:cBhvr>
                                      <p:to x="100000" y="95000"/>
                                    </p:animScale>
                                    <p:animScale>
                                      <p:cBhvr>
                                        <p:cTn id="20" dur="41" decel="50000">
                                          <p:stCondLst>
                                            <p:cond delay="459"/>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10949</TotalTime>
  <Words>796</Words>
  <Application>Microsoft Office PowerPoint</Application>
  <PresentationFormat>Custom</PresentationFormat>
  <Paragraphs>77</Paragraphs>
  <Slides>25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Roboto</vt:lpstr>
      <vt:lpstr>Times New Roman</vt:lpstr>
      <vt:lpstr>UD Digi Kyokasho N-B</vt:lpstr>
      <vt:lpstr>UTM Avo</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1240</cp:revision>
  <dcterms:created xsi:type="dcterms:W3CDTF">2008-09-09T22:52:10Z</dcterms:created>
  <dcterms:modified xsi:type="dcterms:W3CDTF">2025-11-04T14:00:45Z</dcterms:modified>
</cp:coreProperties>
</file>